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70" r:id="rId6"/>
    <p:sldId id="271" r:id="rId7"/>
    <p:sldId id="262" r:id="rId8"/>
    <p:sldId id="273" r:id="rId9"/>
    <p:sldId id="274" r:id="rId10"/>
    <p:sldId id="272" r:id="rId11"/>
    <p:sldId id="275" r:id="rId12"/>
    <p:sldId id="258" r:id="rId13"/>
    <p:sldId id="276" r:id="rId14"/>
    <p:sldId id="27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>
        <p:scale>
          <a:sx n="132" d="100"/>
          <a:sy n="132" d="100"/>
        </p:scale>
        <p:origin x="-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47E24-FF1F-D64B-9B5E-365D62FCE3B0}" type="doc">
      <dgm:prSet loTypeId="urn:microsoft.com/office/officeart/2005/8/layout/radial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C282E4-5506-244E-924C-8958135B3016}">
      <dgm:prSet phldrT="[Text]"/>
      <dgm:spPr/>
      <dgm:t>
        <a:bodyPr/>
        <a:lstStyle/>
        <a:p>
          <a:r>
            <a:rPr lang="en-US" dirty="0" smtClean="0"/>
            <a:t>Router</a:t>
          </a:r>
          <a:endParaRPr lang="en-US" dirty="0"/>
        </a:p>
      </dgm:t>
    </dgm:pt>
    <dgm:pt modelId="{4893EDFD-0B37-2042-AF30-BD9C88EF2877}" type="parTrans" cxnId="{B636193C-AC07-A145-92E4-FF9A5BFB6797}">
      <dgm:prSet/>
      <dgm:spPr/>
      <dgm:t>
        <a:bodyPr/>
        <a:lstStyle/>
        <a:p>
          <a:endParaRPr lang="en-US"/>
        </a:p>
      </dgm:t>
    </dgm:pt>
    <dgm:pt modelId="{E1695027-FB61-994E-AC61-A9FE34C63FBC}" type="sibTrans" cxnId="{B636193C-AC07-A145-92E4-FF9A5BFB6797}">
      <dgm:prSet/>
      <dgm:spPr/>
      <dgm:t>
        <a:bodyPr/>
        <a:lstStyle/>
        <a:p>
          <a:endParaRPr lang="en-US"/>
        </a:p>
      </dgm:t>
    </dgm:pt>
    <dgm:pt modelId="{739BD606-681A-7944-9CBF-B8F0074B5A12}">
      <dgm:prSet phldrT="[Text]"/>
      <dgm:spPr/>
      <dgm:t>
        <a:bodyPr/>
        <a:lstStyle/>
        <a:p>
          <a:r>
            <a:rPr lang="en-US" dirty="0" smtClean="0"/>
            <a:t>Internet</a:t>
          </a:r>
          <a:endParaRPr lang="en-US" dirty="0"/>
        </a:p>
      </dgm:t>
    </dgm:pt>
    <dgm:pt modelId="{F572021E-4E84-8448-8709-F3AB48D5A7C6}" type="parTrans" cxnId="{5D393C2F-D5AA-5440-A6E0-70A1D829667B}">
      <dgm:prSet/>
      <dgm:spPr/>
      <dgm:t>
        <a:bodyPr/>
        <a:lstStyle/>
        <a:p>
          <a:endParaRPr lang="en-US"/>
        </a:p>
      </dgm:t>
    </dgm:pt>
    <dgm:pt modelId="{F3769276-A68C-0649-AD45-C3CEE20C27B3}" type="sibTrans" cxnId="{5D393C2F-D5AA-5440-A6E0-70A1D829667B}">
      <dgm:prSet/>
      <dgm:spPr/>
      <dgm:t>
        <a:bodyPr/>
        <a:lstStyle/>
        <a:p>
          <a:endParaRPr lang="en-US"/>
        </a:p>
      </dgm:t>
    </dgm:pt>
    <dgm:pt modelId="{E5208520-16C3-8145-A7CD-B3D7E6026A43}">
      <dgm:prSet phldrT="[Text]"/>
      <dgm:spPr/>
      <dgm:t>
        <a:bodyPr/>
        <a:lstStyle/>
        <a:p>
          <a:r>
            <a:rPr lang="en-US" dirty="0" smtClean="0"/>
            <a:t>Student</a:t>
          </a:r>
          <a:endParaRPr lang="en-US" dirty="0"/>
        </a:p>
      </dgm:t>
    </dgm:pt>
    <dgm:pt modelId="{3461324A-9DF6-2F43-9AC0-4E4C5AED1FC2}" type="parTrans" cxnId="{07830FEE-2BE3-7C4D-AD34-6A0746B7C5F7}">
      <dgm:prSet/>
      <dgm:spPr/>
      <dgm:t>
        <a:bodyPr/>
        <a:lstStyle/>
        <a:p>
          <a:endParaRPr lang="en-US"/>
        </a:p>
      </dgm:t>
    </dgm:pt>
    <dgm:pt modelId="{EBCB87AE-2B9F-EF44-A230-349396510756}" type="sibTrans" cxnId="{07830FEE-2BE3-7C4D-AD34-6A0746B7C5F7}">
      <dgm:prSet/>
      <dgm:spPr/>
      <dgm:t>
        <a:bodyPr/>
        <a:lstStyle/>
        <a:p>
          <a:endParaRPr lang="en-US"/>
        </a:p>
      </dgm:t>
    </dgm:pt>
    <dgm:pt modelId="{D2996002-7316-FA48-899B-E9C53768A5B1}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8130168F-F17C-0F42-A961-4B1C105B5675}" type="parTrans" cxnId="{50EEAF06-8300-8A4F-8323-5AFE6120D65C}">
      <dgm:prSet/>
      <dgm:spPr/>
      <dgm:t>
        <a:bodyPr/>
        <a:lstStyle/>
        <a:p>
          <a:endParaRPr lang="en-US"/>
        </a:p>
      </dgm:t>
    </dgm:pt>
    <dgm:pt modelId="{0F635605-600F-1F4A-8BC9-BD767945DE5B}" type="sibTrans" cxnId="{50EEAF06-8300-8A4F-8323-5AFE6120D65C}">
      <dgm:prSet/>
      <dgm:spPr/>
      <dgm:t>
        <a:bodyPr/>
        <a:lstStyle/>
        <a:p>
          <a:endParaRPr lang="en-US"/>
        </a:p>
      </dgm:t>
    </dgm:pt>
    <dgm:pt modelId="{77456544-AFE7-3141-8189-5D0F5DA2B220}" type="pres">
      <dgm:prSet presAssocID="{69647E24-FF1F-D64B-9B5E-365D62FCE3B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56D55F-ACB9-6D4E-AD9B-4BBC1387806C}" type="pres">
      <dgm:prSet presAssocID="{FCC282E4-5506-244E-924C-8958135B3016}" presName="centerShape" presStyleLbl="node0" presStyleIdx="0" presStyleCnt="1"/>
      <dgm:spPr/>
      <dgm:t>
        <a:bodyPr/>
        <a:lstStyle/>
        <a:p>
          <a:endParaRPr lang="en-US"/>
        </a:p>
      </dgm:t>
    </dgm:pt>
    <dgm:pt modelId="{529C8F2F-B274-4647-BA00-9C915E5950F5}" type="pres">
      <dgm:prSet presAssocID="{F572021E-4E84-8448-8709-F3AB48D5A7C6}" presName="parTrans" presStyleLbl="sibTrans2D1" presStyleIdx="0" presStyleCnt="3"/>
      <dgm:spPr/>
      <dgm:t>
        <a:bodyPr/>
        <a:lstStyle/>
        <a:p>
          <a:endParaRPr lang="en-US"/>
        </a:p>
      </dgm:t>
    </dgm:pt>
    <dgm:pt modelId="{6E167057-501C-6D4D-9A74-1D23F477BB5E}" type="pres">
      <dgm:prSet presAssocID="{F572021E-4E84-8448-8709-F3AB48D5A7C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11F1761-C960-8446-B8F1-D567BCFBB398}" type="pres">
      <dgm:prSet presAssocID="{739BD606-681A-7944-9CBF-B8F0074B5A1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4E21D4-CF8D-B64A-9A1E-3B594AACF946}" type="pres">
      <dgm:prSet presAssocID="{3461324A-9DF6-2F43-9AC0-4E4C5AED1FC2}" presName="parTrans" presStyleLbl="sibTrans2D1" presStyleIdx="1" presStyleCnt="3"/>
      <dgm:spPr/>
      <dgm:t>
        <a:bodyPr/>
        <a:lstStyle/>
        <a:p>
          <a:endParaRPr lang="en-US"/>
        </a:p>
      </dgm:t>
    </dgm:pt>
    <dgm:pt modelId="{AA635464-5F53-E048-8113-DDD114664056}" type="pres">
      <dgm:prSet presAssocID="{3461324A-9DF6-2F43-9AC0-4E4C5AED1FC2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C9807C0-3931-B440-A429-94FF6DB45551}" type="pres">
      <dgm:prSet presAssocID="{E5208520-16C3-8145-A7CD-B3D7E6026A4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6593B-C979-C44A-932E-A59BD981FA0F}" type="pres">
      <dgm:prSet presAssocID="{8130168F-F17C-0F42-A961-4B1C105B5675}" presName="parTrans" presStyleLbl="sibTrans2D1" presStyleIdx="2" presStyleCnt="3"/>
      <dgm:spPr/>
      <dgm:t>
        <a:bodyPr/>
        <a:lstStyle/>
        <a:p>
          <a:endParaRPr lang="en-US"/>
        </a:p>
      </dgm:t>
    </dgm:pt>
    <dgm:pt modelId="{0D2F48E1-D869-C24C-8CEC-7153FDD362E5}" type="pres">
      <dgm:prSet presAssocID="{8130168F-F17C-0F42-A961-4B1C105B5675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B077FDA-914C-EA43-BDF7-FC7EBA3DCE5D}" type="pres">
      <dgm:prSet presAssocID="{D2996002-7316-FA48-899B-E9C53768A5B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A920D2-27E1-1D42-9DE5-51965D4638E3}" type="presOf" srcId="{D2996002-7316-FA48-899B-E9C53768A5B1}" destId="{AB077FDA-914C-EA43-BDF7-FC7EBA3DCE5D}" srcOrd="0" destOrd="0" presId="urn:microsoft.com/office/officeart/2005/8/layout/radial5"/>
    <dgm:cxn modelId="{EF897FA5-2C4A-624A-A4DA-FD87DD9679C9}" type="presOf" srcId="{FCC282E4-5506-244E-924C-8958135B3016}" destId="{0056D55F-ACB9-6D4E-AD9B-4BBC1387806C}" srcOrd="0" destOrd="0" presId="urn:microsoft.com/office/officeart/2005/8/layout/radial5"/>
    <dgm:cxn modelId="{B9DA5869-6473-9B43-B18C-6B0B5D572923}" type="presOf" srcId="{F572021E-4E84-8448-8709-F3AB48D5A7C6}" destId="{6E167057-501C-6D4D-9A74-1D23F477BB5E}" srcOrd="1" destOrd="0" presId="urn:microsoft.com/office/officeart/2005/8/layout/radial5"/>
    <dgm:cxn modelId="{50EEAF06-8300-8A4F-8323-5AFE6120D65C}" srcId="{FCC282E4-5506-244E-924C-8958135B3016}" destId="{D2996002-7316-FA48-899B-E9C53768A5B1}" srcOrd="2" destOrd="0" parTransId="{8130168F-F17C-0F42-A961-4B1C105B5675}" sibTransId="{0F635605-600F-1F4A-8BC9-BD767945DE5B}"/>
    <dgm:cxn modelId="{5D393C2F-D5AA-5440-A6E0-70A1D829667B}" srcId="{FCC282E4-5506-244E-924C-8958135B3016}" destId="{739BD606-681A-7944-9CBF-B8F0074B5A12}" srcOrd="0" destOrd="0" parTransId="{F572021E-4E84-8448-8709-F3AB48D5A7C6}" sibTransId="{F3769276-A68C-0649-AD45-C3CEE20C27B3}"/>
    <dgm:cxn modelId="{CDB6E93D-E6BE-444C-A1F0-BFCA63C60FAB}" type="presOf" srcId="{F572021E-4E84-8448-8709-F3AB48D5A7C6}" destId="{529C8F2F-B274-4647-BA00-9C915E5950F5}" srcOrd="0" destOrd="0" presId="urn:microsoft.com/office/officeart/2005/8/layout/radial5"/>
    <dgm:cxn modelId="{B636193C-AC07-A145-92E4-FF9A5BFB6797}" srcId="{69647E24-FF1F-D64B-9B5E-365D62FCE3B0}" destId="{FCC282E4-5506-244E-924C-8958135B3016}" srcOrd="0" destOrd="0" parTransId="{4893EDFD-0B37-2042-AF30-BD9C88EF2877}" sibTransId="{E1695027-FB61-994E-AC61-A9FE34C63FBC}"/>
    <dgm:cxn modelId="{07601A00-B30B-E44D-9990-25C278E274AB}" type="presOf" srcId="{E5208520-16C3-8145-A7CD-B3D7E6026A43}" destId="{0C9807C0-3931-B440-A429-94FF6DB45551}" srcOrd="0" destOrd="0" presId="urn:microsoft.com/office/officeart/2005/8/layout/radial5"/>
    <dgm:cxn modelId="{7F96BE5F-37F2-E54A-B5FD-4F916C6EBE74}" type="presOf" srcId="{3461324A-9DF6-2F43-9AC0-4E4C5AED1FC2}" destId="{004E21D4-CF8D-B64A-9A1E-3B594AACF946}" srcOrd="0" destOrd="0" presId="urn:microsoft.com/office/officeart/2005/8/layout/radial5"/>
    <dgm:cxn modelId="{07830FEE-2BE3-7C4D-AD34-6A0746B7C5F7}" srcId="{FCC282E4-5506-244E-924C-8958135B3016}" destId="{E5208520-16C3-8145-A7CD-B3D7E6026A43}" srcOrd="1" destOrd="0" parTransId="{3461324A-9DF6-2F43-9AC0-4E4C5AED1FC2}" sibTransId="{EBCB87AE-2B9F-EF44-A230-349396510756}"/>
    <dgm:cxn modelId="{63F756DF-218F-0B40-87E6-ED33673075A6}" type="presOf" srcId="{8130168F-F17C-0F42-A961-4B1C105B5675}" destId="{F9B6593B-C979-C44A-932E-A59BD981FA0F}" srcOrd="0" destOrd="0" presId="urn:microsoft.com/office/officeart/2005/8/layout/radial5"/>
    <dgm:cxn modelId="{80345FB9-FD14-0643-9826-D1FE338C2295}" type="presOf" srcId="{8130168F-F17C-0F42-A961-4B1C105B5675}" destId="{0D2F48E1-D869-C24C-8CEC-7153FDD362E5}" srcOrd="1" destOrd="0" presId="urn:microsoft.com/office/officeart/2005/8/layout/radial5"/>
    <dgm:cxn modelId="{F85FF4C4-B916-3941-AFAB-AE284D5802D9}" type="presOf" srcId="{69647E24-FF1F-D64B-9B5E-365D62FCE3B0}" destId="{77456544-AFE7-3141-8189-5D0F5DA2B220}" srcOrd="0" destOrd="0" presId="urn:microsoft.com/office/officeart/2005/8/layout/radial5"/>
    <dgm:cxn modelId="{CB79F477-72E2-1D4B-AA1B-E054C6F38CF9}" type="presOf" srcId="{739BD606-681A-7944-9CBF-B8F0074B5A12}" destId="{A11F1761-C960-8446-B8F1-D567BCFBB398}" srcOrd="0" destOrd="0" presId="urn:microsoft.com/office/officeart/2005/8/layout/radial5"/>
    <dgm:cxn modelId="{977806DE-11E9-E34C-B400-6311A0D0608C}" type="presOf" srcId="{3461324A-9DF6-2F43-9AC0-4E4C5AED1FC2}" destId="{AA635464-5F53-E048-8113-DDD114664056}" srcOrd="1" destOrd="0" presId="urn:microsoft.com/office/officeart/2005/8/layout/radial5"/>
    <dgm:cxn modelId="{6A1DF509-9201-E040-BFE8-12FA0EC97318}" type="presParOf" srcId="{77456544-AFE7-3141-8189-5D0F5DA2B220}" destId="{0056D55F-ACB9-6D4E-AD9B-4BBC1387806C}" srcOrd="0" destOrd="0" presId="urn:microsoft.com/office/officeart/2005/8/layout/radial5"/>
    <dgm:cxn modelId="{46BAE6D8-E059-6B4B-9B82-53932FB88578}" type="presParOf" srcId="{77456544-AFE7-3141-8189-5D0F5DA2B220}" destId="{529C8F2F-B274-4647-BA00-9C915E5950F5}" srcOrd="1" destOrd="0" presId="urn:microsoft.com/office/officeart/2005/8/layout/radial5"/>
    <dgm:cxn modelId="{ECEC7462-2C10-B64E-A7D0-35A9D4E71482}" type="presParOf" srcId="{529C8F2F-B274-4647-BA00-9C915E5950F5}" destId="{6E167057-501C-6D4D-9A74-1D23F477BB5E}" srcOrd="0" destOrd="0" presId="urn:microsoft.com/office/officeart/2005/8/layout/radial5"/>
    <dgm:cxn modelId="{D4828168-17E7-384A-A956-2CFF0759C17E}" type="presParOf" srcId="{77456544-AFE7-3141-8189-5D0F5DA2B220}" destId="{A11F1761-C960-8446-B8F1-D567BCFBB398}" srcOrd="2" destOrd="0" presId="urn:microsoft.com/office/officeart/2005/8/layout/radial5"/>
    <dgm:cxn modelId="{C94F6C8D-CF7F-AA41-B70E-E3206EFAE677}" type="presParOf" srcId="{77456544-AFE7-3141-8189-5D0F5DA2B220}" destId="{004E21D4-CF8D-B64A-9A1E-3B594AACF946}" srcOrd="3" destOrd="0" presId="urn:microsoft.com/office/officeart/2005/8/layout/radial5"/>
    <dgm:cxn modelId="{A2B358FA-E57C-C147-95FD-2C54FD9263F7}" type="presParOf" srcId="{004E21D4-CF8D-B64A-9A1E-3B594AACF946}" destId="{AA635464-5F53-E048-8113-DDD114664056}" srcOrd="0" destOrd="0" presId="urn:microsoft.com/office/officeart/2005/8/layout/radial5"/>
    <dgm:cxn modelId="{1A06D42B-21F4-D245-8EB9-38AB1E3C2FDD}" type="presParOf" srcId="{77456544-AFE7-3141-8189-5D0F5DA2B220}" destId="{0C9807C0-3931-B440-A429-94FF6DB45551}" srcOrd="4" destOrd="0" presId="urn:microsoft.com/office/officeart/2005/8/layout/radial5"/>
    <dgm:cxn modelId="{A615D973-3395-8C42-8C34-1435DC4A718D}" type="presParOf" srcId="{77456544-AFE7-3141-8189-5D0F5DA2B220}" destId="{F9B6593B-C979-C44A-932E-A59BD981FA0F}" srcOrd="5" destOrd="0" presId="urn:microsoft.com/office/officeart/2005/8/layout/radial5"/>
    <dgm:cxn modelId="{9AE7057D-A153-8C43-B65D-5251954E6E2F}" type="presParOf" srcId="{F9B6593B-C979-C44A-932E-A59BD981FA0F}" destId="{0D2F48E1-D869-C24C-8CEC-7153FDD362E5}" srcOrd="0" destOrd="0" presId="urn:microsoft.com/office/officeart/2005/8/layout/radial5"/>
    <dgm:cxn modelId="{1FD8B0E8-10D3-1C4D-B1B4-6296F1D27804}" type="presParOf" srcId="{77456544-AFE7-3141-8189-5D0F5DA2B220}" destId="{AB077FDA-914C-EA43-BDF7-FC7EBA3DCE5D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6D55F-ACB9-6D4E-AD9B-4BBC1387806C}">
      <dsp:nvSpPr>
        <dsp:cNvPr id="0" name=""/>
        <dsp:cNvSpPr/>
      </dsp:nvSpPr>
      <dsp:spPr>
        <a:xfrm>
          <a:off x="3190874" y="2447145"/>
          <a:ext cx="1746249" cy="17462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Router</a:t>
          </a:r>
          <a:endParaRPr lang="en-US" sz="2800" kern="1200" dirty="0"/>
        </a:p>
      </dsp:txBody>
      <dsp:txXfrm>
        <a:off x="3446606" y="2702877"/>
        <a:ext cx="1234785" cy="1234785"/>
      </dsp:txXfrm>
    </dsp:sp>
    <dsp:sp modelId="{529C8F2F-B274-4647-BA00-9C915E5950F5}">
      <dsp:nvSpPr>
        <dsp:cNvPr id="0" name=""/>
        <dsp:cNvSpPr/>
      </dsp:nvSpPr>
      <dsp:spPr>
        <a:xfrm rot="16200000">
          <a:off x="3879163" y="1811996"/>
          <a:ext cx="369673" cy="5937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3934614" y="1986192"/>
        <a:ext cx="258771" cy="356234"/>
      </dsp:txXfrm>
    </dsp:sp>
    <dsp:sp modelId="{A11F1761-C960-8446-B8F1-D567BCFBB398}">
      <dsp:nvSpPr>
        <dsp:cNvPr id="0" name=""/>
        <dsp:cNvSpPr/>
      </dsp:nvSpPr>
      <dsp:spPr>
        <a:xfrm>
          <a:off x="3190874" y="3398"/>
          <a:ext cx="1746249" cy="17462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Internet</a:t>
          </a:r>
          <a:endParaRPr lang="en-US" sz="2400" kern="1200" dirty="0"/>
        </a:p>
      </dsp:txBody>
      <dsp:txXfrm>
        <a:off x="3446606" y="259130"/>
        <a:ext cx="1234785" cy="1234785"/>
      </dsp:txXfrm>
    </dsp:sp>
    <dsp:sp modelId="{004E21D4-CF8D-B64A-9A1E-3B594AACF946}">
      <dsp:nvSpPr>
        <dsp:cNvPr id="0" name=""/>
        <dsp:cNvSpPr/>
      </dsp:nvSpPr>
      <dsp:spPr>
        <a:xfrm rot="1800000">
          <a:off x="4928275" y="3629113"/>
          <a:ext cx="369673" cy="5937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935704" y="3720133"/>
        <a:ext cx="258771" cy="356234"/>
      </dsp:txXfrm>
    </dsp:sp>
    <dsp:sp modelId="{0C9807C0-3931-B440-A429-94FF6DB45551}">
      <dsp:nvSpPr>
        <dsp:cNvPr id="0" name=""/>
        <dsp:cNvSpPr/>
      </dsp:nvSpPr>
      <dsp:spPr>
        <a:xfrm>
          <a:off x="5307221" y="3669018"/>
          <a:ext cx="1746249" cy="17462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Student</a:t>
          </a:r>
          <a:endParaRPr lang="en-US" sz="2400" kern="1200" dirty="0"/>
        </a:p>
      </dsp:txBody>
      <dsp:txXfrm>
        <a:off x="5562953" y="3924750"/>
        <a:ext cx="1234785" cy="1234785"/>
      </dsp:txXfrm>
    </dsp:sp>
    <dsp:sp modelId="{F9B6593B-C979-C44A-932E-A59BD981FA0F}">
      <dsp:nvSpPr>
        <dsp:cNvPr id="0" name=""/>
        <dsp:cNvSpPr/>
      </dsp:nvSpPr>
      <dsp:spPr>
        <a:xfrm rot="9000000">
          <a:off x="2830050" y="3629113"/>
          <a:ext cx="369673" cy="59372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10800000">
        <a:off x="2933523" y="3720133"/>
        <a:ext cx="258771" cy="356234"/>
      </dsp:txXfrm>
    </dsp:sp>
    <dsp:sp modelId="{AB077FDA-914C-EA43-BDF7-FC7EBA3DCE5D}">
      <dsp:nvSpPr>
        <dsp:cNvPr id="0" name=""/>
        <dsp:cNvSpPr/>
      </dsp:nvSpPr>
      <dsp:spPr>
        <a:xfrm>
          <a:off x="1074528" y="3669018"/>
          <a:ext cx="1746249" cy="17462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Admin</a:t>
          </a:r>
          <a:endParaRPr lang="en-US" sz="2400" kern="1200" dirty="0"/>
        </a:p>
      </dsp:txBody>
      <dsp:txXfrm>
        <a:off x="1330260" y="3924750"/>
        <a:ext cx="1234785" cy="1234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57DA1-4E6C-A14A-9355-B8681FC4CB9C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7193F-DB60-C14A-9FCC-A71D4082F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1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CONTROL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-BA0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706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4421" y="1116531"/>
            <a:ext cx="768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EXTENTED ACLs.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Standard ACLs are not efficient since they can only check the source IP hence E-ACLs.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E-ACLs provide more granularity.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 can specify source IP address, destination IP address, protocol and port number.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53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7" y="683394"/>
            <a:ext cx="785421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Syntax: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92D050"/>
                </a:solidFill>
              </a:rPr>
              <a:t>Router(</a:t>
            </a:r>
            <a:r>
              <a:rPr lang="en-US" sz="1600" dirty="0" err="1" smtClean="0">
                <a:solidFill>
                  <a:srgbClr val="92D050"/>
                </a:solidFill>
              </a:rPr>
              <a:t>config</a:t>
            </a:r>
            <a:r>
              <a:rPr lang="en-US" sz="1600" dirty="0" smtClean="0">
                <a:solidFill>
                  <a:srgbClr val="92D050"/>
                </a:solidFill>
              </a:rPr>
              <a:t>)#access-list &lt;number&gt; &lt;permit/deny&gt; &lt;Protocol&gt; &lt;source&gt; &lt;destination&gt; </a:t>
            </a:r>
            <a:r>
              <a:rPr lang="en-US" sz="1600" dirty="0" smtClean="0">
                <a:solidFill>
                  <a:srgbClr val="92D050"/>
                </a:solidFill>
              </a:rPr>
              <a:t>&lt;</a:t>
            </a:r>
            <a:r>
              <a:rPr lang="en-US" sz="1600" dirty="0" err="1" smtClean="0">
                <a:solidFill>
                  <a:srgbClr val="92D050"/>
                </a:solidFill>
              </a:rPr>
              <a:t>eq</a:t>
            </a:r>
            <a:r>
              <a:rPr lang="en-US" sz="1600" dirty="0" smtClean="0">
                <a:solidFill>
                  <a:srgbClr val="92D050"/>
                </a:solidFill>
              </a:rPr>
              <a:t>/other options&gt;  </a:t>
            </a:r>
            <a:r>
              <a:rPr lang="en-US" sz="1600" dirty="0" smtClean="0">
                <a:solidFill>
                  <a:srgbClr val="92D050"/>
                </a:solidFill>
              </a:rPr>
              <a:t>&lt;port number/ service name</a:t>
            </a:r>
            <a:r>
              <a:rPr lang="en-US" sz="1600" dirty="0" smtClean="0">
                <a:solidFill>
                  <a:srgbClr val="92D050"/>
                </a:solidFill>
              </a:rPr>
              <a:t>&gt;</a:t>
            </a:r>
          </a:p>
          <a:p>
            <a:r>
              <a:rPr lang="en-US" sz="1600" dirty="0" smtClean="0"/>
              <a:t>Other options are </a:t>
            </a:r>
          </a:p>
          <a:p>
            <a:r>
              <a:rPr lang="en-US" sz="1600" dirty="0" err="1" smtClean="0"/>
              <a:t>Ack</a:t>
            </a:r>
            <a:r>
              <a:rPr lang="en-US" sz="1600" dirty="0" smtClean="0"/>
              <a:t>= </a:t>
            </a:r>
            <a:r>
              <a:rPr lang="en-US" sz="1600" dirty="0"/>
              <a:t>Match on the ACK bit</a:t>
            </a:r>
          </a:p>
          <a:p>
            <a:r>
              <a:rPr lang="en-US" sz="1600" dirty="0" err="1" smtClean="0"/>
              <a:t>Dscp</a:t>
            </a:r>
            <a:r>
              <a:rPr lang="en-US" sz="1600" dirty="0" smtClean="0"/>
              <a:t>= </a:t>
            </a:r>
            <a:r>
              <a:rPr lang="en-US" sz="1600" dirty="0"/>
              <a:t>Match packets with given </a:t>
            </a:r>
            <a:r>
              <a:rPr lang="en-US" sz="1600" dirty="0" err="1"/>
              <a:t>dscp</a:t>
            </a:r>
            <a:r>
              <a:rPr lang="en-US" sz="1600" dirty="0"/>
              <a:t> value</a:t>
            </a:r>
          </a:p>
          <a:p>
            <a:r>
              <a:rPr lang="en-US" sz="1600" dirty="0" err="1" smtClean="0"/>
              <a:t>Eq</a:t>
            </a:r>
            <a:r>
              <a:rPr lang="en-US" sz="1600" dirty="0" smtClean="0"/>
              <a:t>= </a:t>
            </a:r>
            <a:r>
              <a:rPr lang="en-US" sz="1600" dirty="0"/>
              <a:t>Match only packets on a given port number</a:t>
            </a:r>
          </a:p>
          <a:p>
            <a:r>
              <a:rPr lang="en-US" sz="1600" dirty="0" smtClean="0"/>
              <a:t>Established= </a:t>
            </a:r>
            <a:r>
              <a:rPr lang="en-US" sz="1600" dirty="0"/>
              <a:t>Match established connections</a:t>
            </a:r>
          </a:p>
          <a:p>
            <a:r>
              <a:rPr lang="en-US" sz="1600" dirty="0" smtClean="0"/>
              <a:t>Fin= </a:t>
            </a:r>
            <a:r>
              <a:rPr lang="en-US" sz="1600" dirty="0"/>
              <a:t>Match on the FIN bit</a:t>
            </a:r>
          </a:p>
          <a:p>
            <a:r>
              <a:rPr lang="en-US" sz="1600" dirty="0" smtClean="0"/>
              <a:t>Fragments= </a:t>
            </a:r>
            <a:r>
              <a:rPr lang="en-US" sz="1600" dirty="0"/>
              <a:t>Check non-initial fragments</a:t>
            </a:r>
          </a:p>
          <a:p>
            <a:r>
              <a:rPr lang="en-US" sz="1600" dirty="0" smtClean="0"/>
              <a:t>Gt= </a:t>
            </a:r>
            <a:r>
              <a:rPr lang="en-US" sz="1600" dirty="0"/>
              <a:t>Match only packets with a greater port number</a:t>
            </a:r>
          </a:p>
          <a:p>
            <a:r>
              <a:rPr lang="en-US" sz="1600" dirty="0"/>
              <a:t>log </a:t>
            </a:r>
            <a:r>
              <a:rPr lang="en-US" sz="1600" dirty="0" smtClean="0"/>
              <a:t>=Log </a:t>
            </a:r>
            <a:r>
              <a:rPr lang="en-US" sz="1600" dirty="0"/>
              <a:t>matches against this entry</a:t>
            </a:r>
          </a:p>
          <a:p>
            <a:r>
              <a:rPr lang="en-US" sz="1600" dirty="0" smtClean="0"/>
              <a:t>log-input= </a:t>
            </a:r>
            <a:r>
              <a:rPr lang="en-US" sz="1600" dirty="0"/>
              <a:t>Log matches against this entry, including input interface</a:t>
            </a:r>
          </a:p>
          <a:p>
            <a:r>
              <a:rPr lang="en-US" sz="1600" dirty="0" smtClean="0"/>
              <a:t>Lt= </a:t>
            </a:r>
            <a:r>
              <a:rPr lang="en-US" sz="1600" dirty="0"/>
              <a:t>Match only packets with a lower port number</a:t>
            </a:r>
          </a:p>
          <a:p>
            <a:r>
              <a:rPr lang="en-US" sz="1600" dirty="0" err="1" smtClean="0"/>
              <a:t>Neq</a:t>
            </a:r>
            <a:r>
              <a:rPr lang="en-US" sz="1600" dirty="0" smtClean="0"/>
              <a:t>= </a:t>
            </a:r>
            <a:r>
              <a:rPr lang="en-US" sz="1600" dirty="0"/>
              <a:t>Match only packets not on a given port number</a:t>
            </a:r>
          </a:p>
          <a:p>
            <a:r>
              <a:rPr lang="en-US" sz="1600" dirty="0" smtClean="0"/>
              <a:t>Precedence= </a:t>
            </a:r>
            <a:r>
              <a:rPr lang="en-US" sz="1600" dirty="0"/>
              <a:t>Match packets with given precedence value</a:t>
            </a:r>
          </a:p>
          <a:p>
            <a:r>
              <a:rPr lang="en-US" sz="1600" dirty="0" err="1" smtClean="0"/>
              <a:t>Psh</a:t>
            </a:r>
            <a:r>
              <a:rPr lang="en-US" sz="1600" dirty="0" smtClean="0"/>
              <a:t>= </a:t>
            </a:r>
            <a:r>
              <a:rPr lang="en-US" sz="1600" dirty="0"/>
              <a:t>Match on the PSH bit</a:t>
            </a:r>
          </a:p>
          <a:p>
            <a:r>
              <a:rPr lang="en-US" sz="1600" dirty="0" smtClean="0"/>
              <a:t>Range= </a:t>
            </a:r>
            <a:r>
              <a:rPr lang="en-US" sz="1600" dirty="0"/>
              <a:t>Match only packets in the range of port numbers</a:t>
            </a:r>
          </a:p>
          <a:p>
            <a:r>
              <a:rPr lang="en-US" sz="1600" dirty="0" err="1" smtClean="0"/>
              <a:t>Rst</a:t>
            </a:r>
            <a:r>
              <a:rPr lang="en-US" sz="1600" dirty="0" smtClean="0"/>
              <a:t>= </a:t>
            </a:r>
            <a:r>
              <a:rPr lang="en-US" sz="1600" dirty="0"/>
              <a:t>Match on the RST bit</a:t>
            </a:r>
          </a:p>
          <a:p>
            <a:r>
              <a:rPr lang="en-US" sz="1600" dirty="0" err="1"/>
              <a:t>syn</a:t>
            </a:r>
            <a:r>
              <a:rPr lang="en-US" sz="1600" dirty="0"/>
              <a:t> </a:t>
            </a:r>
            <a:r>
              <a:rPr lang="en-US" sz="1600" dirty="0" smtClean="0"/>
              <a:t>=Match </a:t>
            </a:r>
            <a:r>
              <a:rPr lang="en-US" sz="1600" dirty="0"/>
              <a:t>on the SYN bit</a:t>
            </a:r>
          </a:p>
          <a:p>
            <a:r>
              <a:rPr lang="en-US" sz="1600" dirty="0" smtClean="0"/>
              <a:t>time-range= </a:t>
            </a:r>
            <a:r>
              <a:rPr lang="en-US" sz="1600" dirty="0"/>
              <a:t>Specify a time-range</a:t>
            </a:r>
          </a:p>
          <a:p>
            <a:r>
              <a:rPr lang="en-US" sz="1600" dirty="0" err="1" smtClean="0"/>
              <a:t>Tos</a:t>
            </a:r>
            <a:r>
              <a:rPr lang="en-US" sz="1600" dirty="0" smtClean="0"/>
              <a:t>= </a:t>
            </a:r>
            <a:r>
              <a:rPr lang="en-US" sz="1600" dirty="0"/>
              <a:t>Match packets with given TOS value</a:t>
            </a:r>
          </a:p>
          <a:p>
            <a:r>
              <a:rPr lang="en-US" sz="1600" dirty="0" err="1"/>
              <a:t>urg</a:t>
            </a:r>
            <a:r>
              <a:rPr lang="en-US" sz="1600" dirty="0"/>
              <a:t> </a:t>
            </a:r>
            <a:r>
              <a:rPr lang="en-US" sz="1600" dirty="0" smtClean="0"/>
              <a:t>=Match </a:t>
            </a:r>
            <a:r>
              <a:rPr lang="en-US" sz="1600" dirty="0"/>
              <a:t>on the URG bit</a:t>
            </a:r>
            <a:endParaRPr lang="en-US" sz="1600" dirty="0"/>
          </a:p>
          <a:p>
            <a:pPr marL="285750" indent="-285750">
              <a:buFont typeface="Arial" charset="0"/>
              <a:buChar char="•"/>
            </a:pPr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5966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25510" y="693382"/>
            <a:ext cx="7681807" cy="13468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52883" y="1241909"/>
            <a:ext cx="6410055" cy="7844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00277" y="1551491"/>
            <a:ext cx="2962661" cy="488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8504" y="1207980"/>
            <a:ext cx="249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Segment(T layer header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51639" y="637018"/>
            <a:ext cx="175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</a:t>
            </a:r>
            <a:endParaRPr lang="en-US" dirty="0"/>
          </a:p>
        </p:txBody>
      </p:sp>
      <p:sp>
        <p:nvSpPr>
          <p:cNvPr id="13" name="Diamond 12"/>
          <p:cNvSpPr/>
          <p:nvPr/>
        </p:nvSpPr>
        <p:spPr>
          <a:xfrm>
            <a:off x="5990896" y="2514600"/>
            <a:ext cx="3261090" cy="2456793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Extended ACL(Numbers 100-199  0r 2000-2699) statements.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27586" y="2026608"/>
            <a:ext cx="3363310" cy="1692129"/>
          </a:xfrm>
          <a:prstGeom prst="straightConnector1">
            <a:avLst/>
          </a:prstGeom>
          <a:ln>
            <a:solidFill>
              <a:schemeClr val="accent5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04745" y="2074197"/>
            <a:ext cx="2693003" cy="1293053"/>
          </a:xfrm>
          <a:prstGeom prst="straightConnector1">
            <a:avLst/>
          </a:prstGeom>
          <a:ln>
            <a:solidFill>
              <a:schemeClr val="accent4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39861" y="2322786"/>
            <a:ext cx="184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Port Numbers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710153" y="2346898"/>
            <a:ext cx="144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IP add</a:t>
            </a:r>
            <a:endParaRPr lang="en-US"/>
          </a:p>
        </p:txBody>
      </p:sp>
      <p:sp>
        <p:nvSpPr>
          <p:cNvPr id="28" name="Smiley Face 27"/>
          <p:cNvSpPr/>
          <p:nvPr/>
        </p:nvSpPr>
        <p:spPr>
          <a:xfrm>
            <a:off x="5192222" y="4792913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&quot;No&quot; Symbol 31"/>
          <p:cNvSpPr/>
          <p:nvPr/>
        </p:nvSpPr>
        <p:spPr>
          <a:xfrm>
            <a:off x="9469936" y="4792913"/>
            <a:ext cx="937200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145517" y="4971393"/>
            <a:ext cx="101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Deny</a:t>
            </a:r>
            <a:endParaRPr lang="en-US" dirty="0"/>
          </a:p>
        </p:txBody>
      </p:sp>
      <p:sp>
        <p:nvSpPr>
          <p:cNvPr id="36" name="Bent Arrow 35"/>
          <p:cNvSpPr/>
          <p:nvPr/>
        </p:nvSpPr>
        <p:spPr>
          <a:xfrm rot="10800000">
            <a:off x="6106623" y="4971391"/>
            <a:ext cx="1502863" cy="6425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Bent Arrow 37"/>
          <p:cNvSpPr/>
          <p:nvPr/>
        </p:nvSpPr>
        <p:spPr>
          <a:xfrm>
            <a:off x="14025563" y="5498472"/>
            <a:ext cx="1235458" cy="4737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Bent-Up Arrow 38"/>
          <p:cNvSpPr/>
          <p:nvPr/>
        </p:nvSpPr>
        <p:spPr>
          <a:xfrm rot="5400000">
            <a:off x="8239447" y="4383477"/>
            <a:ext cx="726654" cy="17343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004489" y="2040268"/>
            <a:ext cx="4853565" cy="240115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343807" y="2716230"/>
            <a:ext cx="146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447755" y="4965205"/>
            <a:ext cx="982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54993" y="1501541"/>
            <a:ext cx="1289785" cy="895149"/>
          </a:xfrm>
          <a:prstGeom prst="ellipse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52400" h="50800" prst="softRound"/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Cube 2"/>
          <p:cNvSpPr/>
          <p:nvPr/>
        </p:nvSpPr>
        <p:spPr>
          <a:xfrm>
            <a:off x="1260910" y="3994485"/>
            <a:ext cx="625642" cy="110690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4" name="Cube 3"/>
          <p:cNvSpPr/>
          <p:nvPr/>
        </p:nvSpPr>
        <p:spPr>
          <a:xfrm>
            <a:off x="3445844" y="3994485"/>
            <a:ext cx="606391" cy="108765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2156059" y="2897203"/>
            <a:ext cx="1087655" cy="51976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Switch</a:t>
            </a:r>
            <a:endParaRPr lang="en-US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1651936" y="3416968"/>
            <a:ext cx="675573" cy="57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</p:cNvCxnSpPr>
          <p:nvPr/>
        </p:nvCxnSpPr>
        <p:spPr>
          <a:xfrm flipH="1" flipV="1">
            <a:off x="3012707" y="3416968"/>
            <a:ext cx="812131" cy="57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</p:cNvCxnSpPr>
          <p:nvPr/>
        </p:nvCxnSpPr>
        <p:spPr>
          <a:xfrm flipH="1" flipV="1">
            <a:off x="2699886" y="2396690"/>
            <a:ext cx="1" cy="50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evel 15"/>
          <p:cNvSpPr/>
          <p:nvPr/>
        </p:nvSpPr>
        <p:spPr>
          <a:xfrm>
            <a:off x="5359666" y="1645920"/>
            <a:ext cx="1626670" cy="50051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4"/>
          </p:cNvCxnSpPr>
          <p:nvPr/>
        </p:nvCxnSpPr>
        <p:spPr>
          <a:xfrm flipH="1">
            <a:off x="3246920" y="1896177"/>
            <a:ext cx="2112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07" y="3595036"/>
            <a:ext cx="1049153" cy="8181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06" y="3595035"/>
            <a:ext cx="1049153" cy="81814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5919537" y="2156059"/>
            <a:ext cx="0" cy="142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882063" y="2156059"/>
            <a:ext cx="0" cy="1429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0"/>
          </p:cNvCxnSpPr>
          <p:nvPr/>
        </p:nvCxnSpPr>
        <p:spPr>
          <a:xfrm flipH="1" flipV="1">
            <a:off x="2699885" y="952901"/>
            <a:ext cx="1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93" y="322444"/>
            <a:ext cx="1354555" cy="61922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749216" y="2547125"/>
            <a:ext cx="91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0/1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90437" y="1092104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0/0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445844" y="1565528"/>
            <a:ext cx="95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0/2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5887" y="4485373"/>
            <a:ext cx="155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192.168.10.2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82063" y="4485373"/>
            <a:ext cx="1540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192.168.10.3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76749" y="5298167"/>
            <a:ext cx="1896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172.16.15.3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2290" y="5290325"/>
            <a:ext cx="1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172.16.15.2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8542" y="731520"/>
            <a:ext cx="9134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)#access-list 110 permit </a:t>
            </a:r>
            <a:r>
              <a:rPr lang="en-US" dirty="0" err="1" smtClean="0"/>
              <a:t>tcp</a:t>
            </a:r>
            <a:r>
              <a:rPr lang="en-US" dirty="0" smtClean="0"/>
              <a:t> host 192.168.10.2 host 172.16.15.3 </a:t>
            </a:r>
            <a:r>
              <a:rPr lang="en-US" dirty="0" err="1" smtClean="0"/>
              <a:t>eq</a:t>
            </a:r>
            <a:r>
              <a:rPr lang="en-US" dirty="0" smtClean="0"/>
              <a:t> 21</a:t>
            </a:r>
          </a:p>
          <a:p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)#access-list 110 deny </a:t>
            </a:r>
            <a:r>
              <a:rPr lang="en-US" dirty="0" err="1" smtClean="0"/>
              <a:t>tcp</a:t>
            </a:r>
            <a:r>
              <a:rPr lang="en-US" dirty="0" smtClean="0"/>
              <a:t> any host 172.16.15.2 </a:t>
            </a:r>
            <a:r>
              <a:rPr lang="en-US" dirty="0" err="1" smtClean="0"/>
              <a:t>eq</a:t>
            </a:r>
            <a:r>
              <a:rPr lang="en-US" dirty="0" smtClean="0"/>
              <a:t> 80</a:t>
            </a:r>
          </a:p>
          <a:p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)#access-list 110 permit </a:t>
            </a:r>
            <a:r>
              <a:rPr lang="en-US" dirty="0" err="1" smtClean="0"/>
              <a:t>tcp</a:t>
            </a:r>
            <a:r>
              <a:rPr lang="en-US" dirty="0" smtClean="0"/>
              <a:t> host 192.168.10.3 host 172.16.15.2 </a:t>
            </a:r>
            <a:r>
              <a:rPr lang="en-US" dirty="0" err="1" smtClean="0"/>
              <a:t>eq</a:t>
            </a:r>
            <a:r>
              <a:rPr lang="en-US" dirty="0" smtClean="0"/>
              <a:t> 23</a:t>
            </a:r>
          </a:p>
          <a:p>
            <a:r>
              <a:rPr lang="en-US" dirty="0" smtClean="0"/>
              <a:t>Router(</a:t>
            </a:r>
            <a:r>
              <a:rPr lang="en-US" dirty="0" err="1" smtClean="0"/>
              <a:t>config</a:t>
            </a:r>
            <a:r>
              <a:rPr lang="en-US" dirty="0" smtClean="0"/>
              <a:t>)#access-list 110 deny </a:t>
            </a:r>
            <a:r>
              <a:rPr lang="en-US" dirty="0" err="1" smtClean="0"/>
              <a:t>tcp</a:t>
            </a:r>
            <a:r>
              <a:rPr lang="en-US" dirty="0" smtClean="0"/>
              <a:t> any host 172.16.15.2 </a:t>
            </a:r>
            <a:r>
              <a:rPr lang="en-US" dirty="0" err="1" smtClean="0"/>
              <a:t>eq</a:t>
            </a:r>
            <a:r>
              <a:rPr lang="en-US" dirty="0" smtClean="0"/>
              <a:t> 23</a:t>
            </a:r>
          </a:p>
        </p:txBody>
      </p:sp>
    </p:spTree>
    <p:extLst>
      <p:ext uri="{BB962C8B-B14F-4D97-AF65-F5344CB8AC3E}">
        <p14:creationId xmlns:p14="http://schemas.microsoft.com/office/powerpoint/2010/main" val="203530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254" y="483476"/>
            <a:ext cx="10016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Most Important!!!!!!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7254" y="1030013"/>
            <a:ext cx="6001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Standard </a:t>
            </a:r>
            <a:r>
              <a:rPr lang="en-US" sz="1600" dirty="0" smtClean="0"/>
              <a:t>access lists placed close to the destination since it has to check source IP while extended placed close to the source since it can check port destination etc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There is always an implicit deny at the end of an access list!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/>
              <a:t>Do not forget to add the permit any command. </a:t>
            </a:r>
            <a:r>
              <a:rPr lang="en-US" sz="1600" dirty="0" smtClean="0"/>
              <a:t>Router(</a:t>
            </a:r>
            <a:r>
              <a:rPr lang="en-US" sz="1600" dirty="0" err="1" smtClean="0"/>
              <a:t>config</a:t>
            </a:r>
            <a:r>
              <a:rPr lang="en-US" sz="1600" dirty="0"/>
              <a:t>)#access-list 110 permit any any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43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</a:t>
            </a:r>
            <a:r>
              <a:rPr lang="en-US" dirty="0" err="1" smtClean="0"/>
              <a:t>acl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06628"/>
            <a:ext cx="9905998" cy="3124201"/>
          </a:xfrm>
        </p:spPr>
        <p:txBody>
          <a:bodyPr/>
          <a:lstStyle/>
          <a:p>
            <a:pPr defTabSz="914400">
              <a:spcAft>
                <a:spcPts val="0"/>
              </a:spcAft>
              <a:buClrTx/>
              <a:buSzTx/>
              <a:defRPr/>
            </a:pPr>
            <a:r>
              <a:rPr lang="en-US" dirty="0"/>
              <a:t>ACLs are an integrated feature of the CISCO IOS software that is used to filter traffic as it passes through the router or switch.</a:t>
            </a:r>
          </a:p>
          <a:p>
            <a:pPr defTabSz="914400">
              <a:spcAft>
                <a:spcPts val="0"/>
              </a:spcAft>
              <a:buClrTx/>
              <a:buSzTx/>
              <a:defRPr/>
            </a:pPr>
            <a:r>
              <a:rPr lang="en-US" dirty="0"/>
              <a:t>Unix like and Mac OS X operating systems contain filesystem ACLs that specify individual user or group rights to specific system objects such as program, processes and files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</a:t>
            </a:r>
            <a:r>
              <a:rPr lang="en-US" dirty="0" err="1" smtClean="0"/>
              <a:t>acl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78845"/>
            <a:ext cx="9905998" cy="3124201"/>
          </a:xfrm>
        </p:spPr>
        <p:txBody>
          <a:bodyPr/>
          <a:lstStyle/>
          <a:p>
            <a:r>
              <a:rPr lang="en-US" dirty="0" smtClean="0"/>
              <a:t>list of sequential permit and deny statements.</a:t>
            </a:r>
          </a:p>
          <a:p>
            <a:r>
              <a:rPr lang="en-US" dirty="0" smtClean="0"/>
              <a:t>filter packets based on the above statements.</a:t>
            </a:r>
          </a:p>
          <a:p>
            <a:r>
              <a:rPr lang="en-US" dirty="0" smtClean="0"/>
              <a:t>Can be inbound or outbound.</a:t>
            </a:r>
          </a:p>
          <a:p>
            <a:r>
              <a:rPr lang="en-US" dirty="0" smtClean="0"/>
              <a:t>Powerful tool to control network traffic.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8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 of threats can it mitigate?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73980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/>
              <a:t>IP address spoofing, inbound</a:t>
            </a:r>
          </a:p>
          <a:p>
            <a:r>
              <a:rPr lang="en-US" dirty="0"/>
              <a:t>IP address spoofing, outbound</a:t>
            </a:r>
          </a:p>
          <a:p>
            <a:r>
              <a:rPr lang="en-US" dirty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 </a:t>
            </a:r>
            <a:r>
              <a:rPr lang="en-US" dirty="0"/>
              <a:t>TCP SYN attacks, blocking external attacks</a:t>
            </a:r>
          </a:p>
          <a:p>
            <a:r>
              <a:rPr lang="en-US" dirty="0" err="1"/>
              <a:t>DoS</a:t>
            </a:r>
            <a:r>
              <a:rPr lang="en-US" dirty="0"/>
              <a:t> TCP SYN attacks, using TCP Intercept</a:t>
            </a:r>
          </a:p>
          <a:p>
            <a:r>
              <a:rPr lang="en-US" dirty="0" err="1"/>
              <a:t>DoS</a:t>
            </a:r>
            <a:r>
              <a:rPr lang="en-US" dirty="0"/>
              <a:t> </a:t>
            </a:r>
            <a:r>
              <a:rPr lang="en-US" dirty="0" err="1"/>
              <a:t>smurf</a:t>
            </a:r>
            <a:r>
              <a:rPr lang="en-US" dirty="0"/>
              <a:t> attacks</a:t>
            </a:r>
          </a:p>
          <a:p>
            <a:r>
              <a:rPr lang="en-US" dirty="0"/>
              <a:t>Denying/Filtering ICMP messages, inbound</a:t>
            </a:r>
          </a:p>
          <a:p>
            <a:r>
              <a:rPr lang="en-US" dirty="0"/>
              <a:t>Denying/Filtering ICMP messages, outbound</a:t>
            </a:r>
          </a:p>
          <a:p>
            <a:r>
              <a:rPr lang="en-US" dirty="0"/>
              <a:t>Denying/Filtering traceroute</a:t>
            </a:r>
          </a:p>
        </p:txBody>
      </p:sp>
    </p:spTree>
    <p:extLst>
      <p:ext uri="{BB962C8B-B14F-4D97-AF65-F5344CB8AC3E}">
        <p14:creationId xmlns:p14="http://schemas.microsoft.com/office/powerpoint/2010/main" val="11365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359" y="1030013"/>
            <a:ext cx="85238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TYPES OF ACLs</a:t>
            </a:r>
          </a:p>
          <a:p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Standard ACLs.(Source IP only).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Extended ACLs.(Evaluate Layer 3 and 4 information)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Named ACLs.(If you figure it out let me know)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41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523" y="1030788"/>
            <a:ext cx="83557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ACL.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Use only source IP in the packet to test conditions.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not distinguish between protocols.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Every ACL has a number.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But that does not mean any number!</a:t>
            </a:r>
          </a:p>
          <a:p>
            <a:endParaRPr lang="en-US" dirty="0" smtClean="0"/>
          </a:p>
          <a:p>
            <a:r>
              <a:rPr lang="en-US" dirty="0" smtClean="0"/>
              <a:t>List of ranges: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&lt;</a:t>
            </a:r>
            <a:r>
              <a:rPr lang="en-US" dirty="0">
                <a:solidFill>
                  <a:srgbClr val="92D050"/>
                </a:solidFill>
              </a:rPr>
              <a:t>1-99&gt; IP standard access list</a:t>
            </a:r>
          </a:p>
          <a:p>
            <a:r>
              <a:rPr lang="en-US" dirty="0">
                <a:solidFill>
                  <a:srgbClr val="92D050"/>
                </a:solidFill>
              </a:rPr>
              <a:t>&lt;100-199&gt; IP extended access list</a:t>
            </a:r>
          </a:p>
          <a:p>
            <a:r>
              <a:rPr lang="en-US" dirty="0">
                <a:solidFill>
                  <a:srgbClr val="92D050"/>
                </a:solidFill>
              </a:rPr>
              <a:t>&lt;1100-1199&gt; Extended 48-bit MAC address access list</a:t>
            </a:r>
          </a:p>
          <a:p>
            <a:r>
              <a:rPr lang="en-US" dirty="0">
                <a:solidFill>
                  <a:srgbClr val="92D050"/>
                </a:solidFill>
              </a:rPr>
              <a:t>&lt;1300-1999&gt; IP standard access list (expanded range)</a:t>
            </a:r>
          </a:p>
          <a:p>
            <a:r>
              <a:rPr lang="en-US" dirty="0">
                <a:solidFill>
                  <a:srgbClr val="92D050"/>
                </a:solidFill>
              </a:rPr>
              <a:t>&lt;200-299&gt; Protocol type-code access list</a:t>
            </a:r>
          </a:p>
          <a:p>
            <a:r>
              <a:rPr lang="en-US" dirty="0">
                <a:solidFill>
                  <a:srgbClr val="92D050"/>
                </a:solidFill>
              </a:rPr>
              <a:t>&lt;2000-2699&gt; IP extended access list (expanded range)</a:t>
            </a:r>
          </a:p>
          <a:p>
            <a:r>
              <a:rPr lang="en-US" dirty="0">
                <a:solidFill>
                  <a:srgbClr val="92D050"/>
                </a:solidFill>
              </a:rPr>
              <a:t>&lt;700-799&gt; 48-bit MAC address access list</a:t>
            </a:r>
          </a:p>
          <a:p>
            <a:r>
              <a:rPr lang="en-US" dirty="0">
                <a:solidFill>
                  <a:srgbClr val="92D050"/>
                </a:solidFill>
              </a:rPr>
              <a:t>compiled Enable IP access-list compilation</a:t>
            </a:r>
          </a:p>
          <a:p>
            <a:r>
              <a:rPr lang="en-US" dirty="0">
                <a:solidFill>
                  <a:srgbClr val="92D050"/>
                </a:solidFill>
              </a:rPr>
              <a:t>dynamic-extended Extend the dynamic ACL absolute timer</a:t>
            </a:r>
          </a:p>
          <a:p>
            <a:r>
              <a:rPr lang="en-US" dirty="0">
                <a:solidFill>
                  <a:srgbClr val="92D050"/>
                </a:solidFill>
              </a:rPr>
              <a:t>rate-limit Simple rate-limit specific access list</a:t>
            </a:r>
            <a:endParaRPr lang="en-US" dirty="0" smtClean="0">
              <a:solidFill>
                <a:srgbClr val="92D05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7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9293" y="1051769"/>
            <a:ext cx="752540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Packet(IP header)</a:t>
            </a:r>
            <a:endParaRPr lang="en-US" dirty="0"/>
          </a:p>
        </p:txBody>
      </p:sp>
      <p:sp>
        <p:nvSpPr>
          <p:cNvPr id="3" name="Diamond 2"/>
          <p:cNvSpPr/>
          <p:nvPr/>
        </p:nvSpPr>
        <p:spPr>
          <a:xfrm>
            <a:off x="4483685" y="2742465"/>
            <a:ext cx="2890344" cy="181828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Standard </a:t>
            </a:r>
            <a:r>
              <a:rPr lang="en-US" smtClean="0">
                <a:solidFill>
                  <a:schemeClr val="bg1"/>
                </a:solidFill>
              </a:rPr>
              <a:t>ACL statements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915718" y="2007475"/>
            <a:ext cx="26278" cy="69368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48248" y="2701159"/>
            <a:ext cx="154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35888" y="2701159"/>
            <a:ext cx="147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IP address</a:t>
            </a:r>
            <a:endParaRPr lang="en-US"/>
          </a:p>
        </p:txBody>
      </p:sp>
      <p:sp>
        <p:nvSpPr>
          <p:cNvPr id="15" name="Smiley Face 14"/>
          <p:cNvSpPr/>
          <p:nvPr/>
        </p:nvSpPr>
        <p:spPr>
          <a:xfrm>
            <a:off x="3011767" y="4798070"/>
            <a:ext cx="914400" cy="9144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&quot;No&quot; Symbol 15"/>
          <p:cNvSpPr/>
          <p:nvPr/>
        </p:nvSpPr>
        <p:spPr>
          <a:xfrm>
            <a:off x="8051393" y="4687674"/>
            <a:ext cx="937200" cy="9144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0800000">
            <a:off x="3926168" y="4482564"/>
            <a:ext cx="1902372" cy="99867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-Up Arrow 17"/>
          <p:cNvSpPr/>
          <p:nvPr/>
        </p:nvSpPr>
        <p:spPr>
          <a:xfrm rot="5400000">
            <a:off x="6636778" y="3952650"/>
            <a:ext cx="884700" cy="1944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3531" y="5065986"/>
            <a:ext cx="1208690" cy="37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Permit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90151" y="4967524"/>
            <a:ext cx="1261242" cy="36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2408" y="1068404"/>
            <a:ext cx="784459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How do you create one??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92D050"/>
                </a:solidFill>
              </a:rPr>
              <a:t>Router(</a:t>
            </a:r>
            <a:r>
              <a:rPr lang="en-US" dirty="0" err="1" smtClean="0">
                <a:solidFill>
                  <a:srgbClr val="92D050"/>
                </a:solidFill>
              </a:rPr>
              <a:t>config</a:t>
            </a:r>
            <a:r>
              <a:rPr lang="en-US" dirty="0" smtClean="0">
                <a:solidFill>
                  <a:srgbClr val="92D050"/>
                </a:solidFill>
              </a:rPr>
              <a:t>)#access-list &lt;number&gt; &lt;permit/deny&gt; &lt;host&gt; &lt;IP address/any&gt; &lt;wildcard mask&gt;</a:t>
            </a:r>
          </a:p>
          <a:p>
            <a:endParaRPr lang="en-US" dirty="0"/>
          </a:p>
          <a:p>
            <a:r>
              <a:rPr lang="en-US" dirty="0" smtClean="0"/>
              <a:t>E.g. Router(</a:t>
            </a:r>
            <a:r>
              <a:rPr lang="en-US" dirty="0" err="1" smtClean="0"/>
              <a:t>config</a:t>
            </a:r>
            <a:r>
              <a:rPr lang="en-US" dirty="0" smtClean="0"/>
              <a:t>)#access-list 10 permit host 172.168.10.1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44893" y="4764506"/>
            <a:ext cx="229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192.168.10.16 /28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13508" y="4579840"/>
            <a:ext cx="212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192.168.10.48 /28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4483" y="3792354"/>
            <a:ext cx="11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G1/0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6324" y="3792354"/>
            <a:ext cx="107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G1/2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121" y="2589196"/>
            <a:ext cx="145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G1/3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2187</TotalTime>
  <Words>732</Words>
  <Application>Microsoft Macintosh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Arial</vt:lpstr>
      <vt:lpstr>Mesh</vt:lpstr>
      <vt:lpstr>ACCESS CONTROL LIST</vt:lpstr>
      <vt:lpstr>What is an acl?</vt:lpstr>
      <vt:lpstr>Networking acl</vt:lpstr>
      <vt:lpstr>What type of threats can it mitigate?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 LIST</dc:title>
  <dc:creator>Microsoft Office User</dc:creator>
  <cp:lastModifiedBy>Microsoft Office User</cp:lastModifiedBy>
  <cp:revision>42</cp:revision>
  <dcterms:created xsi:type="dcterms:W3CDTF">2016-10-18T21:58:22Z</dcterms:created>
  <dcterms:modified xsi:type="dcterms:W3CDTF">2016-10-20T18:24:41Z</dcterms:modified>
</cp:coreProperties>
</file>