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8B63-CFCE-8F40-BA41-D5A0ABCFA18A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583D0-05D7-B049-85E5-9315732A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Cybersecurity threats to sdn and nfv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bao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Disconnection</a:t>
            </a:r>
          </a:p>
          <a:p>
            <a:r>
              <a:rPr lang="en-US" dirty="0" smtClean="0"/>
              <a:t>Disconnection of host from management and/or orchestration controller.</a:t>
            </a:r>
          </a:p>
          <a:p>
            <a:r>
              <a:rPr lang="en-US" dirty="0" smtClean="0"/>
              <a:t>This can result in the attacker being able to manipulate the host whilst it is disconnected from the controllers.</a:t>
            </a:r>
          </a:p>
          <a:p>
            <a:r>
              <a:rPr lang="en-US" dirty="0" smtClean="0"/>
              <a:t>This can be achieve either through access of the host or even through access to the control plane in which case an adversary can bring the whole network down.</a:t>
            </a:r>
          </a:p>
        </p:txBody>
      </p:sp>
    </p:spTree>
    <p:extLst>
      <p:ext uri="{BB962C8B-B14F-4D97-AF65-F5344CB8AC3E}">
        <p14:creationId xmlns:p14="http://schemas.microsoft.com/office/powerpoint/2010/main" val="18250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mitigation strategies: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attack scenario one he administrator can identify the attack based on its characteristics like flow table entries, source destination etc.</a:t>
            </a:r>
          </a:p>
          <a:p>
            <a:r>
              <a:rPr lang="en-US" dirty="0" smtClean="0"/>
              <a:t>Most user traffic flows exhibit random behavior  or discrete in case of </a:t>
            </a:r>
            <a:r>
              <a:rPr lang="en-US" dirty="0" err="1" smtClean="0"/>
              <a:t>adminisrators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Monitor flow events and compare with the baseline of normal random behavior.</a:t>
            </a:r>
          </a:p>
          <a:p>
            <a:r>
              <a:rPr lang="en-US" dirty="0" smtClean="0"/>
              <a:t>If exceeds standard deviation flag and/ or shut flow/ re-route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second attack scenario constant monitoring of the service chain of NFVS is one way to identify attack.</a:t>
            </a:r>
          </a:p>
          <a:p>
            <a:r>
              <a:rPr lang="en-US" dirty="0" smtClean="0"/>
              <a:t>The administrator can define normal service chaining for a host/flow and programmatically alert themselves in case of changes.</a:t>
            </a:r>
          </a:p>
          <a:p>
            <a:r>
              <a:rPr lang="en-US" dirty="0" smtClean="0"/>
              <a:t>Removal/addition of NFVs should be flagged and or stopped.</a:t>
            </a:r>
          </a:p>
          <a:p>
            <a:r>
              <a:rPr lang="en-US" dirty="0" smtClean="0"/>
              <a:t>Recurrence of a specific service chaining for different hosts but of the same time each time can be flagged.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17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final type of attack scenario a model which is able to aggregate data from different flows with the help of sensors/nodes distributed across the entire spectrum of services.</a:t>
            </a:r>
          </a:p>
          <a:p>
            <a:r>
              <a:rPr lang="en-US" dirty="0" smtClean="0"/>
              <a:t>Use machine learning techniques to identify and characterize anomalies based on data collected.</a:t>
            </a:r>
          </a:p>
          <a:p>
            <a:r>
              <a:rPr lang="en-US" dirty="0" smtClean="0"/>
              <a:t>Efficiently re-route, restore and/or shut down flows through network management and </a:t>
            </a:r>
            <a:r>
              <a:rPr lang="en-US" dirty="0" err="1" smtClean="0"/>
              <a:t>orchasteration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 a historical record of previous monitoring anomalies to aid the process of identification and characterization.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mitigation guidelines: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Hypervisors.</a:t>
            </a:r>
          </a:p>
          <a:p>
            <a:r>
              <a:rPr lang="en-US" dirty="0" smtClean="0"/>
              <a:t>Harden OS security.</a:t>
            </a:r>
          </a:p>
          <a:p>
            <a:r>
              <a:rPr lang="en-US" dirty="0" smtClean="0"/>
              <a:t>API validations</a:t>
            </a:r>
          </a:p>
          <a:p>
            <a:r>
              <a:rPr lang="en-US" dirty="0" smtClean="0"/>
              <a:t>Multiple Authentication.</a:t>
            </a:r>
          </a:p>
          <a:p>
            <a:r>
              <a:rPr lang="en-US" dirty="0" smtClean="0"/>
              <a:t>Privilege separation.</a:t>
            </a:r>
          </a:p>
          <a:p>
            <a:r>
              <a:rPr lang="en-US" dirty="0" smtClean="0"/>
              <a:t>Session establishment for traffic flow must be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4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940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 Defined Networks provide  a layer of abstraction for the L3/network layer operations.(Hypervisor).</a:t>
            </a:r>
          </a:p>
          <a:p>
            <a:pPr marL="0" indent="0">
              <a:buNone/>
            </a:pPr>
            <a:r>
              <a:rPr lang="en-US" dirty="0" smtClean="0"/>
              <a:t>Separation of control and forwarding functions.</a:t>
            </a:r>
          </a:p>
          <a:p>
            <a:pPr marL="0" indent="0">
              <a:buNone/>
            </a:pPr>
            <a:r>
              <a:rPr lang="en-US" dirty="0" smtClean="0"/>
              <a:t> Centralized control point.</a:t>
            </a:r>
          </a:p>
          <a:p>
            <a:pPr marL="0" indent="0">
              <a:buNone/>
            </a:pPr>
            <a:r>
              <a:rPr lang="en-US" dirty="0" smtClean="0"/>
              <a:t>Reduce operation and management complexity.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 OF SDN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2179" y="2306000"/>
            <a:ext cx="5507421" cy="98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1159" y="3752193"/>
            <a:ext cx="5591503" cy="12086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 Layer(Network Services)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2179" y="5433848"/>
            <a:ext cx="5654566" cy="1040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Infrastructure Layer(Nodes/Devices)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50676" y="3293972"/>
            <a:ext cx="0" cy="45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85338" y="3293971"/>
            <a:ext cx="0" cy="4582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2780" y="3312140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API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49289" y="3266226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5496910" y="4960883"/>
            <a:ext cx="1" cy="53916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sdn 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9219" y="2355923"/>
            <a:ext cx="2596055" cy="65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6552" y="3762702"/>
            <a:ext cx="2123635" cy="1860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OpenFlow</a:t>
            </a:r>
            <a:r>
              <a:rPr lang="en-US" b="1" u="sng" dirty="0" smtClean="0"/>
              <a:t> Agents:</a:t>
            </a:r>
          </a:p>
          <a:p>
            <a:pPr algn="ctr"/>
            <a:r>
              <a:rPr lang="en-US" dirty="0" smtClean="0"/>
              <a:t>INDIGO</a:t>
            </a:r>
          </a:p>
          <a:p>
            <a:pPr algn="ctr"/>
            <a:r>
              <a:rPr lang="en-US" dirty="0" smtClean="0"/>
              <a:t>(Support for OF on legacy and hypervisor switches)</a:t>
            </a:r>
          </a:p>
          <a:p>
            <a:pPr algn="ctr"/>
            <a:r>
              <a:rPr lang="en-US" dirty="0" err="1" smtClean="0"/>
              <a:t>OpenvSwitch</a:t>
            </a:r>
            <a:endParaRPr lang="en-US" dirty="0" smtClean="0"/>
          </a:p>
          <a:p>
            <a:pPr algn="ctr"/>
            <a:r>
              <a:rPr lang="en-US" dirty="0" smtClean="0"/>
              <a:t>(Virtualized switch)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14138" y="3520966"/>
            <a:ext cx="1834055" cy="21020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Utilities and tools:</a:t>
            </a:r>
          </a:p>
          <a:p>
            <a:pPr algn="ctr"/>
            <a:r>
              <a:rPr lang="en-US" b="1" u="sng" dirty="0" err="1" smtClean="0"/>
              <a:t>Mininet</a:t>
            </a:r>
            <a:r>
              <a:rPr lang="en-US" b="1" u="sng" dirty="0" smtClean="0"/>
              <a:t>(</a:t>
            </a:r>
            <a:r>
              <a:rPr lang="en-US" dirty="0" smtClean="0"/>
              <a:t>Instant small scale virtual network </a:t>
            </a:r>
            <a:r>
              <a:rPr lang="en-US" b="1" u="sng" dirty="0" smtClean="0"/>
              <a:t>).</a:t>
            </a:r>
          </a:p>
          <a:p>
            <a:pPr algn="ctr"/>
            <a:r>
              <a:rPr lang="en-US" dirty="0" smtClean="0"/>
              <a:t>LOXI(open flow libraries).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21740" y="3731171"/>
            <a:ext cx="1973045" cy="18918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Controller:</a:t>
            </a:r>
          </a:p>
          <a:p>
            <a:pPr algn="ctr"/>
            <a:r>
              <a:rPr lang="en-US" dirty="0" err="1" smtClean="0"/>
              <a:t>NoX</a:t>
            </a:r>
            <a:r>
              <a:rPr lang="en-US" dirty="0" smtClean="0"/>
              <a:t>(</a:t>
            </a:r>
            <a:r>
              <a:rPr lang="en-US" dirty="0" err="1" smtClean="0"/>
              <a:t>Openflow</a:t>
            </a:r>
            <a:r>
              <a:rPr lang="en-US" dirty="0" smtClean="0"/>
              <a:t> controller).</a:t>
            </a:r>
          </a:p>
          <a:p>
            <a:pPr algn="ctr"/>
            <a:r>
              <a:rPr lang="en-US" dirty="0" smtClean="0"/>
              <a:t>ONOS(</a:t>
            </a:r>
            <a:r>
              <a:rPr lang="en-US" dirty="0" err="1" smtClean="0"/>
              <a:t>Availability,scale</a:t>
            </a:r>
            <a:r>
              <a:rPr lang="en-US" dirty="0" smtClean="0"/>
              <a:t> out and abstractions).</a:t>
            </a:r>
            <a:endParaRPr lang="en-US" dirty="0"/>
          </a:p>
        </p:txBody>
      </p:sp>
      <p:cxnSp>
        <p:nvCxnSpPr>
          <p:cNvPr id="11" name="Elbow Connector 10"/>
          <p:cNvCxnSpPr>
            <a:endCxn id="7" idx="0"/>
          </p:cNvCxnSpPr>
          <p:nvPr/>
        </p:nvCxnSpPr>
        <p:spPr>
          <a:xfrm rot="10800000" flipV="1">
            <a:off x="2638370" y="3007564"/>
            <a:ext cx="3320996" cy="755137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</p:cNvCxnSpPr>
          <p:nvPr/>
        </p:nvCxnSpPr>
        <p:spPr>
          <a:xfrm rot="5400000">
            <a:off x="5506910" y="3386448"/>
            <a:ext cx="839221" cy="81454"/>
          </a:xfrm>
          <a:prstGeom prst="bentConnector3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0"/>
          </p:cNvCxnSpPr>
          <p:nvPr/>
        </p:nvCxnSpPr>
        <p:spPr>
          <a:xfrm>
            <a:off x="5959366" y="3007564"/>
            <a:ext cx="2971800" cy="51340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Function Virtualization.</a:t>
            </a:r>
          </a:p>
          <a:p>
            <a:r>
              <a:rPr lang="en-US" dirty="0" smtClean="0"/>
              <a:t>Network applications are moved over to VMs and/or containers running commodity hardware.</a:t>
            </a:r>
          </a:p>
          <a:p>
            <a:r>
              <a:rPr lang="en-US" dirty="0" smtClean="0"/>
              <a:t>Redirect , stop, monitor flows.</a:t>
            </a:r>
          </a:p>
          <a:p>
            <a:r>
              <a:rPr lang="en-US" dirty="0" smtClean="0"/>
              <a:t>Firewalls, IDS etc. can now be virtualized saving cost on expensive hardware and management.</a:t>
            </a:r>
          </a:p>
          <a:p>
            <a:r>
              <a:rPr lang="en-US" dirty="0" smtClean="0"/>
              <a:t>Combined with SDN provides customized virtual networking solutions.</a:t>
            </a:r>
          </a:p>
          <a:p>
            <a:r>
              <a:rPr lang="en-US" dirty="0" smtClean="0"/>
              <a:t>AT&amp;T, BT etc. have started testing implementations at the backbone level.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3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model</a:t>
            </a:r>
            <a:endParaRPr lang="en-US" dirty="0"/>
          </a:p>
        </p:txBody>
      </p:sp>
      <p:pic>
        <p:nvPicPr>
          <p:cNvPr id="52" name="Content Placeholder 5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296" y="2318189"/>
            <a:ext cx="811829" cy="5395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87614" y="3110040"/>
            <a:ext cx="2343807" cy="171318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2496" y="2655441"/>
            <a:ext cx="113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apps on 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3972" y="2655441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94636" y="3130771"/>
            <a:ext cx="783021" cy="22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6453352" y="2840107"/>
            <a:ext cx="630620" cy="502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3271" y="4269853"/>
            <a:ext cx="1132491" cy="5133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2133600" y="3117107"/>
            <a:ext cx="1408386" cy="9924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IP </a:t>
            </a:r>
            <a:r>
              <a:rPr lang="en-US" dirty="0" err="1" smtClean="0"/>
              <a:t>servies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2144110" y="4764018"/>
            <a:ext cx="1566042" cy="8590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IP services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7730359" y="3788979"/>
            <a:ext cx="1408386" cy="641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Access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27172" y="2302349"/>
            <a:ext cx="788276" cy="10399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Enterprise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27172" y="3499945"/>
            <a:ext cx="788276" cy="9301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844852" y="4666593"/>
            <a:ext cx="770596" cy="10777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Eterprise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9138745" y="2655441"/>
            <a:ext cx="509752" cy="36933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179199" y="5020796"/>
            <a:ext cx="509752" cy="36933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28082" y="3878058"/>
            <a:ext cx="509752" cy="36933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2"/>
            <a:endCxn id="18" idx="3"/>
          </p:cNvCxnSpPr>
          <p:nvPr/>
        </p:nvCxnSpPr>
        <p:spPr>
          <a:xfrm flipH="1">
            <a:off x="8434552" y="2886274"/>
            <a:ext cx="704193" cy="939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 flipH="1" flipV="1">
            <a:off x="8434552" y="4429428"/>
            <a:ext cx="704193" cy="776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18" idx="0"/>
          </p:cNvCxnSpPr>
          <p:nvPr/>
        </p:nvCxnSpPr>
        <p:spPr>
          <a:xfrm flipH="1">
            <a:off x="9137571" y="4108891"/>
            <a:ext cx="90511" cy="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5157296" y="3269982"/>
            <a:ext cx="372458" cy="5556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6090745" y="3269982"/>
            <a:ext cx="372458" cy="5556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8" idx="2"/>
          </p:cNvCxnSpPr>
          <p:nvPr/>
        </p:nvCxnSpPr>
        <p:spPr>
          <a:xfrm flipH="1">
            <a:off x="6453352" y="4109545"/>
            <a:ext cx="1281376" cy="41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  <a:endCxn id="16" idx="0"/>
          </p:cNvCxnSpPr>
          <p:nvPr/>
        </p:nvCxnSpPr>
        <p:spPr>
          <a:xfrm flipH="1" flipV="1">
            <a:off x="3540812" y="3613326"/>
            <a:ext cx="1752459" cy="91321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0"/>
          </p:cNvCxnSpPr>
          <p:nvPr/>
        </p:nvCxnSpPr>
        <p:spPr>
          <a:xfrm flipV="1">
            <a:off x="3708847" y="4526540"/>
            <a:ext cx="1584424" cy="66698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1"/>
            <a:endCxn id="15" idx="1"/>
          </p:cNvCxnSpPr>
          <p:nvPr/>
        </p:nvCxnSpPr>
        <p:spPr>
          <a:xfrm>
            <a:off x="2837793" y="4108488"/>
            <a:ext cx="2455478" cy="41805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 flipV="1">
            <a:off x="6453352" y="4429428"/>
            <a:ext cx="1981200" cy="863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22" idx="3"/>
          </p:cNvCxnSpPr>
          <p:nvPr/>
        </p:nvCxnSpPr>
        <p:spPr>
          <a:xfrm flipV="1">
            <a:off x="8434552" y="3024773"/>
            <a:ext cx="912903" cy="8008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1"/>
            <a:endCxn id="23" idx="0"/>
          </p:cNvCxnSpPr>
          <p:nvPr/>
        </p:nvCxnSpPr>
        <p:spPr>
          <a:xfrm>
            <a:off x="8434552" y="4429428"/>
            <a:ext cx="1045690" cy="5913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0"/>
            <a:endCxn id="52" idx="2"/>
          </p:cNvCxnSpPr>
          <p:nvPr/>
        </p:nvCxnSpPr>
        <p:spPr>
          <a:xfrm flipH="1" flipV="1">
            <a:off x="5563211" y="2857717"/>
            <a:ext cx="296306" cy="14121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2" idx="2"/>
          </p:cNvCxnSpPr>
          <p:nvPr/>
        </p:nvCxnSpPr>
        <p:spPr>
          <a:xfrm flipH="1">
            <a:off x="5293271" y="2857717"/>
            <a:ext cx="269940" cy="166882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40812" y="3499945"/>
            <a:ext cx="1752459" cy="101582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with SDN model:</a:t>
            </a:r>
            <a:endParaRPr lang="en-US" dirty="0"/>
          </a:p>
        </p:txBody>
      </p:sp>
      <p:pic>
        <p:nvPicPr>
          <p:cNvPr id="52" name="Content Placeholder 5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296" y="2318189"/>
            <a:ext cx="811829" cy="5395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87614" y="3110040"/>
            <a:ext cx="2343807" cy="171318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2496" y="2655441"/>
            <a:ext cx="113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apps on VM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3972" y="2655441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94636" y="3130771"/>
            <a:ext cx="783021" cy="22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6453352" y="2840107"/>
            <a:ext cx="630620" cy="502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93271" y="4269853"/>
            <a:ext cx="1132491" cy="5133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2133600" y="3117107"/>
            <a:ext cx="1408386" cy="9924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IP </a:t>
            </a:r>
            <a:r>
              <a:rPr lang="en-US" dirty="0" err="1" smtClean="0"/>
              <a:t>servies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2144110" y="4764018"/>
            <a:ext cx="1566042" cy="8590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IP services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7730359" y="3788979"/>
            <a:ext cx="1408386" cy="641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Access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27172" y="2302349"/>
            <a:ext cx="788276" cy="10399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Enterprise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827172" y="3499945"/>
            <a:ext cx="788276" cy="9301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Enterprise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844852" y="4666593"/>
            <a:ext cx="770596" cy="10777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Eterprise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9138745" y="2655441"/>
            <a:ext cx="509752" cy="36933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179199" y="5020796"/>
            <a:ext cx="509752" cy="36933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9228082" y="3878058"/>
            <a:ext cx="509752" cy="369332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2"/>
            <a:endCxn id="18" idx="3"/>
          </p:cNvCxnSpPr>
          <p:nvPr/>
        </p:nvCxnSpPr>
        <p:spPr>
          <a:xfrm flipH="1">
            <a:off x="8434552" y="2886274"/>
            <a:ext cx="704193" cy="9393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 flipH="1" flipV="1">
            <a:off x="8434552" y="4429428"/>
            <a:ext cx="704193" cy="776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18" idx="0"/>
          </p:cNvCxnSpPr>
          <p:nvPr/>
        </p:nvCxnSpPr>
        <p:spPr>
          <a:xfrm flipH="1">
            <a:off x="9137571" y="4108891"/>
            <a:ext cx="90511" cy="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5157296" y="3269982"/>
            <a:ext cx="372458" cy="5556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6090745" y="3269982"/>
            <a:ext cx="372458" cy="55565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8" idx="2"/>
          </p:cNvCxnSpPr>
          <p:nvPr/>
        </p:nvCxnSpPr>
        <p:spPr>
          <a:xfrm flipH="1">
            <a:off x="6453352" y="4109545"/>
            <a:ext cx="1281376" cy="4169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  <a:endCxn id="16" idx="0"/>
          </p:cNvCxnSpPr>
          <p:nvPr/>
        </p:nvCxnSpPr>
        <p:spPr>
          <a:xfrm flipH="1" flipV="1">
            <a:off x="3540812" y="3613326"/>
            <a:ext cx="1752459" cy="913214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0"/>
          </p:cNvCxnSpPr>
          <p:nvPr/>
        </p:nvCxnSpPr>
        <p:spPr>
          <a:xfrm flipV="1">
            <a:off x="3708847" y="4526540"/>
            <a:ext cx="1584424" cy="66698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1"/>
            <a:endCxn id="15" idx="1"/>
          </p:cNvCxnSpPr>
          <p:nvPr/>
        </p:nvCxnSpPr>
        <p:spPr>
          <a:xfrm>
            <a:off x="2837793" y="4108488"/>
            <a:ext cx="2455478" cy="41805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 flipV="1">
            <a:off x="6453352" y="4429428"/>
            <a:ext cx="1981200" cy="863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22" idx="3"/>
          </p:cNvCxnSpPr>
          <p:nvPr/>
        </p:nvCxnSpPr>
        <p:spPr>
          <a:xfrm flipV="1">
            <a:off x="8434552" y="3024773"/>
            <a:ext cx="912903" cy="8008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1"/>
            <a:endCxn id="23" idx="0"/>
          </p:cNvCxnSpPr>
          <p:nvPr/>
        </p:nvCxnSpPr>
        <p:spPr>
          <a:xfrm>
            <a:off x="8434552" y="4429428"/>
            <a:ext cx="1045690" cy="5913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0"/>
            <a:endCxn id="52" idx="2"/>
          </p:cNvCxnSpPr>
          <p:nvPr/>
        </p:nvCxnSpPr>
        <p:spPr>
          <a:xfrm flipH="1" flipV="1">
            <a:off x="5563211" y="2857717"/>
            <a:ext cx="296306" cy="1412136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scenarios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Flow Manipulation</a:t>
            </a:r>
          </a:p>
          <a:p>
            <a:r>
              <a:rPr lang="en-US" dirty="0" smtClean="0"/>
              <a:t>Destination of a specific flow can be changed to a malicious actors server .</a:t>
            </a:r>
          </a:p>
          <a:p>
            <a:r>
              <a:rPr lang="en-US" dirty="0" smtClean="0"/>
              <a:t>This can be achieved through flow table manipulation(NAT change, redirection of flow through destination overwrite).</a:t>
            </a:r>
          </a:p>
          <a:p>
            <a:r>
              <a:rPr lang="en-US" dirty="0" smtClean="0"/>
              <a:t>Attack performed in intervals and flow table entries restored after successful attack on a session.</a:t>
            </a:r>
          </a:p>
          <a:p>
            <a:r>
              <a:rPr lang="en-US" dirty="0" smtClean="0"/>
              <a:t>Attack changes pattern on every interval making it hard to detect.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scenario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u="sng" dirty="0" smtClean="0"/>
              <a:t>Network Topology Manipulation:</a:t>
            </a:r>
          </a:p>
          <a:p>
            <a:r>
              <a:rPr lang="en-US" dirty="0" smtClean="0"/>
              <a:t>Modify service chaining of devices.(Service chaining </a:t>
            </a:r>
            <a:r>
              <a:rPr lang="mr-IN" dirty="0" smtClean="0"/>
              <a:t>–</a:t>
            </a:r>
            <a:r>
              <a:rPr lang="en-US" dirty="0" smtClean="0"/>
              <a:t> create service chain of connected network services in a virtual chain).</a:t>
            </a:r>
          </a:p>
          <a:p>
            <a:r>
              <a:rPr lang="en-US" dirty="0" smtClean="0"/>
              <a:t>Can possibly bypass cryptography VNF, firewall VNF , authentication VNF etc.</a:t>
            </a:r>
          </a:p>
          <a:p>
            <a:r>
              <a:rPr lang="en-US" dirty="0" smtClean="0"/>
              <a:t>A malicious VNF can also be added to the chain to capture data, steer traffic, overload host, create backdoor.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479</TotalTime>
  <Words>658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Celestial</vt:lpstr>
      <vt:lpstr>Cybersecurity threats to sdn and nfv</vt:lpstr>
      <vt:lpstr>SDN </vt:lpstr>
      <vt:lpstr>Basic model OF SDN architecture:</vt:lpstr>
      <vt:lpstr>Popular sdn implementation:</vt:lpstr>
      <vt:lpstr>NFV </vt:lpstr>
      <vt:lpstr>NFV model</vt:lpstr>
      <vt:lpstr>NFV with SDN model:</vt:lpstr>
      <vt:lpstr>Attack scenarios 1:</vt:lpstr>
      <vt:lpstr>Attack scenario 2:</vt:lpstr>
      <vt:lpstr>Attack Scenario 3:</vt:lpstr>
      <vt:lpstr>Possible mitigation strategies:</vt:lpstr>
      <vt:lpstr>Contd….</vt:lpstr>
      <vt:lpstr>Contd….</vt:lpstr>
      <vt:lpstr>Standard mitigation guidelines:</vt:lpstr>
      <vt:lpstr>Thank you!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threats to sdn and nfv</dc:title>
  <dc:creator>Microsoft Office User</dc:creator>
  <cp:lastModifiedBy>Microsoft Office User</cp:lastModifiedBy>
  <cp:revision>19</cp:revision>
  <dcterms:created xsi:type="dcterms:W3CDTF">2017-03-08T12:28:04Z</dcterms:created>
  <dcterms:modified xsi:type="dcterms:W3CDTF">2017-03-08T20:53:51Z</dcterms:modified>
</cp:coreProperties>
</file>