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82" r:id="rId16"/>
    <p:sldId id="268" r:id="rId17"/>
    <p:sldId id="269" r:id="rId18"/>
    <p:sldId id="270" r:id="rId19"/>
    <p:sldId id="271" r:id="rId20"/>
    <p:sldId id="283" r:id="rId21"/>
    <p:sldId id="281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4898C-C7A4-41CE-81EB-A206AD948A4E}" v="2" dt="2025-06-30T06:56:0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ku Varghese" userId="b454718e-0276-4a76-be56-58006eafdee8" providerId="ADAL" clId="{A684898C-C7A4-41CE-81EB-A206AD948A4E}"/>
    <pc:docChg chg="custSel addSld modSld">
      <pc:chgData name="Pinku Varghese" userId="b454718e-0276-4a76-be56-58006eafdee8" providerId="ADAL" clId="{A684898C-C7A4-41CE-81EB-A206AD948A4E}" dt="2025-06-30T06:57:20.702" v="170" actId="6549"/>
      <pc:docMkLst>
        <pc:docMk/>
      </pc:docMkLst>
      <pc:sldChg chg="modSp mod">
        <pc:chgData name="Pinku Varghese" userId="b454718e-0276-4a76-be56-58006eafdee8" providerId="ADAL" clId="{A684898C-C7A4-41CE-81EB-A206AD948A4E}" dt="2025-06-30T06:45:57.216" v="82" actId="20577"/>
        <pc:sldMkLst>
          <pc:docMk/>
          <pc:sldMk cId="2900855923" sldId="260"/>
        </pc:sldMkLst>
        <pc:spChg chg="mod">
          <ac:chgData name="Pinku Varghese" userId="b454718e-0276-4a76-be56-58006eafdee8" providerId="ADAL" clId="{A684898C-C7A4-41CE-81EB-A206AD948A4E}" dt="2025-06-30T06:45:57.216" v="82" actId="20577"/>
          <ac:spMkLst>
            <pc:docMk/>
            <pc:sldMk cId="2900855923" sldId="260"/>
            <ac:spMk id="3" creationId="{7EE82439-9B42-C94B-E962-2557CEEBDC67}"/>
          </ac:spMkLst>
        </pc:spChg>
      </pc:sldChg>
      <pc:sldChg chg="modSp mod">
        <pc:chgData name="Pinku Varghese" userId="b454718e-0276-4a76-be56-58006eafdee8" providerId="ADAL" clId="{A684898C-C7A4-41CE-81EB-A206AD948A4E}" dt="2025-06-30T06:57:20.702" v="170" actId="6549"/>
        <pc:sldMkLst>
          <pc:docMk/>
          <pc:sldMk cId="2518143299" sldId="273"/>
        </pc:sldMkLst>
        <pc:spChg chg="mod">
          <ac:chgData name="Pinku Varghese" userId="b454718e-0276-4a76-be56-58006eafdee8" providerId="ADAL" clId="{A684898C-C7A4-41CE-81EB-A206AD948A4E}" dt="2025-06-30T06:57:20.702" v="170" actId="6549"/>
          <ac:spMkLst>
            <pc:docMk/>
            <pc:sldMk cId="2518143299" sldId="273"/>
            <ac:spMk id="3" creationId="{1E9604A7-832B-60EB-8A02-5E7DD6A45B79}"/>
          </ac:spMkLst>
        </pc:spChg>
      </pc:sldChg>
      <pc:sldChg chg="modSp new mod">
        <pc:chgData name="Pinku Varghese" userId="b454718e-0276-4a76-be56-58006eafdee8" providerId="ADAL" clId="{A684898C-C7A4-41CE-81EB-A206AD948A4E}" dt="2025-06-30T06:23:38.430" v="74" actId="20577"/>
        <pc:sldMkLst>
          <pc:docMk/>
          <pc:sldMk cId="2200024836" sldId="283"/>
        </pc:sldMkLst>
        <pc:spChg chg="mod">
          <ac:chgData name="Pinku Varghese" userId="b454718e-0276-4a76-be56-58006eafdee8" providerId="ADAL" clId="{A684898C-C7A4-41CE-81EB-A206AD948A4E}" dt="2025-06-30T06:21:54.213" v="16" actId="20577"/>
          <ac:spMkLst>
            <pc:docMk/>
            <pc:sldMk cId="2200024836" sldId="283"/>
            <ac:spMk id="2" creationId="{629123DD-03AA-2FCB-A4D3-6B61BEF4B7B1}"/>
          </ac:spMkLst>
        </pc:spChg>
        <pc:spChg chg="mod">
          <ac:chgData name="Pinku Varghese" userId="b454718e-0276-4a76-be56-58006eafdee8" providerId="ADAL" clId="{A684898C-C7A4-41CE-81EB-A206AD948A4E}" dt="2025-06-30T06:23:38.430" v="74" actId="20577"/>
          <ac:spMkLst>
            <pc:docMk/>
            <pc:sldMk cId="2200024836" sldId="283"/>
            <ac:spMk id="3" creationId="{798E43C8-1EA6-7DE1-C72C-B893929BCD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6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F654-05AF-CC90-FEB5-22C39582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SELENIUM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99AB2-A7B0-080C-043F-5883322D6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Using Cucumber BDD Approach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441AC335-B237-9E94-2D91-2B069FEE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49" r="12128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6486-2E24-83DE-8F4E-B656C5E1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1312-BA8B-9471-B3CC-618504C6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generating a </a:t>
            </a:r>
            <a:r>
              <a:rPr lang="en-US" b="1" dirty="0"/>
              <a:t>detailed summary</a:t>
            </a:r>
            <a:r>
              <a:rPr lang="en-US" dirty="0"/>
              <a:t> of your test execution results.</a:t>
            </a:r>
          </a:p>
          <a:p>
            <a:pPr lvl="1"/>
            <a:r>
              <a:rPr lang="en-US" dirty="0"/>
              <a:t>Which tests passed or failed</a:t>
            </a:r>
          </a:p>
          <a:p>
            <a:pPr lvl="1"/>
            <a:r>
              <a:rPr lang="en-US" dirty="0"/>
              <a:t>Test execution time</a:t>
            </a:r>
          </a:p>
          <a:p>
            <a:pPr lvl="1"/>
            <a:r>
              <a:rPr lang="en-US" dirty="0"/>
              <a:t>Screenshots for failed steps (optional)</a:t>
            </a:r>
          </a:p>
          <a:p>
            <a:pPr lvl="1"/>
            <a:r>
              <a:rPr lang="en-US" dirty="0"/>
              <a:t>Logs or custom messages</a:t>
            </a:r>
          </a:p>
          <a:p>
            <a:r>
              <a:rPr lang="en-US" dirty="0"/>
              <a:t>Manages and configuration of extent reports.</a:t>
            </a:r>
          </a:p>
          <a:p>
            <a:r>
              <a:rPr lang="en-US" dirty="0"/>
              <a:t>Generate rich HTML test report</a:t>
            </a:r>
          </a:p>
          <a:p>
            <a:r>
              <a:rPr lang="en-US" dirty="0"/>
              <a:t>Capture test </a:t>
            </a:r>
            <a:r>
              <a:rPr lang="en-US" dirty="0" err="1"/>
              <a:t>results,logs</a:t>
            </a:r>
            <a:r>
              <a:rPr lang="en-US" dirty="0"/>
              <a:t> and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9BDB5-0EC0-8031-517B-98FB1E20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63" y="2888899"/>
            <a:ext cx="7194211" cy="17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51D-156A-ADFF-4833-CDFBDEBF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8412-0E6D-7E92-96C5-4EB7B2EB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Reader </a:t>
            </a:r>
          </a:p>
          <a:p>
            <a:pPr lvl="1"/>
            <a:r>
              <a:rPr lang="en-US" dirty="0"/>
              <a:t>To read values from </a:t>
            </a:r>
            <a:r>
              <a:rPr lang="en-US" dirty="0" err="1"/>
              <a:t>config.properties</a:t>
            </a:r>
            <a:endParaRPr lang="en-US" dirty="0"/>
          </a:p>
          <a:p>
            <a:pPr lvl="1"/>
            <a:r>
              <a:rPr lang="en-US" dirty="0" err="1"/>
              <a:t>Centralised</a:t>
            </a:r>
            <a:r>
              <a:rPr lang="en-US" dirty="0"/>
              <a:t> access to env config</a:t>
            </a:r>
          </a:p>
          <a:p>
            <a:r>
              <a:rPr lang="en-US" dirty="0"/>
              <a:t>Excel Reader</a:t>
            </a:r>
          </a:p>
          <a:p>
            <a:pPr lvl="1"/>
            <a:r>
              <a:rPr lang="en-US" dirty="0"/>
              <a:t>Read test data from .</a:t>
            </a:r>
            <a:r>
              <a:rPr lang="en-US" dirty="0" err="1"/>
              <a:t>xslx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Data driven Testing</a:t>
            </a:r>
          </a:p>
          <a:p>
            <a:r>
              <a:rPr lang="en-US" dirty="0"/>
              <a:t>Screenshots</a:t>
            </a:r>
          </a:p>
          <a:p>
            <a:pPr lvl="1"/>
            <a:r>
              <a:rPr lang="en-US" dirty="0"/>
              <a:t>Capture screenshots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C173-0298-5EF5-EAF0-D9FE87E1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WaitUtlis</a:t>
            </a:r>
            <a:endParaRPr lang="en-US" dirty="0"/>
          </a:p>
          <a:p>
            <a:pPr lvl="1"/>
            <a:r>
              <a:rPr lang="en-US" b="1" dirty="0"/>
              <a:t>utility class</a:t>
            </a:r>
            <a:r>
              <a:rPr lang="en-US" dirty="0"/>
              <a:t> to handle </a:t>
            </a:r>
            <a:r>
              <a:rPr lang="en-US" b="1" dirty="0"/>
              <a:t>waits more effectively and cleanly</a:t>
            </a:r>
            <a:r>
              <a:rPr lang="en-US" dirty="0"/>
              <a:t>. Instead of repeating wait code in every page or test, you centralize it.</a:t>
            </a:r>
          </a:p>
          <a:p>
            <a:pPr lvl="1"/>
            <a:r>
              <a:rPr lang="en-US" dirty="0"/>
              <a:t>To handle synchronization between:</a:t>
            </a:r>
          </a:p>
          <a:p>
            <a:pPr lvl="2"/>
            <a:r>
              <a:rPr lang="en-US" dirty="0"/>
              <a:t>Your test code</a:t>
            </a:r>
          </a:p>
          <a:p>
            <a:pPr lvl="2"/>
            <a:r>
              <a:rPr lang="en-US" dirty="0"/>
              <a:t>The actual state of the web page</a:t>
            </a:r>
          </a:p>
          <a:p>
            <a:pPr lvl="1"/>
            <a:r>
              <a:rPr lang="en-US" dirty="0"/>
              <a:t>Contains explicit wait methods WebDriver waits</a:t>
            </a:r>
          </a:p>
          <a:p>
            <a:pPr lvl="1"/>
            <a:r>
              <a:rPr lang="en-US" dirty="0"/>
              <a:t>If we are not using, then </a:t>
            </a:r>
            <a:r>
              <a:rPr lang="en-US" dirty="0" err="1"/>
              <a:t>Thread.sleep</a:t>
            </a:r>
            <a:r>
              <a:rPr lang="en-US" dirty="0"/>
              <a:t>() needs to use which is a dead wait(increase flakiness)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D3D4-4293-7A4B-9CB5-A8B2672F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F9CE-B9CF-A6B5-71D9-539AEFFF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Config.properties</a:t>
            </a:r>
            <a:endParaRPr lang="en-US" dirty="0"/>
          </a:p>
          <a:p>
            <a:pPr lvl="1"/>
            <a:r>
              <a:rPr lang="en-US" dirty="0"/>
              <a:t>Contains configurations like </a:t>
            </a:r>
            <a:r>
              <a:rPr lang="en-US" dirty="0" err="1"/>
              <a:t>browser,URL,timeout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Easily changes settings without modifying code</a:t>
            </a:r>
          </a:p>
          <a:p>
            <a:pPr lvl="1"/>
            <a:r>
              <a:rPr lang="en-US" dirty="0"/>
              <a:t>Without using – hardcode values reduces maintainability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1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7A92-9601-313D-51F6-7C25D772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3EEF-E2E6-BA11-076A-7C11661C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cucumber files</a:t>
            </a:r>
          </a:p>
          <a:p>
            <a:r>
              <a:rPr lang="en-US" dirty="0"/>
              <a:t>Main entry point for the features or testcases to run</a:t>
            </a:r>
          </a:p>
          <a:p>
            <a:r>
              <a:rPr lang="en-US" dirty="0"/>
              <a:t>Contains cucumber runner class annotated with @cucumberoptions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@RunWith - Tells </a:t>
            </a:r>
            <a:r>
              <a:rPr lang="en-US" sz="1600" b="1" dirty="0"/>
              <a:t>JUnit</a:t>
            </a:r>
            <a:r>
              <a:rPr lang="en-US" sz="1600" dirty="0"/>
              <a:t> to run this class using the </a:t>
            </a:r>
            <a:r>
              <a:rPr lang="en-US" sz="1600" b="1" dirty="0"/>
              <a:t>Cucumber test runner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features – tells the path of the feature</a:t>
            </a:r>
          </a:p>
          <a:p>
            <a:pPr marL="0" indent="0">
              <a:buNone/>
            </a:pPr>
            <a:r>
              <a:rPr lang="en-US" sz="1600" dirty="0"/>
              <a:t>	Plugin – sets up reporting</a:t>
            </a:r>
          </a:p>
          <a:p>
            <a:pPr marL="0" indent="0">
              <a:buNone/>
            </a:pPr>
            <a:r>
              <a:rPr lang="en-US" sz="1600" dirty="0"/>
              <a:t>	glue – tells cucumber where to find step definition and hooks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284CC-B9F7-BE1C-E897-7183A185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7" y="1317190"/>
            <a:ext cx="5552103" cy="5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B212-C399-9F85-9838-17520BEE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dry run – </a:t>
            </a:r>
          </a:p>
          <a:p>
            <a:pPr lvl="1"/>
            <a:r>
              <a:rPr lang="en-US" dirty="0"/>
              <a:t>true – checks all steps in .feature file have matching  step definition</a:t>
            </a:r>
          </a:p>
          <a:p>
            <a:pPr lvl="1"/>
            <a:r>
              <a:rPr lang="en-US" dirty="0"/>
              <a:t>false – run the test</a:t>
            </a:r>
          </a:p>
          <a:p>
            <a:r>
              <a:rPr lang="en-US" dirty="0"/>
              <a:t>Tags – runs only scenarios or feature tagged</a:t>
            </a:r>
          </a:p>
          <a:p>
            <a:r>
              <a:rPr lang="en-US" dirty="0"/>
              <a:t>Monochrome – make console output cleaner and more readable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4682-FD21-B906-C469-C64B05A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7C59-2DFD-289E-2815-8ACF8494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between Gherkin and actual automation logic</a:t>
            </a:r>
          </a:p>
          <a:p>
            <a:r>
              <a:rPr lang="en-US" dirty="0"/>
              <a:t>tells Cucumber what code to run when it sees a step in the .feature file</a:t>
            </a:r>
          </a:p>
        </p:txBody>
      </p:sp>
    </p:spTree>
    <p:extLst>
      <p:ext uri="{BB962C8B-B14F-4D97-AF65-F5344CB8AC3E}">
        <p14:creationId xmlns:p14="http://schemas.microsoft.com/office/powerpoint/2010/main" val="65020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1138-6271-50ED-9E22-9A9DFBF6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  <a:p>
            <a:pPr lvl="1"/>
            <a:r>
              <a:rPr lang="en-US" dirty="0"/>
              <a:t>Contains executable driver files</a:t>
            </a:r>
          </a:p>
          <a:p>
            <a:r>
              <a:rPr lang="en-US" dirty="0" err="1"/>
              <a:t>envConfig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Hold environment specific property files(</a:t>
            </a:r>
            <a:r>
              <a:rPr lang="en-US" dirty="0" err="1"/>
              <a:t>dev,test,prod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A01A-5854-384B-4748-FC9222AF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E12C-55EF-2BFE-B2BF-3BE34A31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 written in Gherkin language</a:t>
            </a:r>
          </a:p>
          <a:p>
            <a:r>
              <a:rPr lang="en-US" dirty="0"/>
              <a:t>Define scenarios using Given-When-Then</a:t>
            </a:r>
          </a:p>
          <a:p>
            <a:r>
              <a:rPr lang="en-US" dirty="0"/>
              <a:t>Contains all the .feature file</a:t>
            </a:r>
          </a:p>
          <a:p>
            <a:r>
              <a:rPr lang="en-US" dirty="0"/>
              <a:t>Feature File contains</a:t>
            </a:r>
          </a:p>
          <a:p>
            <a:pPr lvl="1"/>
            <a:r>
              <a:rPr lang="en-US" dirty="0"/>
              <a:t>Feature – Description of what you are testing</a:t>
            </a:r>
          </a:p>
          <a:p>
            <a:pPr lvl="1"/>
            <a:r>
              <a:rPr lang="en-US" dirty="0"/>
              <a:t>Scenario – Single Test case</a:t>
            </a:r>
          </a:p>
          <a:p>
            <a:pPr lvl="1"/>
            <a:r>
              <a:rPr lang="en-US" dirty="0"/>
              <a:t>Steps – Use Gherkin keywords to describe each step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F5E5B-CCFA-756A-6CCA-E775DAC6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98" y="2221992"/>
            <a:ext cx="6553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2EC9-741E-BD0D-E0E2-CBB408E6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TestData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Excel file containing test data</a:t>
            </a:r>
          </a:p>
          <a:p>
            <a:pPr lvl="1"/>
            <a:r>
              <a:rPr lang="en-US" dirty="0"/>
              <a:t>Used by excel reader for data driven testing</a:t>
            </a:r>
          </a:p>
          <a:p>
            <a:r>
              <a:rPr lang="en-US" dirty="0"/>
              <a:t>Extent Config </a:t>
            </a:r>
          </a:p>
          <a:p>
            <a:pPr lvl="1"/>
            <a:r>
              <a:rPr lang="en-US" dirty="0"/>
              <a:t>Customize extent report layout(</a:t>
            </a:r>
            <a:r>
              <a:rPr lang="en-US" dirty="0" err="1"/>
              <a:t>title,theme,char</a:t>
            </a:r>
            <a:r>
              <a:rPr lang="en-US" dirty="0"/>
              <a:t> visibility)</a:t>
            </a:r>
          </a:p>
          <a:p>
            <a:pPr lvl="1"/>
            <a:r>
              <a:rPr lang="en-US" dirty="0"/>
              <a:t>Reports for stakeholders</a:t>
            </a:r>
          </a:p>
          <a:p>
            <a:r>
              <a:rPr lang="en-US" dirty="0"/>
              <a:t>Log4j</a:t>
            </a:r>
          </a:p>
          <a:p>
            <a:pPr lvl="1"/>
            <a:r>
              <a:rPr lang="en-US" dirty="0"/>
              <a:t>Configure logging using log4j</a:t>
            </a:r>
          </a:p>
          <a:p>
            <a:pPr lvl="1"/>
            <a:r>
              <a:rPr lang="en-US" dirty="0"/>
              <a:t>Log test </a:t>
            </a:r>
            <a:r>
              <a:rPr lang="en-US" dirty="0" err="1"/>
              <a:t>actions,debug</a:t>
            </a:r>
            <a:r>
              <a:rPr lang="en-US" dirty="0"/>
              <a:t> info and failure</a:t>
            </a:r>
          </a:p>
          <a:p>
            <a:pPr lvl="1"/>
            <a:r>
              <a:rPr lang="en-US" dirty="0"/>
              <a:t>No proper logging or debugging trail</a:t>
            </a:r>
          </a:p>
        </p:txBody>
      </p:sp>
    </p:spTree>
    <p:extLst>
      <p:ext uri="{BB962C8B-B14F-4D97-AF65-F5344CB8AC3E}">
        <p14:creationId xmlns:p14="http://schemas.microsoft.com/office/powerpoint/2010/main" val="38021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479-FADA-04DE-FF66-1A2ED46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EFC3-16BF-84EF-5E73-86C33076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– </a:t>
            </a:r>
          </a:p>
          <a:p>
            <a:pPr lvl="1"/>
            <a:r>
              <a:rPr lang="en-US" dirty="0"/>
              <a:t>Automates browser interactions like clicking, typing, navigation.</a:t>
            </a:r>
          </a:p>
          <a:p>
            <a:pPr lvl="1"/>
            <a:r>
              <a:rPr lang="en-US" dirty="0"/>
              <a:t>Industry-standard for UI test automation; supports multiple browsers and languages.</a:t>
            </a:r>
          </a:p>
          <a:p>
            <a:r>
              <a:rPr lang="en-US" dirty="0"/>
              <a:t>Cucumber BDD</a:t>
            </a:r>
          </a:p>
          <a:p>
            <a:pPr lvl="1"/>
            <a:r>
              <a:rPr lang="en-US" dirty="0"/>
              <a:t>Write test cases in plain English using Gherkin syntax(Given-When-Then)</a:t>
            </a:r>
          </a:p>
          <a:p>
            <a:pPr lvl="1"/>
            <a:r>
              <a:rPr lang="en-US" dirty="0"/>
              <a:t>Make understandable to non technical stakeholders.</a:t>
            </a:r>
          </a:p>
          <a:p>
            <a:r>
              <a:rPr lang="en-US" dirty="0"/>
              <a:t>Page Object Model</a:t>
            </a:r>
          </a:p>
          <a:p>
            <a:pPr lvl="1"/>
            <a:r>
              <a:rPr lang="en-US" dirty="0"/>
              <a:t>design pattern to represent each webpage as a separate Java class.</a:t>
            </a:r>
          </a:p>
          <a:p>
            <a:pPr lvl="1"/>
            <a:r>
              <a:rPr lang="en-US" dirty="0"/>
              <a:t>Keeps </a:t>
            </a:r>
            <a:r>
              <a:rPr lang="en-US" b="1" dirty="0"/>
              <a:t>locators and actions</a:t>
            </a:r>
            <a:r>
              <a:rPr lang="en-US" dirty="0"/>
              <a:t> in one place.</a:t>
            </a:r>
          </a:p>
          <a:p>
            <a:pPr lvl="1"/>
            <a:r>
              <a:rPr lang="en-US" dirty="0"/>
              <a:t>Makes tests </a:t>
            </a:r>
            <a:r>
              <a:rPr lang="en-US" b="1" dirty="0"/>
              <a:t>modular</a:t>
            </a:r>
            <a:r>
              <a:rPr lang="en-US" dirty="0"/>
              <a:t>, </a:t>
            </a:r>
            <a:r>
              <a:rPr lang="en-US" b="1" dirty="0"/>
              <a:t>reusable</a:t>
            </a:r>
            <a:r>
              <a:rPr lang="en-US" dirty="0"/>
              <a:t>, and </a:t>
            </a:r>
            <a:r>
              <a:rPr lang="en-US" b="1" dirty="0"/>
              <a:t>easy to maintain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3DD-03AA-2FCB-A4D3-6B61BEF4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43C8-1EA6-7DE1-C72C-B893929B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r>
              <a:rPr lang="en-US" dirty="0"/>
              <a:t>Core file used in maven projects</a:t>
            </a:r>
          </a:p>
          <a:p>
            <a:r>
              <a:rPr lang="en-US" dirty="0"/>
              <a:t>Manages all project dependencies, build configurations, plugins, and project metadata</a:t>
            </a:r>
          </a:p>
        </p:txBody>
      </p:sp>
    </p:spTree>
    <p:extLst>
      <p:ext uri="{BB962C8B-B14F-4D97-AF65-F5344CB8AC3E}">
        <p14:creationId xmlns:p14="http://schemas.microsoft.com/office/powerpoint/2010/main" val="220002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4FE7-0C69-B1F0-C798-7B451135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 for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76B1A-E4DB-BFB4-6FDD-CEF5052D6C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0698" y="2221992"/>
            <a:ext cx="3515216" cy="962159"/>
          </a:xfrm>
        </p:spPr>
      </p:pic>
    </p:spTree>
    <p:extLst>
      <p:ext uri="{BB962C8B-B14F-4D97-AF65-F5344CB8AC3E}">
        <p14:creationId xmlns:p14="http://schemas.microsoft.com/office/powerpoint/2010/main" val="404432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0F7-B4A2-3F95-151D-130F5CF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7161-2B98-9400-B40A-395D8EC6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Task in JIRA</a:t>
            </a:r>
          </a:p>
          <a:p>
            <a:r>
              <a:rPr lang="en-US" dirty="0"/>
              <a:t>From task, create branch</a:t>
            </a:r>
          </a:p>
          <a:p>
            <a:r>
              <a:rPr lang="en-US" dirty="0"/>
              <a:t>Once you login into </a:t>
            </a:r>
            <a:r>
              <a:rPr lang="en-US" dirty="0" err="1"/>
              <a:t>BitBucket,create</a:t>
            </a:r>
            <a:r>
              <a:rPr lang="en-US" dirty="0"/>
              <a:t> the branch </a:t>
            </a:r>
          </a:p>
          <a:p>
            <a:pPr marL="0" indent="0">
              <a:buNone/>
            </a:pPr>
            <a:r>
              <a:rPr lang="en-US" dirty="0"/>
              <a:t>    for the task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F4E04-197E-E329-129E-C6D46054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38" y="1447800"/>
            <a:ext cx="4298227" cy="32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DF77-C9BD-B504-30A5-1F6CE306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git checkout branch</a:t>
            </a:r>
          </a:p>
          <a:p>
            <a:r>
              <a:rPr lang="en-US" dirty="0"/>
              <a:t>Open </a:t>
            </a:r>
            <a:r>
              <a:rPr lang="en-US" dirty="0" err="1"/>
              <a:t>GitBash</a:t>
            </a:r>
            <a:endParaRPr lang="en-US" dirty="0"/>
          </a:p>
          <a:p>
            <a:r>
              <a:rPr lang="en-US" dirty="0"/>
              <a:t>Navigate to your code on local </a:t>
            </a:r>
          </a:p>
          <a:p>
            <a:pPr marL="0" indent="0">
              <a:buNone/>
            </a:pPr>
            <a:r>
              <a:rPr lang="en-US" dirty="0"/>
              <a:t> using cd path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2104-0CF3-A547-4193-E265560A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05" y="1080613"/>
            <a:ext cx="7436814" cy="3011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68791-6E37-20FB-1CC0-3A85048C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8" y="4091940"/>
            <a:ext cx="554432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6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88ED7-CFD0-AA1A-45E1-2A649E5DA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635" y="2439883"/>
            <a:ext cx="4848902" cy="149563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A1918A-CAF4-E646-148D-1FB8FCC9D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Checkout to the main branch using </a:t>
            </a:r>
          </a:p>
          <a:p>
            <a:pPr marL="457200" lvl="1" indent="0">
              <a:buNone/>
            </a:pPr>
            <a:r>
              <a:rPr lang="en-US" b="1" dirty="0"/>
              <a:t>git checkout main</a:t>
            </a:r>
          </a:p>
          <a:p>
            <a:r>
              <a:rPr lang="en-US" dirty="0"/>
              <a:t>Pull the latest code from main branch using </a:t>
            </a:r>
          </a:p>
          <a:p>
            <a:pPr marL="457200" lvl="1" indent="0">
              <a:buNone/>
            </a:pPr>
            <a:r>
              <a:rPr lang="en-US" b="1" dirty="0"/>
              <a:t>	git pull origin main</a:t>
            </a:r>
          </a:p>
          <a:p>
            <a:r>
              <a:rPr lang="en-US" dirty="0"/>
              <a:t>Now move back to the branch created for the task using</a:t>
            </a:r>
          </a:p>
          <a:p>
            <a:pPr lvl="1"/>
            <a:r>
              <a:rPr lang="en-US" b="1" dirty="0"/>
              <a:t>git checkout </a:t>
            </a:r>
            <a:r>
              <a:rPr lang="en-US" b="1" dirty="0" err="1"/>
              <a:t>branch_name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64FA16-BF2E-79AA-DE09-7395C87B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" y="4332459"/>
            <a:ext cx="5265935" cy="607100"/>
          </a:xfrm>
          <a:prstGeom prst="rect">
            <a:avLst/>
          </a:prstGeom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F6E220F5-494B-F3FE-279F-4008BCE17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81" y="5243109"/>
            <a:ext cx="5211763" cy="5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CB39C-2CBA-4FAA-734E-2D262DBC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Make changes or add the features related to the task</a:t>
            </a:r>
          </a:p>
          <a:p>
            <a:r>
              <a:rPr lang="en-US" dirty="0"/>
              <a:t>Once it is done and ready for pushing ,follow below steps</a:t>
            </a:r>
          </a:p>
          <a:p>
            <a:pPr lvl="1"/>
            <a:r>
              <a:rPr lang="en-US" b="1" dirty="0"/>
              <a:t>git status </a:t>
            </a:r>
            <a:r>
              <a:rPr lang="en-US" dirty="0"/>
              <a:t>– will provide the latest changes done</a:t>
            </a:r>
          </a:p>
          <a:p>
            <a:pPr lvl="1"/>
            <a:r>
              <a:rPr lang="en-US" b="1" dirty="0"/>
              <a:t>git add </a:t>
            </a:r>
            <a:r>
              <a:rPr lang="en-US" b="1" dirty="0" err="1"/>
              <a:t>filepath</a:t>
            </a:r>
            <a:r>
              <a:rPr lang="en-US" b="1" dirty="0"/>
              <a:t> – </a:t>
            </a:r>
            <a:r>
              <a:rPr lang="en-US" dirty="0"/>
              <a:t>add the files which needs to be pushed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2DC037-16EB-97AF-DDBC-AEC7930F93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635" y="1865376"/>
            <a:ext cx="5211763" cy="139759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B48308-94F3-14FB-0691-8DDF0AF6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17" y="3393694"/>
            <a:ext cx="517279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2D4724-920A-6A1A-8715-4EF7DF106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4971" y="1277287"/>
            <a:ext cx="5211763" cy="13075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77516-06AD-12B6-1709-F6C21BA8D3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Commit the code using </a:t>
            </a:r>
          </a:p>
          <a:p>
            <a:pPr marL="457200" lvl="1" indent="0">
              <a:buNone/>
            </a:pPr>
            <a:r>
              <a:rPr lang="en-US" dirty="0"/>
              <a:t>git commit –m “Message”</a:t>
            </a:r>
          </a:p>
          <a:p>
            <a:r>
              <a:rPr lang="en-US" dirty="0"/>
              <a:t>Push the code to the branch</a:t>
            </a:r>
          </a:p>
          <a:p>
            <a:pPr lvl="1"/>
            <a:r>
              <a:rPr lang="en-US" dirty="0"/>
              <a:t>Git push origin </a:t>
            </a:r>
            <a:r>
              <a:rPr lang="en-US" dirty="0" err="1"/>
              <a:t>branch_name</a:t>
            </a:r>
            <a:endParaRPr lang="en-US" dirty="0"/>
          </a:p>
          <a:p>
            <a:r>
              <a:rPr lang="en-US" dirty="0"/>
              <a:t>Navigate to the branch in bitbucket</a:t>
            </a:r>
          </a:p>
          <a:p>
            <a:r>
              <a:rPr lang="en-US" dirty="0"/>
              <a:t>Create Pull request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3B17-9B5A-0C97-7017-27DE61F9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1" y="2965530"/>
            <a:ext cx="5711029" cy="1307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65784-4B53-3139-6B01-32989805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76" y="4434698"/>
            <a:ext cx="3524618" cy="28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556751-948F-36D4-2069-62899F6406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576" y="1827722"/>
            <a:ext cx="3694492" cy="22775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6F37-7C36-6E11-1024-B54D93E3F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necessary details and create</a:t>
            </a:r>
          </a:p>
          <a:p>
            <a:r>
              <a:rPr lang="en-US" dirty="0"/>
              <a:t>Once reviewers verify the code and approves </a:t>
            </a:r>
            <a:r>
              <a:rPr lang="en-US" dirty="0" err="1"/>
              <a:t>it,you</a:t>
            </a:r>
            <a:r>
              <a:rPr lang="en-US" dirty="0"/>
              <a:t> can merge the 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50445-A454-AAF5-0E6D-A5AC0C87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" y="4550619"/>
            <a:ext cx="7065520" cy="9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7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603F-86CC-E29D-D7ED-5B2B1AA4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1B157-A527-1624-D72F-13751476AB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0AFFCC-CB55-D190-F084-8F67996CAC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9A48-253A-39CC-B375-9171795C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 of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F7BBB-D078-ECBA-2E34-152D9D862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50" y="2222500"/>
            <a:ext cx="2789076" cy="3740150"/>
          </a:xfrm>
        </p:spPr>
      </p:pic>
    </p:spTree>
    <p:extLst>
      <p:ext uri="{BB962C8B-B14F-4D97-AF65-F5344CB8AC3E}">
        <p14:creationId xmlns:p14="http://schemas.microsoft.com/office/powerpoint/2010/main" val="250677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6235-DE8F-365A-2E2A-12085551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115A-27F1-1E71-C8AA-AE0E2590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of code that runs before or after each step or scenario.</a:t>
            </a:r>
          </a:p>
          <a:p>
            <a:r>
              <a:rPr lang="en-US" dirty="0"/>
              <a:t>Initializes WebDriver, starts/stops Extent Reports, captures screenshots on failure.</a:t>
            </a:r>
          </a:p>
          <a:p>
            <a:r>
              <a:rPr lang="en-US" dirty="0"/>
              <a:t>Used for setup and teardown operations </a:t>
            </a:r>
          </a:p>
          <a:p>
            <a:r>
              <a:rPr lang="en-US" dirty="0"/>
              <a:t>Contains Cucumber Hooks like @Before,@After,@BeforeStep,@AfterStep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Reduces code duplication in step definitions.</a:t>
            </a:r>
          </a:p>
          <a:p>
            <a:r>
              <a:rPr lang="en-US" b="1" dirty="0"/>
              <a:t>Challenge if not used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You'd need to repeat setup/teardown in each test or step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1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513-6BE5-154E-7A91-E8B2E6A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2439-9B42-C94B-E962-2557CEEB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BrowserOptionsManager</a:t>
            </a:r>
            <a:endParaRPr lang="en-US" dirty="0"/>
          </a:p>
          <a:p>
            <a:pPr lvl="1"/>
            <a:r>
              <a:rPr lang="en-US" dirty="0"/>
              <a:t>Utility class to set browser-specific options (</a:t>
            </a:r>
            <a:r>
              <a:rPr lang="en-US" dirty="0" err="1"/>
              <a:t>ChromeOptions</a:t>
            </a:r>
            <a:r>
              <a:rPr lang="en-US" dirty="0"/>
              <a:t>, </a:t>
            </a:r>
            <a:r>
              <a:rPr lang="en-US" dirty="0" err="1"/>
              <a:t>FirefoxOptions</a:t>
            </a:r>
            <a:r>
              <a:rPr lang="en-US" dirty="0"/>
              <a:t>, etc.).</a:t>
            </a:r>
          </a:p>
          <a:p>
            <a:pPr lvl="2"/>
            <a:r>
              <a:rPr lang="en-US" dirty="0"/>
              <a:t>Headless mode</a:t>
            </a:r>
          </a:p>
          <a:p>
            <a:pPr lvl="2"/>
            <a:r>
              <a:rPr lang="en-US" dirty="0"/>
              <a:t>Incognito mode</a:t>
            </a:r>
          </a:p>
          <a:p>
            <a:pPr lvl="2"/>
            <a:r>
              <a:rPr lang="en-US" dirty="0"/>
              <a:t>Disabling notifications</a:t>
            </a:r>
          </a:p>
          <a:p>
            <a:pPr lvl="1"/>
            <a:r>
              <a:rPr lang="en-US" dirty="0"/>
              <a:t>If we are not </a:t>
            </a:r>
            <a:r>
              <a:rPr lang="en-US" dirty="0" err="1"/>
              <a:t>using,then</a:t>
            </a:r>
            <a:r>
              <a:rPr lang="en-US" dirty="0"/>
              <a:t> Browser-specific flags scattered across code.</a:t>
            </a:r>
          </a:p>
          <a:p>
            <a:r>
              <a:rPr lang="en-US" dirty="0" err="1"/>
              <a:t>DriverFactory</a:t>
            </a:r>
            <a:endParaRPr lang="en-US" dirty="0"/>
          </a:p>
          <a:p>
            <a:pPr lvl="1"/>
            <a:r>
              <a:rPr lang="en-US" dirty="0"/>
              <a:t>Utility class to creates and manage WebDriver instances.</a:t>
            </a:r>
          </a:p>
          <a:p>
            <a:pPr lvl="1"/>
            <a:r>
              <a:rPr lang="en-US" dirty="0"/>
              <a:t>Helps to avoid duplicate driver initialization.</a:t>
            </a:r>
          </a:p>
          <a:p>
            <a:pPr lvl="1"/>
            <a:r>
              <a:rPr lang="en-US" dirty="0"/>
              <a:t>Central management of driver lifecycle.</a:t>
            </a:r>
          </a:p>
          <a:p>
            <a:pPr lvl="1"/>
            <a:r>
              <a:rPr lang="en-US" dirty="0"/>
              <a:t>Inconsistent WebDriver handling across the project.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C9C3-8AA1-610F-668F-3408B34F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7FF7-5544-FD69-C540-F3B95EA2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</a:t>
            </a:r>
            <a:r>
              <a:rPr lang="en-US" b="1" dirty="0"/>
              <a:t>"listen" for WebDriver events</a:t>
            </a:r>
            <a:r>
              <a:rPr lang="en-US" dirty="0"/>
              <a:t> — like clicking an element, navigating to a URL, finding an element, etc.</a:t>
            </a:r>
          </a:p>
          <a:p>
            <a:r>
              <a:rPr lang="en-US" dirty="0"/>
              <a:t>used for event-based listeners (like </a:t>
            </a:r>
            <a:r>
              <a:rPr lang="en-US" dirty="0" err="1"/>
              <a:t>WebDriverEventListener</a:t>
            </a:r>
            <a:r>
              <a:rPr lang="en-US" dirty="0"/>
              <a:t>).</a:t>
            </a:r>
          </a:p>
          <a:p>
            <a:r>
              <a:rPr lang="en-US" dirty="0"/>
              <a:t>allow to </a:t>
            </a:r>
            <a:r>
              <a:rPr lang="en-US" b="1" dirty="0"/>
              <a:t>hook into these events</a:t>
            </a:r>
            <a:r>
              <a:rPr lang="en-US" dirty="0"/>
              <a:t> to perform additional actions such as:</a:t>
            </a:r>
          </a:p>
          <a:p>
            <a:pPr lvl="1"/>
            <a:r>
              <a:rPr lang="en-US" dirty="0"/>
              <a:t>Highlighting elements before clicking</a:t>
            </a:r>
          </a:p>
          <a:p>
            <a:pPr lvl="1"/>
            <a:r>
              <a:rPr lang="en-US" dirty="0"/>
              <a:t>Logging browser actions</a:t>
            </a:r>
          </a:p>
          <a:p>
            <a:pPr lvl="1"/>
            <a:r>
              <a:rPr lang="en-US" dirty="0"/>
              <a:t>Taking screenshots on failure</a:t>
            </a:r>
          </a:p>
          <a:p>
            <a:pPr lvl="1"/>
            <a:r>
              <a:rPr lang="en-US" dirty="0"/>
              <a:t>Debugging and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1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412F-E4CA-BC7E-3A58-EF4BA1CB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ED98-6FDD-A07D-DAD7-BAA7AE74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location to initialize all page object classes.</a:t>
            </a:r>
          </a:p>
          <a:p>
            <a:r>
              <a:rPr lang="en-US" dirty="0"/>
              <a:t>it manages WebDriver instance creation and ensures that it is used across all page objects.</a:t>
            </a:r>
          </a:p>
          <a:p>
            <a:r>
              <a:rPr lang="en-US" dirty="0"/>
              <a:t>If we are not using, step definition would repeatedly instantiate pages.</a:t>
            </a:r>
          </a:p>
        </p:txBody>
      </p:sp>
    </p:spTree>
    <p:extLst>
      <p:ext uri="{BB962C8B-B14F-4D97-AF65-F5344CB8AC3E}">
        <p14:creationId xmlns:p14="http://schemas.microsoft.com/office/powerpoint/2010/main" val="26630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E95-1552-63E6-4FFB-22C20624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5532-F1A2-0AB3-F0B2-6BB7F9A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“Pages”</a:t>
            </a:r>
            <a:r>
              <a:rPr lang="en-US" dirty="0"/>
              <a:t> refer to </a:t>
            </a:r>
            <a:r>
              <a:rPr lang="en-US" b="1" dirty="0"/>
              <a:t>Page Object classes</a:t>
            </a:r>
            <a:r>
              <a:rPr lang="en-US" dirty="0"/>
              <a:t> </a:t>
            </a:r>
          </a:p>
          <a:p>
            <a:r>
              <a:rPr lang="en-US" dirty="0"/>
              <a:t>Page object class contains</a:t>
            </a:r>
          </a:p>
          <a:p>
            <a:pPr lvl="1"/>
            <a:r>
              <a:rPr lang="en-US" dirty="0"/>
              <a:t>Web Elements – locators</a:t>
            </a:r>
          </a:p>
          <a:p>
            <a:pPr lvl="1"/>
            <a:r>
              <a:rPr lang="en-US" dirty="0"/>
              <a:t>Methods – login</a:t>
            </a:r>
          </a:p>
          <a:p>
            <a:pPr lvl="1"/>
            <a:r>
              <a:rPr lang="en-US" dirty="0"/>
              <a:t>Optional Validations – Assertions or verifications of page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Reusable element definitions</a:t>
            </a:r>
          </a:p>
          <a:p>
            <a:pPr lvl="1"/>
            <a:r>
              <a:rPr lang="en-US" dirty="0"/>
              <a:t>Clean and maintainable code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BECD-51E9-20DD-B28A-9DA04836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05" y="1527537"/>
            <a:ext cx="4752453" cy="4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4D18-6CFE-8351-18AD-44E80680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Page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04A7-832B-60EB-8A02-5E7DD6A4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methods are the </a:t>
            </a:r>
            <a:r>
              <a:rPr lang="en-US" b="1" dirty="0"/>
              <a:t>actions or behaviors</a:t>
            </a:r>
            <a:r>
              <a:rPr lang="en-US" dirty="0"/>
              <a:t> that can be performed on a specific page or screen of your application.</a:t>
            </a:r>
          </a:p>
          <a:p>
            <a:pPr lvl="1"/>
            <a:r>
              <a:rPr lang="en-US" dirty="0"/>
              <a:t>select an option from a dropdown</a:t>
            </a:r>
          </a:p>
          <a:p>
            <a:pPr lvl="1"/>
            <a:r>
              <a:rPr lang="en-US" dirty="0"/>
              <a:t>perform mouse hover action</a:t>
            </a:r>
          </a:p>
          <a:p>
            <a:pPr lvl="1"/>
            <a:r>
              <a:rPr lang="en-US" dirty="0"/>
              <a:t>right </a:t>
            </a:r>
            <a:r>
              <a:rPr lang="en-US"/>
              <a:t>click action</a:t>
            </a:r>
            <a:endParaRPr lang="en-US" dirty="0"/>
          </a:p>
          <a:p>
            <a:r>
              <a:rPr lang="en-US" dirty="0"/>
              <a:t>making your test automation code </a:t>
            </a:r>
            <a:r>
              <a:rPr lang="en-US" b="1" dirty="0"/>
              <a:t>cleaner, reusable, maintainable, and less error-prone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1432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5e9c774a-92f7-4a1a-8424-52635d22e550}" enabled="1" method="Privileged" siteId="{dba62286-6a92-444e-bc9f-f91a3b03c5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1039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Calisto MT</vt:lpstr>
      <vt:lpstr>Univers Condensed</vt:lpstr>
      <vt:lpstr>ChronicleVTI</vt:lpstr>
      <vt:lpstr>SELENIUM AUTOMATION</vt:lpstr>
      <vt:lpstr>Advantage of using approach</vt:lpstr>
      <vt:lpstr>OVERview of framework</vt:lpstr>
      <vt:lpstr>hooks</vt:lpstr>
      <vt:lpstr>Browser</vt:lpstr>
      <vt:lpstr>Listeners</vt:lpstr>
      <vt:lpstr>Page factory</vt:lpstr>
      <vt:lpstr>Pages</vt:lpstr>
      <vt:lpstr>Common Page methods</vt:lpstr>
      <vt:lpstr>reporting</vt:lpstr>
      <vt:lpstr>utilities</vt:lpstr>
      <vt:lpstr>PowerPoint Presentation</vt:lpstr>
      <vt:lpstr>Resources</vt:lpstr>
      <vt:lpstr>runner</vt:lpstr>
      <vt:lpstr>PowerPoint Presentation</vt:lpstr>
      <vt:lpstr>Step definition</vt:lpstr>
      <vt:lpstr>PowerPoint Presentation</vt:lpstr>
      <vt:lpstr>Features</vt:lpstr>
      <vt:lpstr>PowerPoint Presentation</vt:lpstr>
      <vt:lpstr>Pom file</vt:lpstr>
      <vt:lpstr>Pre-requisite for CODE</vt:lpstr>
      <vt:lpstr>Testing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Pinku Varghese</dc:creator>
  <cp:lastModifiedBy>Nitish Anil</cp:lastModifiedBy>
  <cp:revision>2</cp:revision>
  <dcterms:created xsi:type="dcterms:W3CDTF">2025-06-29T08:31:16Z</dcterms:created>
  <dcterms:modified xsi:type="dcterms:W3CDTF">2025-06-30T12:26:37Z</dcterms:modified>
</cp:coreProperties>
</file>