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E90BD7-21D1-4AE7-A552-4DDEC78AEC99}">
  <a:tblStyle styleId="{13E90BD7-21D1-4AE7-A552-4DDEC78AE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aramond-regular.fntdata"/><Relationship Id="rId14" Type="http://schemas.openxmlformats.org/officeDocument/2006/relationships/slide" Target="slides/slide8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adb53ed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adb53ed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adb53ed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adb53ed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adb53ed4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adb53ed4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adb53ed4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adb53ed4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adb53e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0adb53e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adb53e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adb53e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adb53e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adb53e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adb53ed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adb53ed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11.pn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://www.opensecrets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seen the news lately?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375" y="767750"/>
            <a:ext cx="3213751" cy="210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keshift memorial for victims of the shooting that killed 22 people at a Walmart store in El Paso last month.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675" y="2943575"/>
            <a:ext cx="3691875" cy="210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ealth insurance problems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00" y="693725"/>
            <a:ext cx="2707330" cy="430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ople protesting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3500" y="7677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People Want Is Action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5" y="1017737"/>
            <a:ext cx="4856450" cy="12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0" y="2240563"/>
            <a:ext cx="5215499" cy="8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788" y="1035550"/>
            <a:ext cx="3465888" cy="30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74625" y="4125775"/>
            <a:ext cx="4279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highlight>
                  <a:schemeClr val="lt1"/>
                </a:highlight>
              </a:rPr>
              <a:t>Thousands turned out for rallies in Washington, DC, and hundreds of cities across the United States.</a:t>
            </a:r>
            <a:endParaRPr b="1"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00" y="3225525"/>
            <a:ext cx="4856449" cy="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 People Being Ignored?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54025" y="1333000"/>
            <a:ext cx="5924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Garamond"/>
                <a:ea typeface="Garamond"/>
                <a:cs typeface="Garamond"/>
                <a:sym typeface="Garamond"/>
              </a:rPr>
              <a:t>For the people, of the people, by the people</a:t>
            </a:r>
            <a:endParaRPr i="1"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346475" y="2140875"/>
            <a:ext cx="59784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Why?</a:t>
            </a:r>
            <a:endParaRPr b="1" sz="9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Corporate Lobbyists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0575"/>
            <a:ext cx="3242975" cy="3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89663" y="1204475"/>
            <a:ext cx="184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Lobbyists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562575" y="3235725"/>
            <a:ext cx="184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Interest &amp; Labor Unions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335625" y="1204475"/>
            <a:ext cx="43626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For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 every $1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spent on lobbying by labor unions and public-interest groups together,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large corporations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and their associations now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spend $34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Of the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100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organizations that spend the most on lobbying,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 95 consistently represent business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Corporate Lobbyists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0575"/>
            <a:ext cx="3242975" cy="3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889663" y="1204475"/>
            <a:ext cx="184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Lobbyists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562575" y="3235725"/>
            <a:ext cx="184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Interest &amp; Labor Unions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857150" y="165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{13E90BD7-21D1-4AE7-A552-4DDEC78AEC99}</a:tableStyleId>
              </a:tblPr>
              <a:tblGrid>
                <a:gridCol w="2228375"/>
                <a:gridCol w="1582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Pharmaceuticals/Health Products</a:t>
                      </a:r>
                      <a:endParaRPr b="1" sz="13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$3,937,356,877</a:t>
                      </a:r>
                      <a:endParaRPr b="1" sz="13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Insurance</a:t>
                      </a:r>
                      <a:endParaRPr b="1" sz="13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$2,704,636,807</a:t>
                      </a:r>
                      <a:endParaRPr b="1" sz="13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Electric Utilities</a:t>
                      </a:r>
                      <a:endParaRPr b="1" sz="13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$2,353,570,360</a:t>
                      </a:r>
                      <a:endParaRPr b="1" sz="13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Source: </a:t>
                      </a:r>
                      <a:r>
                        <a:rPr lang="en" sz="11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  <a:hlinkClick r:id="rId4"/>
                        </a:rPr>
                        <a:t>www.opensecrets.org</a:t>
                      </a:r>
                      <a:r>
                        <a:rPr lang="en" sz="1100"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; Cumulative political contributions and lobbying spending from 1998-2018 </a:t>
                      </a:r>
                      <a:endParaRPr sz="1100"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4833000" y="1222800"/>
            <a:ext cx="3847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Follow The Money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Health Care Concerns and UnHealthy Spending</a:t>
            </a:r>
            <a:endParaRPr sz="24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9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Images of problems in news like gun violence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3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980325"/>
            <a:ext cx="34245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975" y="1017725"/>
            <a:ext cx="4722324" cy="265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50000" y="4435800"/>
            <a:ext cx="85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are the policy makers failing to address the health care concerns </a:t>
            </a:r>
            <a:r>
              <a:rPr b="1" lang="en"/>
              <a:t>in spite</a:t>
            </a:r>
            <a:r>
              <a:rPr b="1" lang="en"/>
              <a:t> of outspending every other nation?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This Is Where Our Solution Comes In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bringing the power back to people. Our solution enables the public to express its opinion in the language that is used in capital Hill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provide a platform to raise capital and direct that capital in a transparent, accountable manner such that the efforts can lead to positive policy outcomes.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platform combines political crowdfunding with Blockchain technology.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