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Nuni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1" roundtripDataSignature="AMtx7miu1A6oBHlF/9OGQO57CUAomg4/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https://arxiv.org/abs/1801.07593</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3"/>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3"/>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3"/>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 name="Google Shape;14;p23"/>
          <p:cNvGrpSpPr/>
          <p:nvPr/>
        </p:nvGrpSpPr>
        <p:grpSpPr>
          <a:xfrm>
            <a:off x="255200" y="592"/>
            <a:ext cx="2250363" cy="1044300"/>
            <a:chOff x="255200" y="592"/>
            <a:chExt cx="2250363" cy="1044300"/>
          </a:xfrm>
        </p:grpSpPr>
        <p:sp>
          <p:nvSpPr>
            <p:cNvPr id="15" name="Google Shape;15;p23"/>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3"/>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3"/>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23"/>
          <p:cNvGrpSpPr/>
          <p:nvPr/>
        </p:nvGrpSpPr>
        <p:grpSpPr>
          <a:xfrm>
            <a:off x="905395" y="592"/>
            <a:ext cx="2250363" cy="1044300"/>
            <a:chOff x="905395" y="592"/>
            <a:chExt cx="2250363" cy="1044300"/>
          </a:xfrm>
        </p:grpSpPr>
        <p:sp>
          <p:nvSpPr>
            <p:cNvPr id="19" name="Google Shape;19;p23"/>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3"/>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3"/>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p23"/>
          <p:cNvGrpSpPr/>
          <p:nvPr/>
        </p:nvGrpSpPr>
        <p:grpSpPr>
          <a:xfrm>
            <a:off x="7057468" y="5088"/>
            <a:ext cx="1851282" cy="752108"/>
            <a:chOff x="6917201" y="0"/>
            <a:chExt cx="2227777" cy="863400"/>
          </a:xfrm>
        </p:grpSpPr>
        <p:sp>
          <p:nvSpPr>
            <p:cNvPr id="23" name="Google Shape;23;p2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23"/>
          <p:cNvGrpSpPr/>
          <p:nvPr/>
        </p:nvGrpSpPr>
        <p:grpSpPr>
          <a:xfrm>
            <a:off x="6553032" y="4217852"/>
            <a:ext cx="2389068" cy="925737"/>
            <a:chOff x="6917201" y="0"/>
            <a:chExt cx="2227777" cy="863400"/>
          </a:xfrm>
        </p:grpSpPr>
        <p:sp>
          <p:nvSpPr>
            <p:cNvPr id="27" name="Google Shape;27;p23"/>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3"/>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3"/>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23"/>
          <p:cNvGrpSpPr/>
          <p:nvPr/>
        </p:nvGrpSpPr>
        <p:grpSpPr>
          <a:xfrm>
            <a:off x="199149" y="4055652"/>
            <a:ext cx="2795413" cy="1083308"/>
            <a:chOff x="6917201" y="0"/>
            <a:chExt cx="2227777" cy="863400"/>
          </a:xfrm>
        </p:grpSpPr>
        <p:sp>
          <p:nvSpPr>
            <p:cNvPr id="31" name="Google Shape;31;p23"/>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3"/>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23"/>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5" name="Google Shape;35;p23"/>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32"/>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 name="Google Shape;111;p32"/>
          <p:cNvGrpSpPr/>
          <p:nvPr/>
        </p:nvGrpSpPr>
        <p:grpSpPr>
          <a:xfrm>
            <a:off x="5959222" y="4119576"/>
            <a:ext cx="2520951" cy="1024165"/>
            <a:chOff x="6917201" y="0"/>
            <a:chExt cx="2227777" cy="863400"/>
          </a:xfrm>
        </p:grpSpPr>
        <p:sp>
          <p:nvSpPr>
            <p:cNvPr id="112" name="Google Shape;112;p3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32"/>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3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 name="Google Shape;115;p32"/>
          <p:cNvGrpSpPr/>
          <p:nvPr/>
        </p:nvGrpSpPr>
        <p:grpSpPr>
          <a:xfrm>
            <a:off x="199149" y="2"/>
            <a:ext cx="2795413" cy="1083308"/>
            <a:chOff x="6917201" y="0"/>
            <a:chExt cx="2227777" cy="863400"/>
          </a:xfrm>
        </p:grpSpPr>
        <p:sp>
          <p:nvSpPr>
            <p:cNvPr id="116" name="Google Shape;116;p3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3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3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9" name="Google Shape;119;p32"/>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0" name="Google Shape;120;p32"/>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1" name="Google Shape;121;p3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3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37" name="Shape 37"/>
        <p:cNvGrpSpPr/>
        <p:nvPr/>
      </p:nvGrpSpPr>
      <p:grpSpPr>
        <a:xfrm>
          <a:off x="0" y="0"/>
          <a:ext cx="0" cy="0"/>
          <a:chOff x="0" y="0"/>
          <a:chExt cx="0" cy="0"/>
        </a:xfrm>
      </p:grpSpPr>
      <p:sp>
        <p:nvSpPr>
          <p:cNvPr id="38" name="Google Shape;38;p2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2" name="Google Shape;42;p24"/>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3" name="Google Shape;43;p2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44" name="Shape 44"/>
        <p:cNvGrpSpPr/>
        <p:nvPr/>
      </p:nvGrpSpPr>
      <p:grpSpPr>
        <a:xfrm>
          <a:off x="0" y="0"/>
          <a:ext cx="0" cy="0"/>
          <a:chOff x="0" y="0"/>
          <a:chExt cx="0" cy="0"/>
        </a:xfrm>
      </p:grpSpPr>
      <p:sp>
        <p:nvSpPr>
          <p:cNvPr id="45" name="Google Shape;45;p25"/>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 name="Google Shape;46;p25"/>
          <p:cNvGrpSpPr/>
          <p:nvPr/>
        </p:nvGrpSpPr>
        <p:grpSpPr>
          <a:xfrm>
            <a:off x="5594190" y="3961115"/>
            <a:ext cx="2910144" cy="1182340"/>
            <a:chOff x="6917201" y="0"/>
            <a:chExt cx="2227777" cy="863400"/>
          </a:xfrm>
        </p:grpSpPr>
        <p:sp>
          <p:nvSpPr>
            <p:cNvPr id="47" name="Google Shape;47;p25"/>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5"/>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5"/>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 name="Google Shape;50;p25"/>
          <p:cNvGrpSpPr/>
          <p:nvPr/>
        </p:nvGrpSpPr>
        <p:grpSpPr>
          <a:xfrm>
            <a:off x="199149" y="2"/>
            <a:ext cx="2795413" cy="1083308"/>
            <a:chOff x="6917201" y="0"/>
            <a:chExt cx="2227777" cy="863400"/>
          </a:xfrm>
        </p:grpSpPr>
        <p:sp>
          <p:nvSpPr>
            <p:cNvPr id="51" name="Google Shape;51;p25"/>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5"/>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5"/>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25"/>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55" name="Google Shape;55;p2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2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1" name="Google Shape;61;p26"/>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2" name="Google Shape;62;p26"/>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3" name="Google Shape;63;p2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2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9" name="Google Shape;69;p2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2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8"/>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8"/>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5" name="Google Shape;75;p28"/>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76" name="Google Shape;76;p2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29"/>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9"/>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 name="Google Shape;80;p29"/>
          <p:cNvGrpSpPr/>
          <p:nvPr/>
        </p:nvGrpSpPr>
        <p:grpSpPr>
          <a:xfrm>
            <a:off x="255991" y="-118"/>
            <a:ext cx="2251347" cy="1043408"/>
            <a:chOff x="3961956" y="4383950"/>
            <a:chExt cx="1160548" cy="548700"/>
          </a:xfrm>
        </p:grpSpPr>
        <p:sp>
          <p:nvSpPr>
            <p:cNvPr id="81" name="Google Shape;81;p29"/>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9"/>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9"/>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 name="Google Shape;84;p2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 name="Google Shape;85;p29"/>
          <p:cNvGrpSpPr/>
          <p:nvPr/>
        </p:nvGrpSpPr>
        <p:grpSpPr>
          <a:xfrm>
            <a:off x="34934" y="4522125"/>
            <a:ext cx="1593306" cy="617072"/>
            <a:chOff x="6917201" y="0"/>
            <a:chExt cx="2227777" cy="863400"/>
          </a:xfrm>
        </p:grpSpPr>
        <p:sp>
          <p:nvSpPr>
            <p:cNvPr id="86" name="Google Shape;86;p29"/>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9"/>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9"/>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 name="Google Shape;89;p29"/>
          <p:cNvGrpSpPr/>
          <p:nvPr/>
        </p:nvGrpSpPr>
        <p:grpSpPr>
          <a:xfrm>
            <a:off x="5886353" y="1243"/>
            <a:ext cx="3257454" cy="1261514"/>
            <a:chOff x="6917201" y="0"/>
            <a:chExt cx="2227777" cy="863400"/>
          </a:xfrm>
        </p:grpSpPr>
        <p:sp>
          <p:nvSpPr>
            <p:cNvPr id="90" name="Google Shape;90;p29"/>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9"/>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9"/>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 name="Google Shape;93;p29"/>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94" name="Google Shape;94;p2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3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3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3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30"/>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0" name="Google Shape;100;p30"/>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30"/>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2" name="Google Shape;102;p3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31"/>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31"/>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3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31"/>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08" name="Google Shape;108;p3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22"/>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2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people.mpi-sws.org/~tspeicher" TargetMode="External"/><Relationship Id="rId4" Type="http://schemas.openxmlformats.org/officeDocument/2006/relationships/hyperlink" Target="https://las.inf.ethz.ch/people/hoda-heidari" TargetMode="External"/><Relationship Id="rId10" Type="http://schemas.openxmlformats.org/officeDocument/2006/relationships/hyperlink" Target="https://doi.org/10.1145/3219819.3220046" TargetMode="External"/><Relationship Id="rId9" Type="http://schemas.openxmlformats.org/officeDocument/2006/relationships/hyperlink" Target="https://people.mpi-sws.org/~mzafar" TargetMode="External"/><Relationship Id="rId5" Type="http://schemas.openxmlformats.org/officeDocument/2006/relationships/hyperlink" Target="https://people.mpi-sws.org/~nghlaca" TargetMode="External"/><Relationship Id="rId6" Type="http://schemas.openxmlformats.org/officeDocument/2006/relationships/hyperlink" Target="https://people.mpi-sws.org/~gummadi" TargetMode="External"/><Relationship Id="rId7" Type="http://schemas.openxmlformats.org/officeDocument/2006/relationships/hyperlink" Target="https://las.inf.ethz.ch/people/adish-singla" TargetMode="External"/><Relationship Id="rId8" Type="http://schemas.openxmlformats.org/officeDocument/2006/relationships/hyperlink" Target="http://mlg.eng.cam.ac.uk/adria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www.cs.toronto.edu/~zemel" TargetMode="External"/><Relationship Id="rId4" Type="http://schemas.openxmlformats.org/officeDocument/2006/relationships/hyperlink" Target="http://www.cs.toronto.edu/~wuyu" TargetMode="External"/><Relationship Id="rId5" Type="http://schemas.openxmlformats.org/officeDocument/2006/relationships/hyperlink" Target="http://www.cs.toronto.edu/~kswersky" TargetMode="External"/><Relationship Id="rId6" Type="http://schemas.openxmlformats.org/officeDocument/2006/relationships/hyperlink" Target="https://www.cs.toronto.edu/~toni" TargetMode="External"/><Relationship Id="rId7" Type="http://schemas.openxmlformats.org/officeDocument/2006/relationships/hyperlink" Target="https://www.seas.harvard.edu/directory/dwork" TargetMode="External"/><Relationship Id="rId8" Type="http://schemas.openxmlformats.org/officeDocument/2006/relationships/hyperlink" Target="http://proceedings.mlr.press/v28/zemel13.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profiles.stanford.edu/brian-zhang" TargetMode="External"/><Relationship Id="rId4" Type="http://schemas.openxmlformats.org/officeDocument/2006/relationships/hyperlink" Target="https://www.linkedin.com/in/blake-lemoine-5b53b652" TargetMode="External"/><Relationship Id="rId5" Type="http://schemas.openxmlformats.org/officeDocument/2006/relationships/hyperlink" Target="http://www.m-mitchell.com/" TargetMode="External"/><Relationship Id="rId6" Type="http://schemas.openxmlformats.org/officeDocument/2006/relationships/hyperlink" Target="http://www.aies-conference.com/wp-content/papers/main/AIES_2018_paper_162.pdf"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arxiv.org/abs/1806.06055"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orelle.friedler.net/" TargetMode="External"/><Relationship Id="rId4" Type="http://schemas.openxmlformats.org/officeDocument/2006/relationships/hyperlink" Target="http://moeller.ml/" TargetMode="External"/><Relationship Id="rId5" Type="http://schemas.openxmlformats.org/officeDocument/2006/relationships/hyperlink" Target="https://cscheid.net/" TargetMode="External"/><Relationship Id="rId6" Type="http://schemas.openxmlformats.org/officeDocument/2006/relationships/hyperlink" Target="http://www.cs.utah.edu/~suresh" TargetMode="External"/><Relationship Id="rId7" Type="http://schemas.openxmlformats.org/officeDocument/2006/relationships/hyperlink" Target="https://doi.org/10.1145/2783258.278331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mrtz.org/" TargetMode="External"/><Relationship Id="rId4" Type="http://schemas.openxmlformats.org/officeDocument/2006/relationships/hyperlink" Target="http://www.cs.utexas.edu/~ecprice" TargetMode="External"/><Relationship Id="rId5" Type="http://schemas.openxmlformats.org/officeDocument/2006/relationships/hyperlink" Target="http://ttic.uchicago.edu/~nati" TargetMode="External"/><Relationship Id="rId6" Type="http://schemas.openxmlformats.org/officeDocument/2006/relationships/hyperlink" Target="https://papers.nips.cc/paper/6374-equality-of-opportunity-in-supervised-learn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itu.edu.pk/faculty-itu/dr-faisal-kamiran" TargetMode="External"/><Relationship Id="rId4" Type="http://schemas.openxmlformats.org/officeDocument/2006/relationships/hyperlink" Target="http://adrem.ua.ac.be/tcalders" TargetMode="External"/><Relationship Id="rId5" Type="http://schemas.openxmlformats.org/officeDocument/2006/relationships/hyperlink" Target="http://doi.org/10.1007/s10115-011-0463-8"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itu.edu.pk/faculty-itu/dr-faisal-kamiran" TargetMode="External"/><Relationship Id="rId4" Type="http://schemas.openxmlformats.org/officeDocument/2006/relationships/hyperlink" Target="http://web.lums.edu.pk/~akarim" TargetMode="External"/><Relationship Id="rId5" Type="http://schemas.openxmlformats.org/officeDocument/2006/relationships/hyperlink" Target="https://mine.kaust.edu.sa/Pages/ZhangX.aspx" TargetMode="External"/><Relationship Id="rId6" Type="http://schemas.openxmlformats.org/officeDocument/2006/relationships/hyperlink" Target="https://doi.org/10.1109/ICDM.2012.45"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www.kamishima.net/" TargetMode="External"/><Relationship Id="rId4" Type="http://schemas.openxmlformats.org/officeDocument/2006/relationships/hyperlink" Target="https://staff.aist.go.jp/s.akaho" TargetMode="External"/><Relationship Id="rId5" Type="http://schemas.openxmlformats.org/officeDocument/2006/relationships/hyperlink" Target="https://staff.aist.go.jp/h.asoh/profile.html" TargetMode="External"/><Relationship Id="rId6" Type="http://schemas.openxmlformats.org/officeDocument/2006/relationships/hyperlink" Target="https://www.mdl.cs.tsukuba.ac.jp/~jun" TargetMode="External"/><Relationship Id="rId7" Type="http://schemas.openxmlformats.org/officeDocument/2006/relationships/hyperlink" Target="https://rd.springer.com/chapter/10.1007/978-3-642-33486-3_3"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geoffpleiss.com/" TargetMode="External"/><Relationship Id="rId4" Type="http://schemas.openxmlformats.org/officeDocument/2006/relationships/hyperlink" Target="http://www.cs.cornell.edu/~manish" TargetMode="External"/><Relationship Id="rId5" Type="http://schemas.openxmlformats.org/officeDocument/2006/relationships/hyperlink" Target="https://www.linkedin.com/in/felixgwu/" TargetMode="External"/><Relationship Id="rId6" Type="http://schemas.openxmlformats.org/officeDocument/2006/relationships/hyperlink" Target="https://www.cs.cornell.edu/home/kleinber" TargetMode="External"/><Relationship Id="rId7" Type="http://schemas.openxmlformats.org/officeDocument/2006/relationships/hyperlink" Target="https://www.cs.cornell.edu/~kilian" TargetMode="External"/><Relationship Id="rId8" Type="http://schemas.openxmlformats.org/officeDocument/2006/relationships/hyperlink" Target="https://papers.nips.cc/paper/7151-on-fairness-and-calibratio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800"/>
              <a:buNone/>
            </a:pPr>
            <a:r>
              <a:rPr lang="en"/>
              <a:t>AI FAIRNESS 360 </a:t>
            </a:r>
            <a:endParaRPr/>
          </a:p>
          <a:p>
            <a:pPr indent="0" lvl="0" marL="0" rtl="0" algn="ctr">
              <a:lnSpc>
                <a:spcPct val="100000"/>
              </a:lnSpc>
              <a:spcBef>
                <a:spcPts val="0"/>
              </a:spcBef>
              <a:spcAft>
                <a:spcPts val="0"/>
              </a:spcAft>
              <a:buSzPts val="3800"/>
              <a:buNone/>
            </a:pPr>
            <a:r>
              <a:rPr lang="en"/>
              <a:t>AND THE LAW</a:t>
            </a:r>
            <a:endParaRPr/>
          </a:p>
        </p:txBody>
      </p:sp>
      <p:sp>
        <p:nvSpPr>
          <p:cNvPr id="129" name="Google Shape;129;p1"/>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10"/>
          <p:cNvSpPr txBox="1"/>
          <p:nvPr>
            <p:ph type="title"/>
          </p:nvPr>
        </p:nvSpPr>
        <p:spPr>
          <a:xfrm>
            <a:off x="819150" y="93900"/>
            <a:ext cx="7505700" cy="954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900"/>
              </a:spcBef>
              <a:spcAft>
                <a:spcPts val="0"/>
              </a:spcAft>
              <a:buSzPts val="3000"/>
              <a:buNone/>
            </a:pPr>
            <a:r>
              <a:rPr b="1" lang="en" sz="1500">
                <a:solidFill>
                  <a:schemeClr val="hlink"/>
                </a:solidFill>
                <a:uFill>
                  <a:noFill/>
                </a:uFill>
                <a:latin typeface="Calibri"/>
                <a:ea typeface="Calibri"/>
                <a:cs typeface="Calibri"/>
                <a:sym typeface="Calibri"/>
                <a:hlinkClick r:id="rId3"/>
              </a:rPr>
              <a:t>Till Speicher</a:t>
            </a:r>
            <a:r>
              <a:rPr b="1" lang="en" sz="1500">
                <a:latin typeface="Calibri"/>
                <a:ea typeface="Calibri"/>
                <a:cs typeface="Calibri"/>
                <a:sym typeface="Calibri"/>
              </a:rPr>
              <a:t>, </a:t>
            </a:r>
            <a:r>
              <a:rPr b="1" lang="en" sz="1500">
                <a:solidFill>
                  <a:schemeClr val="hlink"/>
                </a:solidFill>
                <a:uFill>
                  <a:noFill/>
                </a:uFill>
                <a:latin typeface="Calibri"/>
                <a:ea typeface="Calibri"/>
                <a:cs typeface="Calibri"/>
                <a:sym typeface="Calibri"/>
                <a:hlinkClick r:id="rId4"/>
              </a:rPr>
              <a:t>Hoda Heidari</a:t>
            </a:r>
            <a:r>
              <a:rPr b="1" lang="en" sz="1500">
                <a:latin typeface="Calibri"/>
                <a:ea typeface="Calibri"/>
                <a:cs typeface="Calibri"/>
                <a:sym typeface="Calibri"/>
              </a:rPr>
              <a:t>, </a:t>
            </a:r>
            <a:r>
              <a:rPr b="1" lang="en" sz="1500">
                <a:solidFill>
                  <a:schemeClr val="hlink"/>
                </a:solidFill>
                <a:uFill>
                  <a:noFill/>
                </a:uFill>
                <a:latin typeface="Calibri"/>
                <a:ea typeface="Calibri"/>
                <a:cs typeface="Calibri"/>
                <a:sym typeface="Calibri"/>
                <a:hlinkClick r:id="rId5"/>
              </a:rPr>
              <a:t>Nina Grgic-Hlaca</a:t>
            </a:r>
            <a:r>
              <a:rPr b="1" lang="en" sz="1500">
                <a:latin typeface="Calibri"/>
                <a:ea typeface="Calibri"/>
                <a:cs typeface="Calibri"/>
                <a:sym typeface="Calibri"/>
              </a:rPr>
              <a:t>, </a:t>
            </a:r>
            <a:r>
              <a:rPr b="1" lang="en" sz="1500">
                <a:solidFill>
                  <a:schemeClr val="hlink"/>
                </a:solidFill>
                <a:uFill>
                  <a:noFill/>
                </a:uFill>
                <a:latin typeface="Calibri"/>
                <a:ea typeface="Calibri"/>
                <a:cs typeface="Calibri"/>
                <a:sym typeface="Calibri"/>
                <a:hlinkClick r:id="rId6"/>
              </a:rPr>
              <a:t>Krishna P. Gummadi</a:t>
            </a:r>
            <a:r>
              <a:rPr b="1" lang="en" sz="1500">
                <a:latin typeface="Calibri"/>
                <a:ea typeface="Calibri"/>
                <a:cs typeface="Calibri"/>
                <a:sym typeface="Calibri"/>
              </a:rPr>
              <a:t>, </a:t>
            </a:r>
            <a:r>
              <a:rPr b="1" lang="en" sz="1500">
                <a:solidFill>
                  <a:schemeClr val="hlink"/>
                </a:solidFill>
                <a:uFill>
                  <a:noFill/>
                </a:uFill>
                <a:latin typeface="Calibri"/>
                <a:ea typeface="Calibri"/>
                <a:cs typeface="Calibri"/>
                <a:sym typeface="Calibri"/>
                <a:hlinkClick r:id="rId7"/>
              </a:rPr>
              <a:t>Adish Singla</a:t>
            </a:r>
            <a:r>
              <a:rPr b="1" lang="en" sz="1500">
                <a:latin typeface="Calibri"/>
                <a:ea typeface="Calibri"/>
                <a:cs typeface="Calibri"/>
                <a:sym typeface="Calibri"/>
              </a:rPr>
              <a:t>, </a:t>
            </a:r>
            <a:r>
              <a:rPr b="1" lang="en" sz="1500">
                <a:solidFill>
                  <a:schemeClr val="hlink"/>
                </a:solidFill>
                <a:uFill>
                  <a:noFill/>
                </a:uFill>
                <a:latin typeface="Calibri"/>
                <a:ea typeface="Calibri"/>
                <a:cs typeface="Calibri"/>
                <a:sym typeface="Calibri"/>
                <a:hlinkClick r:id="rId8"/>
              </a:rPr>
              <a:t>Adrian Weller</a:t>
            </a:r>
            <a:r>
              <a:rPr b="1" lang="en" sz="1500">
                <a:latin typeface="Calibri"/>
                <a:ea typeface="Calibri"/>
                <a:cs typeface="Calibri"/>
                <a:sym typeface="Calibri"/>
              </a:rPr>
              <a:t>, and </a:t>
            </a:r>
            <a:r>
              <a:rPr b="1" lang="en" sz="1500">
                <a:solidFill>
                  <a:schemeClr val="hlink"/>
                </a:solidFill>
                <a:uFill>
                  <a:noFill/>
                </a:uFill>
                <a:latin typeface="Calibri"/>
                <a:ea typeface="Calibri"/>
                <a:cs typeface="Calibri"/>
                <a:sym typeface="Calibri"/>
                <a:hlinkClick r:id="rId9"/>
              </a:rPr>
              <a:t>Muhammad Bilal Zafar</a:t>
            </a:r>
            <a:r>
              <a:rPr b="1" lang="en" sz="1500">
                <a:latin typeface="Calibri"/>
                <a:ea typeface="Calibri"/>
                <a:cs typeface="Calibri"/>
                <a:sym typeface="Calibri"/>
              </a:rPr>
              <a:t>, “</a:t>
            </a:r>
            <a:r>
              <a:rPr b="1" lang="en" sz="1500">
                <a:solidFill>
                  <a:schemeClr val="hlink"/>
                </a:solidFill>
                <a:uFill>
                  <a:noFill/>
                </a:uFill>
                <a:latin typeface="Calibri"/>
                <a:ea typeface="Calibri"/>
                <a:cs typeface="Calibri"/>
                <a:sym typeface="Calibri"/>
                <a:hlinkClick r:id="rId10"/>
              </a:rPr>
              <a:t>A Unified Approach to Quantifying Algorithmic Unfairness: Measuring Individual &amp; Group Unfairness via Inequality Indices</a:t>
            </a:r>
            <a:r>
              <a:rPr b="1" lang="en" sz="1500">
                <a:latin typeface="Calibri"/>
                <a:ea typeface="Calibri"/>
                <a:cs typeface="Calibri"/>
                <a:sym typeface="Calibri"/>
              </a:rPr>
              <a:t>”, ACM SIGKDD International Conference on Knowledge Discovery and Data Mining, 2018.</a:t>
            </a:r>
            <a:endParaRPr b="1" sz="1500">
              <a:latin typeface="Calibri"/>
              <a:ea typeface="Calibri"/>
              <a:cs typeface="Calibri"/>
              <a:sym typeface="Calibri"/>
            </a:endParaRPr>
          </a:p>
          <a:p>
            <a:pPr indent="0" lvl="0" marL="0" rtl="0" algn="l">
              <a:lnSpc>
                <a:spcPct val="100000"/>
              </a:lnSpc>
              <a:spcBef>
                <a:spcPts val="0"/>
              </a:spcBef>
              <a:spcAft>
                <a:spcPts val="0"/>
              </a:spcAft>
              <a:buSzPts val="3000"/>
              <a:buNone/>
            </a:pPr>
            <a:r>
              <a:t/>
            </a:r>
            <a:endParaRPr/>
          </a:p>
        </p:txBody>
      </p:sp>
      <p:sp>
        <p:nvSpPr>
          <p:cNvPr id="190" name="Google Shape;190;p10"/>
          <p:cNvSpPr txBox="1"/>
          <p:nvPr>
            <p:ph idx="1" type="body"/>
          </p:nvPr>
        </p:nvSpPr>
        <p:spPr>
          <a:xfrm>
            <a:off x="847000" y="1433900"/>
            <a:ext cx="7505700" cy="244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SzPts val="1300"/>
              <a:buNone/>
            </a:pPr>
            <a:r>
              <a:rPr lang="en">
                <a:solidFill>
                  <a:schemeClr val="lt1"/>
                </a:solidFill>
                <a:latin typeface="Arial"/>
                <a:ea typeface="Arial"/>
                <a:cs typeface="Arial"/>
                <a:sym typeface="Arial"/>
              </a:rPr>
              <a:t>Discrimination via algorithmic decision making has received considerable attention. Prior work largely focuses on defining conditions for fairness, but does not define satisfactory measures of algorithmic unfairness. In this paper, we focus on the following question: Given two unfair algorithms, how should we determine which of the two is more unfair? Our core idea is to use existing inequality indices from economics to measure how unequally the outcomes of an algorithm benefit different individuals or groups in a population. Our work offers a justified and general framework to compare and contrast the (un)fairness of algorithmic predictors. This unifying approach enables us to quantify unfairness both at the individual and the group level. Further, our work reveals overlooked tradeoffs between different fairness notions: using our proposed measures, the overall individual-level unfairness of an algorithm can be decomposed into a between-group and a within-group component. Earlier methods are typically designed to tackle only between-group un- fairness, which may be justified for legal or other reasons. However, we demonstrate that minimizing exclusively the between-group component may, in fact, increase the within-group, and hence the overall unfairness. We characterize and illustrate the tradeoffs between our measures of (un)fairness and the prediction accuracy.</a:t>
            </a:r>
            <a:endParaRPr>
              <a:solidFill>
                <a:schemeClr val="lt1"/>
              </a:solidFill>
              <a:latin typeface="Arial"/>
              <a:ea typeface="Arial"/>
              <a:cs typeface="Arial"/>
              <a:sym typeface="Arial"/>
            </a:endParaRPr>
          </a:p>
          <a:p>
            <a:pPr indent="0" lvl="0" marL="0" rtl="0" algn="l">
              <a:lnSpc>
                <a:spcPct val="115000"/>
              </a:lnSpc>
              <a:spcBef>
                <a:spcPts val="900"/>
              </a:spcBef>
              <a:spcAft>
                <a:spcPts val="0"/>
              </a:spcAft>
              <a:buSzPts val="1300"/>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1600"/>
              </a:spcAft>
              <a:buSzPts val="13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11"/>
          <p:cNvSpPr txBox="1"/>
          <p:nvPr>
            <p:ph type="title"/>
          </p:nvPr>
        </p:nvSpPr>
        <p:spPr>
          <a:xfrm>
            <a:off x="770425" y="128700"/>
            <a:ext cx="7505700" cy="954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900"/>
              </a:spcBef>
              <a:spcAft>
                <a:spcPts val="0"/>
              </a:spcAft>
              <a:buSzPts val="3000"/>
              <a:buNone/>
            </a:pPr>
            <a:r>
              <a:rPr b="1" lang="en" sz="1500">
                <a:solidFill>
                  <a:schemeClr val="hlink"/>
                </a:solidFill>
                <a:uFill>
                  <a:noFill/>
                </a:uFill>
                <a:latin typeface="Calibri"/>
                <a:ea typeface="Calibri"/>
                <a:cs typeface="Calibri"/>
                <a:sym typeface="Calibri"/>
                <a:hlinkClick r:id="rId3"/>
              </a:rPr>
              <a:t>Richard Zemel</a:t>
            </a:r>
            <a:r>
              <a:rPr b="1" lang="en" sz="1500">
                <a:latin typeface="Calibri"/>
                <a:ea typeface="Calibri"/>
                <a:cs typeface="Calibri"/>
                <a:sym typeface="Calibri"/>
              </a:rPr>
              <a:t>, </a:t>
            </a:r>
            <a:r>
              <a:rPr b="1" lang="en" sz="1500">
                <a:solidFill>
                  <a:schemeClr val="hlink"/>
                </a:solidFill>
                <a:uFill>
                  <a:noFill/>
                </a:uFill>
                <a:latin typeface="Calibri"/>
                <a:ea typeface="Calibri"/>
                <a:cs typeface="Calibri"/>
                <a:sym typeface="Calibri"/>
                <a:hlinkClick r:id="rId4"/>
              </a:rPr>
              <a:t>Yu (Ledell) Wu</a:t>
            </a:r>
            <a:r>
              <a:rPr b="1" lang="en" sz="1500">
                <a:latin typeface="Calibri"/>
                <a:ea typeface="Calibri"/>
                <a:cs typeface="Calibri"/>
                <a:sym typeface="Calibri"/>
              </a:rPr>
              <a:t>, </a:t>
            </a:r>
            <a:r>
              <a:rPr b="1" lang="en" sz="1500">
                <a:solidFill>
                  <a:schemeClr val="hlink"/>
                </a:solidFill>
                <a:uFill>
                  <a:noFill/>
                </a:uFill>
                <a:latin typeface="Calibri"/>
                <a:ea typeface="Calibri"/>
                <a:cs typeface="Calibri"/>
                <a:sym typeface="Calibri"/>
                <a:hlinkClick r:id="rId5"/>
              </a:rPr>
              <a:t>Kevin Swersky</a:t>
            </a:r>
            <a:r>
              <a:rPr b="1" lang="en" sz="1500">
                <a:latin typeface="Calibri"/>
                <a:ea typeface="Calibri"/>
                <a:cs typeface="Calibri"/>
                <a:sym typeface="Calibri"/>
              </a:rPr>
              <a:t>, </a:t>
            </a:r>
            <a:r>
              <a:rPr b="1" lang="en" sz="1500">
                <a:solidFill>
                  <a:schemeClr val="hlink"/>
                </a:solidFill>
                <a:uFill>
                  <a:noFill/>
                </a:uFill>
                <a:latin typeface="Calibri"/>
                <a:ea typeface="Calibri"/>
                <a:cs typeface="Calibri"/>
                <a:sym typeface="Calibri"/>
                <a:hlinkClick r:id="rId6"/>
              </a:rPr>
              <a:t>Toniann Pitassi</a:t>
            </a:r>
            <a:r>
              <a:rPr b="1" lang="en" sz="1500">
                <a:latin typeface="Calibri"/>
                <a:ea typeface="Calibri"/>
                <a:cs typeface="Calibri"/>
                <a:sym typeface="Calibri"/>
              </a:rPr>
              <a:t>, and </a:t>
            </a:r>
            <a:r>
              <a:rPr b="1" lang="en" sz="1500">
                <a:solidFill>
                  <a:schemeClr val="hlink"/>
                </a:solidFill>
                <a:uFill>
                  <a:noFill/>
                </a:uFill>
                <a:latin typeface="Calibri"/>
                <a:ea typeface="Calibri"/>
                <a:cs typeface="Calibri"/>
                <a:sym typeface="Calibri"/>
                <a:hlinkClick r:id="rId7"/>
              </a:rPr>
              <a:t>Cynthia Dwork</a:t>
            </a:r>
            <a:r>
              <a:rPr b="1" lang="en" sz="1500">
                <a:latin typeface="Calibri"/>
                <a:ea typeface="Calibri"/>
                <a:cs typeface="Calibri"/>
                <a:sym typeface="Calibri"/>
              </a:rPr>
              <a:t>, “</a:t>
            </a:r>
            <a:r>
              <a:rPr b="1" lang="en" sz="1500">
                <a:solidFill>
                  <a:schemeClr val="hlink"/>
                </a:solidFill>
                <a:uFill>
                  <a:noFill/>
                </a:uFill>
                <a:latin typeface="Calibri"/>
                <a:ea typeface="Calibri"/>
                <a:cs typeface="Calibri"/>
                <a:sym typeface="Calibri"/>
                <a:hlinkClick r:id="rId8"/>
              </a:rPr>
              <a:t>Learning Fair Representations</a:t>
            </a:r>
            <a:r>
              <a:rPr b="1" lang="en" sz="1500">
                <a:latin typeface="Calibri"/>
                <a:ea typeface="Calibri"/>
                <a:cs typeface="Calibri"/>
                <a:sym typeface="Calibri"/>
              </a:rPr>
              <a:t>”, International Conference on Machine Learning, 2013.</a:t>
            </a:r>
            <a:endParaRPr b="1" sz="1500">
              <a:latin typeface="Calibri"/>
              <a:ea typeface="Calibri"/>
              <a:cs typeface="Calibri"/>
              <a:sym typeface="Calibri"/>
            </a:endParaRPr>
          </a:p>
          <a:p>
            <a:pPr indent="0" lvl="0" marL="0" rtl="0" algn="l">
              <a:lnSpc>
                <a:spcPct val="100000"/>
              </a:lnSpc>
              <a:spcBef>
                <a:spcPts val="0"/>
              </a:spcBef>
              <a:spcAft>
                <a:spcPts val="0"/>
              </a:spcAft>
              <a:buSzPts val="3000"/>
              <a:buNone/>
            </a:pPr>
            <a:r>
              <a:t/>
            </a:r>
            <a:endParaRPr/>
          </a:p>
        </p:txBody>
      </p:sp>
      <p:sp>
        <p:nvSpPr>
          <p:cNvPr id="196" name="Google Shape;196;p11"/>
          <p:cNvSpPr txBox="1"/>
          <p:nvPr>
            <p:ph idx="1" type="body"/>
          </p:nvPr>
        </p:nvSpPr>
        <p:spPr>
          <a:xfrm>
            <a:off x="770425" y="1051100"/>
            <a:ext cx="7505700" cy="244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700">
                <a:solidFill>
                  <a:schemeClr val="lt1"/>
                </a:solidFill>
              </a:rPr>
              <a:t>We propose a learning algorithm for fair classification that achieves both group fairness (the proportion of members in a protected group receiving positive classification is identical to the proportion in the population as a whole), and individual fairness (similar individuals should be treated similarly). We formulate fairness as an optimization problem of finding a good representation of the data with two competing goals: to encode the data as well as possible, while simultaneously obfuscating any information about membership in the protected group. We show positive results of our algorithm relative to other known techniques, on three datasets. Moreover, we demonstrate several advantages to our approach. First, our intermediate representation can be used for other classification tasks (i.e., transfer learning is possible); secondly, we take a step toward learning a distance metric which can find important dimensions of the data for classification.</a:t>
            </a:r>
            <a:endParaRPr sz="1700">
              <a:solidFill>
                <a:schemeClr val="lt1"/>
              </a:solidFill>
            </a:endParaRPr>
          </a:p>
          <a:p>
            <a:pPr indent="0" lvl="0" marL="0" rtl="0" algn="l">
              <a:lnSpc>
                <a:spcPct val="115000"/>
              </a:lnSpc>
              <a:spcBef>
                <a:spcPts val="0"/>
              </a:spcBef>
              <a:spcAft>
                <a:spcPts val="0"/>
              </a:spcAft>
              <a:buSzPts val="1300"/>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1600"/>
              </a:spcAft>
              <a:buSzPts val="13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12"/>
          <p:cNvSpPr txBox="1"/>
          <p:nvPr>
            <p:ph type="title"/>
          </p:nvPr>
        </p:nvSpPr>
        <p:spPr>
          <a:xfrm>
            <a:off x="698400" y="60275"/>
            <a:ext cx="7505700" cy="954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900"/>
              </a:spcBef>
              <a:spcAft>
                <a:spcPts val="0"/>
              </a:spcAft>
              <a:buSzPts val="3000"/>
              <a:buNone/>
            </a:pPr>
            <a:r>
              <a:rPr b="1" lang="en" sz="1500">
                <a:solidFill>
                  <a:schemeClr val="hlink"/>
                </a:solidFill>
                <a:uFill>
                  <a:noFill/>
                </a:uFill>
                <a:latin typeface="Calibri"/>
                <a:ea typeface="Calibri"/>
                <a:cs typeface="Calibri"/>
                <a:sym typeface="Calibri"/>
                <a:hlinkClick r:id="rId3"/>
              </a:rPr>
              <a:t>Brian Hu Zhang</a:t>
            </a:r>
            <a:r>
              <a:rPr b="1" lang="en" sz="1500">
                <a:latin typeface="Calibri"/>
                <a:ea typeface="Calibri"/>
                <a:cs typeface="Calibri"/>
                <a:sym typeface="Calibri"/>
              </a:rPr>
              <a:t>, </a:t>
            </a:r>
            <a:r>
              <a:rPr b="1" lang="en" sz="1500">
                <a:solidFill>
                  <a:schemeClr val="hlink"/>
                </a:solidFill>
                <a:uFill>
                  <a:noFill/>
                </a:uFill>
                <a:latin typeface="Calibri"/>
                <a:ea typeface="Calibri"/>
                <a:cs typeface="Calibri"/>
                <a:sym typeface="Calibri"/>
                <a:hlinkClick r:id="rId4"/>
              </a:rPr>
              <a:t>Blake Lemoine</a:t>
            </a:r>
            <a:r>
              <a:rPr b="1" lang="en" sz="1500">
                <a:latin typeface="Calibri"/>
                <a:ea typeface="Calibri"/>
                <a:cs typeface="Calibri"/>
                <a:sym typeface="Calibri"/>
              </a:rPr>
              <a:t>, and </a:t>
            </a:r>
            <a:r>
              <a:rPr b="1" lang="en" sz="1500">
                <a:solidFill>
                  <a:schemeClr val="hlink"/>
                </a:solidFill>
                <a:uFill>
                  <a:noFill/>
                </a:uFill>
                <a:latin typeface="Calibri"/>
                <a:ea typeface="Calibri"/>
                <a:cs typeface="Calibri"/>
                <a:sym typeface="Calibri"/>
                <a:hlinkClick r:id="rId5"/>
              </a:rPr>
              <a:t>Margaret Mitchell</a:t>
            </a:r>
            <a:r>
              <a:rPr b="1" lang="en" sz="1500">
                <a:latin typeface="Calibri"/>
                <a:ea typeface="Calibri"/>
                <a:cs typeface="Calibri"/>
                <a:sym typeface="Calibri"/>
              </a:rPr>
              <a:t>, “</a:t>
            </a:r>
            <a:r>
              <a:rPr b="1" lang="en" sz="1500">
                <a:solidFill>
                  <a:schemeClr val="hlink"/>
                </a:solidFill>
                <a:uFill>
                  <a:noFill/>
                </a:uFill>
                <a:latin typeface="Calibri"/>
                <a:ea typeface="Calibri"/>
                <a:cs typeface="Calibri"/>
                <a:sym typeface="Calibri"/>
                <a:hlinkClick r:id="rId6"/>
              </a:rPr>
              <a:t>Mitigating Unwanted Biases with Adversarial Learning</a:t>
            </a:r>
            <a:r>
              <a:rPr b="1" lang="en" sz="1500">
                <a:latin typeface="Calibri"/>
                <a:ea typeface="Calibri"/>
                <a:cs typeface="Calibri"/>
                <a:sym typeface="Calibri"/>
              </a:rPr>
              <a:t>”, AAAI/ACM Conference on Artificial Intelligence, Ethics, and Society, 2018.</a:t>
            </a:r>
            <a:endParaRPr b="1" sz="1500">
              <a:latin typeface="Calibri"/>
              <a:ea typeface="Calibri"/>
              <a:cs typeface="Calibri"/>
              <a:sym typeface="Calibri"/>
            </a:endParaRPr>
          </a:p>
          <a:p>
            <a:pPr indent="0" lvl="0" marL="190500" rtl="0" algn="l">
              <a:lnSpc>
                <a:spcPct val="91283"/>
              </a:lnSpc>
              <a:spcBef>
                <a:spcPts val="600"/>
              </a:spcBef>
              <a:spcAft>
                <a:spcPts val="0"/>
              </a:spcAft>
              <a:buSzPts val="3000"/>
              <a:buNone/>
            </a:pPr>
            <a:r>
              <a:t/>
            </a:r>
            <a:endParaRPr b="1" sz="2300">
              <a:solidFill>
                <a:srgbClr val="000000"/>
              </a:solidFill>
              <a:latin typeface="Arial"/>
              <a:ea typeface="Arial"/>
              <a:cs typeface="Arial"/>
              <a:sym typeface="Arial"/>
            </a:endParaRPr>
          </a:p>
          <a:p>
            <a:pPr indent="0" lvl="0" marL="0" rtl="0" algn="l">
              <a:lnSpc>
                <a:spcPct val="115000"/>
              </a:lnSpc>
              <a:spcBef>
                <a:spcPts val="900"/>
              </a:spcBef>
              <a:spcAft>
                <a:spcPts val="0"/>
              </a:spcAft>
              <a:buSzPts val="3000"/>
              <a:buNone/>
            </a:pPr>
            <a:r>
              <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SzPts val="3000"/>
              <a:buNone/>
            </a:pPr>
            <a:r>
              <a:t/>
            </a:r>
            <a:endParaRPr/>
          </a:p>
        </p:txBody>
      </p:sp>
      <p:sp>
        <p:nvSpPr>
          <p:cNvPr id="202" name="Google Shape;202;p12"/>
          <p:cNvSpPr txBox="1"/>
          <p:nvPr>
            <p:ph idx="1" type="body"/>
          </p:nvPr>
        </p:nvSpPr>
        <p:spPr>
          <a:xfrm>
            <a:off x="782625" y="1051225"/>
            <a:ext cx="7505700" cy="295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400">
                <a:solidFill>
                  <a:schemeClr val="lt1"/>
                </a:solidFill>
                <a:latin typeface="Times New Roman"/>
                <a:ea typeface="Times New Roman"/>
                <a:cs typeface="Times New Roman"/>
                <a:sym typeface="Times New Roman"/>
              </a:rPr>
              <a:t>Machine learning is a tool for building models that accurately represent input training data. When undesired biases concerning demographic groups are in the training data, well-trained models will reflect those biases. We present a framework for mitigating such biases by including a variable for the group of interest and simultaneously learning a predictor and an adversary. The input to the network X, here text or census data, produces a prediction Y, such as an analogy completion or income bracket, while the adversary tries to model a protected variable Z, here gender or zip code. </a:t>
            </a:r>
            <a:endParaRPr sz="1400">
              <a:solidFill>
                <a:schemeClr val="lt1"/>
              </a:solidFill>
              <a:latin typeface="Times New Roman"/>
              <a:ea typeface="Times New Roman"/>
              <a:cs typeface="Times New Roman"/>
              <a:sym typeface="Times New Roman"/>
            </a:endParaRPr>
          </a:p>
          <a:p>
            <a:pPr indent="0" lvl="0" marL="0" rtl="0" algn="l">
              <a:lnSpc>
                <a:spcPct val="115000"/>
              </a:lnSpc>
              <a:spcBef>
                <a:spcPts val="1600"/>
              </a:spcBef>
              <a:spcAft>
                <a:spcPts val="1600"/>
              </a:spcAft>
              <a:buSzPts val="1300"/>
              <a:buNone/>
            </a:pPr>
            <a:r>
              <a:rPr lang="en" sz="1400">
                <a:solidFill>
                  <a:schemeClr val="lt1"/>
                </a:solidFill>
                <a:latin typeface="Times New Roman"/>
                <a:ea typeface="Times New Roman"/>
                <a:cs typeface="Times New Roman"/>
                <a:sym typeface="Times New Roman"/>
              </a:rPr>
              <a:t>The objective is to maximize the predictor's ability to predict Y while minimizing the adversary's ability to predict Z. Applied to analogy completion, this method results in accurate predictions that exhibit less evidence of stereotyping Z. When applied to a classification task using the UCI Adult (Census) Dataset, it results in a predictive model that does not lose much accuracy while achieving very close to equality of odds (Hardt, et al., 2016). The method is flexible and applicable to multiple definitions of fairness as well as a wide range of gradient-based learning models, including both regression and classification tasks.</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13"/>
          <p:cNvSpPr txBox="1"/>
          <p:nvPr>
            <p:ph type="title"/>
          </p:nvPr>
        </p:nvSpPr>
        <p:spPr>
          <a:xfrm>
            <a:off x="791300" y="19135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t>What AI Fairness 360 can do...</a:t>
            </a:r>
            <a:endParaRPr b="1"/>
          </a:p>
        </p:txBody>
      </p:sp>
      <p:sp>
        <p:nvSpPr>
          <p:cNvPr id="208" name="Google Shape;208;p13"/>
          <p:cNvSpPr txBox="1"/>
          <p:nvPr>
            <p:ph idx="1" type="body"/>
          </p:nvPr>
        </p:nvSpPr>
        <p:spPr>
          <a:xfrm>
            <a:off x="686900" y="860725"/>
            <a:ext cx="7505700" cy="35781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0"/>
              </a:spcAft>
              <a:buSzPts val="1300"/>
              <a:buNone/>
            </a:pPr>
            <a:r>
              <a:rPr lang="en" sz="2500">
                <a:solidFill>
                  <a:schemeClr val="lt1"/>
                </a:solidFill>
                <a:latin typeface="Times New Roman"/>
                <a:ea typeface="Times New Roman"/>
                <a:cs typeface="Times New Roman"/>
                <a:sym typeface="Times New Roman"/>
              </a:rPr>
              <a:t>COMPAS is </a:t>
            </a:r>
            <a:r>
              <a:rPr b="1" lang="en" sz="2500">
                <a:solidFill>
                  <a:schemeClr val="lt1"/>
                </a:solidFill>
                <a:latin typeface="Times New Roman"/>
                <a:ea typeface="Times New Roman"/>
                <a:cs typeface="Times New Roman"/>
                <a:sym typeface="Times New Roman"/>
              </a:rPr>
              <a:t>more likely(2x)</a:t>
            </a:r>
            <a:r>
              <a:rPr lang="en" sz="2500">
                <a:solidFill>
                  <a:schemeClr val="lt1"/>
                </a:solidFill>
                <a:latin typeface="Times New Roman"/>
                <a:ea typeface="Times New Roman"/>
                <a:cs typeface="Times New Roman"/>
                <a:sym typeface="Times New Roman"/>
              </a:rPr>
              <a:t> to assign a higher risk score to African-American offenders than to Caucasians with the same profile</a:t>
            </a:r>
            <a:endParaRPr sz="2500">
              <a:solidFill>
                <a:schemeClr val="lt1"/>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SzPts val="1300"/>
              <a:buNone/>
            </a:pPr>
            <a:r>
              <a:t/>
            </a:r>
            <a:endParaRPr sz="2500">
              <a:solidFill>
                <a:schemeClr val="lt1"/>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SzPts val="1300"/>
              <a:buNone/>
            </a:pPr>
            <a:r>
              <a:rPr lang="en" sz="2500">
                <a:solidFill>
                  <a:schemeClr val="lt1"/>
                </a:solidFill>
                <a:latin typeface="Times New Roman"/>
                <a:ea typeface="Times New Roman"/>
                <a:cs typeface="Times New Roman"/>
                <a:sym typeface="Times New Roman"/>
              </a:rPr>
              <a:t>COMPAS is </a:t>
            </a:r>
            <a:r>
              <a:rPr b="1" lang="en" sz="2500">
                <a:solidFill>
                  <a:schemeClr val="lt1"/>
                </a:solidFill>
                <a:latin typeface="Times New Roman"/>
                <a:ea typeface="Times New Roman"/>
                <a:cs typeface="Times New Roman"/>
                <a:sym typeface="Times New Roman"/>
              </a:rPr>
              <a:t>somewhat equally likely</a:t>
            </a:r>
            <a:r>
              <a:rPr lang="en" sz="2500">
                <a:solidFill>
                  <a:schemeClr val="lt1"/>
                </a:solidFill>
                <a:latin typeface="Times New Roman"/>
                <a:ea typeface="Times New Roman"/>
                <a:cs typeface="Times New Roman"/>
                <a:sym typeface="Times New Roman"/>
              </a:rPr>
              <a:t> to assign a higher risk score to African-American offenders and Caucasian offenders with the same profile</a:t>
            </a:r>
            <a:endParaRPr sz="2500">
              <a:solidFill>
                <a:schemeClr val="lt1"/>
              </a:solidFill>
              <a:latin typeface="Times New Roman"/>
              <a:ea typeface="Times New Roman"/>
              <a:cs typeface="Times New Roman"/>
              <a:sym typeface="Times New Roman"/>
            </a:endParaRPr>
          </a:p>
          <a:p>
            <a:pPr indent="0" lvl="0" marL="457200" rtl="0" algn="l">
              <a:lnSpc>
                <a:spcPct val="115000"/>
              </a:lnSpc>
              <a:spcBef>
                <a:spcPts val="1200"/>
              </a:spcBef>
              <a:spcAft>
                <a:spcPts val="1200"/>
              </a:spcAft>
              <a:buSzPts val="1300"/>
              <a:buNone/>
            </a:pPr>
            <a:r>
              <a:t/>
            </a:r>
            <a:endParaRPr sz="2500">
              <a:solidFill>
                <a:schemeClr val="lt1"/>
              </a:solidFill>
              <a:latin typeface="Times New Roman"/>
              <a:ea typeface="Times New Roman"/>
              <a:cs typeface="Times New Roman"/>
              <a:sym typeface="Times New Roman"/>
            </a:endParaRPr>
          </a:p>
        </p:txBody>
      </p:sp>
      <p:cxnSp>
        <p:nvCxnSpPr>
          <p:cNvPr id="209" name="Google Shape;209;p13"/>
          <p:cNvCxnSpPr/>
          <p:nvPr/>
        </p:nvCxnSpPr>
        <p:spPr>
          <a:xfrm flipH="1">
            <a:off x="4347625" y="2419800"/>
            <a:ext cx="21000" cy="751800"/>
          </a:xfrm>
          <a:prstGeom prst="straightConnector1">
            <a:avLst/>
          </a:prstGeom>
          <a:noFill/>
          <a:ln cap="flat" cmpd="sng" w="76200">
            <a:solidFill>
              <a:schemeClr val="dk2"/>
            </a:solidFill>
            <a:prstDash val="solid"/>
            <a:round/>
            <a:headEnd len="sm" w="sm" type="none"/>
            <a:tailEnd len="med" w="med" type="triangle"/>
          </a:ln>
        </p:spPr>
      </p:cxnSp>
      <p:sp>
        <p:nvSpPr>
          <p:cNvPr id="210" name="Google Shape;210;p13"/>
          <p:cNvSpPr txBox="1"/>
          <p:nvPr/>
        </p:nvSpPr>
        <p:spPr>
          <a:xfrm>
            <a:off x="491850" y="4507825"/>
            <a:ext cx="4008900" cy="46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0000"/>
                </a:solidFill>
                <a:latin typeface="Calibri"/>
                <a:ea typeface="Calibri"/>
                <a:cs typeface="Calibri"/>
                <a:sym typeface="Calibri"/>
              </a:rPr>
              <a:t>Racial Bias</a:t>
            </a:r>
            <a:endParaRPr b="1" i="0" sz="1400" u="none" cap="none" strike="noStrike">
              <a:solidFill>
                <a:srgbClr val="FF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14"/>
          <p:cNvSpPr txBox="1"/>
          <p:nvPr>
            <p:ph idx="1" type="body"/>
          </p:nvPr>
        </p:nvSpPr>
        <p:spPr>
          <a:xfrm>
            <a:off x="422425" y="313350"/>
            <a:ext cx="8178000" cy="4375500"/>
          </a:xfrm>
          <a:prstGeom prst="rect">
            <a:avLst/>
          </a:prstGeom>
          <a:noFill/>
          <a:ln>
            <a:noFill/>
          </a:ln>
        </p:spPr>
        <p:txBody>
          <a:bodyPr anchorCtr="0" anchor="t" bIns="91425" lIns="91425" spcFirstLastPara="1" rIns="91425" wrap="square" tIns="91425">
            <a:noAutofit/>
          </a:bodyPr>
          <a:lstStyle/>
          <a:p>
            <a:pPr indent="0" lvl="0" marL="457200" marR="0" rtl="0" algn="l">
              <a:lnSpc>
                <a:spcPct val="115000"/>
              </a:lnSpc>
              <a:spcBef>
                <a:spcPts val="1200"/>
              </a:spcBef>
              <a:spcAft>
                <a:spcPts val="0"/>
              </a:spcAft>
              <a:buSzPts val="1300"/>
              <a:buNone/>
            </a:pPr>
            <a:r>
              <a:rPr lang="en" sz="2500">
                <a:solidFill>
                  <a:schemeClr val="lt1"/>
                </a:solidFill>
                <a:latin typeface="Times New Roman"/>
                <a:ea typeface="Times New Roman"/>
                <a:cs typeface="Times New Roman"/>
                <a:sym typeface="Times New Roman"/>
              </a:rPr>
              <a:t>A credit score algorithm is </a:t>
            </a:r>
            <a:r>
              <a:rPr b="1" lang="en" sz="2500">
                <a:solidFill>
                  <a:schemeClr val="lt1"/>
                </a:solidFill>
                <a:latin typeface="Times New Roman"/>
                <a:ea typeface="Times New Roman"/>
                <a:cs typeface="Times New Roman"/>
                <a:sym typeface="Times New Roman"/>
              </a:rPr>
              <a:t>more likely</a:t>
            </a:r>
            <a:r>
              <a:rPr lang="en" sz="2500">
                <a:solidFill>
                  <a:schemeClr val="lt1"/>
                </a:solidFill>
                <a:latin typeface="Times New Roman"/>
                <a:ea typeface="Times New Roman"/>
                <a:cs typeface="Times New Roman"/>
                <a:sym typeface="Times New Roman"/>
              </a:rPr>
              <a:t> to assign a higher loan giving credit score to individuals above 40 years old</a:t>
            </a:r>
            <a:endParaRPr sz="2500">
              <a:solidFill>
                <a:schemeClr val="lt1"/>
              </a:solidFill>
              <a:latin typeface="Times New Roman"/>
              <a:ea typeface="Times New Roman"/>
              <a:cs typeface="Times New Roman"/>
              <a:sym typeface="Times New Roman"/>
            </a:endParaRPr>
          </a:p>
          <a:p>
            <a:pPr indent="0" lvl="0" marL="457200" marR="0" rtl="0" algn="l">
              <a:lnSpc>
                <a:spcPct val="115000"/>
              </a:lnSpc>
              <a:spcBef>
                <a:spcPts val="1200"/>
              </a:spcBef>
              <a:spcAft>
                <a:spcPts val="0"/>
              </a:spcAft>
              <a:buSzPts val="1300"/>
              <a:buNone/>
            </a:pPr>
            <a:r>
              <a:t/>
            </a:r>
            <a:endParaRPr sz="2500">
              <a:solidFill>
                <a:schemeClr val="lt1"/>
              </a:solidFill>
              <a:latin typeface="Times New Roman"/>
              <a:ea typeface="Times New Roman"/>
              <a:cs typeface="Times New Roman"/>
              <a:sym typeface="Times New Roman"/>
            </a:endParaRPr>
          </a:p>
          <a:p>
            <a:pPr indent="0" lvl="0" marL="457200" marR="0" rtl="0" algn="l">
              <a:lnSpc>
                <a:spcPct val="115000"/>
              </a:lnSpc>
              <a:spcBef>
                <a:spcPts val="1200"/>
              </a:spcBef>
              <a:spcAft>
                <a:spcPts val="0"/>
              </a:spcAft>
              <a:buSzPts val="1300"/>
              <a:buNone/>
            </a:pPr>
            <a:r>
              <a:t/>
            </a:r>
            <a:endParaRPr sz="2500">
              <a:solidFill>
                <a:schemeClr val="lt1"/>
              </a:solidFill>
              <a:latin typeface="Times New Roman"/>
              <a:ea typeface="Times New Roman"/>
              <a:cs typeface="Times New Roman"/>
              <a:sym typeface="Times New Roman"/>
            </a:endParaRPr>
          </a:p>
          <a:p>
            <a:pPr indent="0" lvl="0" marL="457200" marR="0" rtl="0" algn="l">
              <a:lnSpc>
                <a:spcPct val="115000"/>
              </a:lnSpc>
              <a:spcBef>
                <a:spcPts val="1200"/>
              </a:spcBef>
              <a:spcAft>
                <a:spcPts val="0"/>
              </a:spcAft>
              <a:buSzPts val="1300"/>
              <a:buNone/>
            </a:pPr>
            <a:r>
              <a:rPr lang="en" sz="2500">
                <a:solidFill>
                  <a:schemeClr val="lt1"/>
                </a:solidFill>
                <a:latin typeface="Times New Roman"/>
                <a:ea typeface="Times New Roman"/>
                <a:cs typeface="Times New Roman"/>
                <a:sym typeface="Times New Roman"/>
              </a:rPr>
              <a:t>A credit score algorithm is </a:t>
            </a:r>
            <a:r>
              <a:rPr b="1" lang="en" sz="2500">
                <a:solidFill>
                  <a:schemeClr val="lt1"/>
                </a:solidFill>
                <a:latin typeface="Times New Roman"/>
                <a:ea typeface="Times New Roman"/>
                <a:cs typeface="Times New Roman"/>
                <a:sym typeface="Times New Roman"/>
              </a:rPr>
              <a:t>somewhat equally likely</a:t>
            </a:r>
            <a:r>
              <a:rPr lang="en" sz="2500">
                <a:solidFill>
                  <a:schemeClr val="lt1"/>
                </a:solidFill>
                <a:latin typeface="Times New Roman"/>
                <a:ea typeface="Times New Roman"/>
                <a:cs typeface="Times New Roman"/>
                <a:sym typeface="Times New Roman"/>
              </a:rPr>
              <a:t> to assign a higher loan giving credit score to individuals above 40 years old and below 40 years old</a:t>
            </a:r>
            <a:endParaRPr sz="25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1600"/>
              </a:spcAft>
              <a:buSzPts val="1300"/>
              <a:buNone/>
            </a:pPr>
            <a:r>
              <a:t/>
            </a:r>
            <a:endParaRPr/>
          </a:p>
        </p:txBody>
      </p:sp>
      <p:cxnSp>
        <p:nvCxnSpPr>
          <p:cNvPr id="216" name="Google Shape;216;p14"/>
          <p:cNvCxnSpPr/>
          <p:nvPr/>
        </p:nvCxnSpPr>
        <p:spPr>
          <a:xfrm>
            <a:off x="4466150" y="1501050"/>
            <a:ext cx="27900" cy="1294500"/>
          </a:xfrm>
          <a:prstGeom prst="straightConnector1">
            <a:avLst/>
          </a:prstGeom>
          <a:noFill/>
          <a:ln cap="flat" cmpd="sng" w="76200">
            <a:solidFill>
              <a:schemeClr val="dk2"/>
            </a:solidFill>
            <a:prstDash val="solid"/>
            <a:round/>
            <a:headEnd len="sm" w="sm" type="none"/>
            <a:tailEnd len="med" w="med" type="triangle"/>
          </a:ln>
        </p:spPr>
      </p:cxnSp>
      <p:sp>
        <p:nvSpPr>
          <p:cNvPr id="217" name="Google Shape;217;p14"/>
          <p:cNvSpPr txBox="1"/>
          <p:nvPr/>
        </p:nvSpPr>
        <p:spPr>
          <a:xfrm>
            <a:off x="491850" y="4507825"/>
            <a:ext cx="4008900" cy="46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0000"/>
                </a:solidFill>
                <a:latin typeface="Calibri"/>
                <a:ea typeface="Calibri"/>
                <a:cs typeface="Calibri"/>
                <a:sym typeface="Calibri"/>
              </a:rPr>
              <a:t>Age Bias</a:t>
            </a:r>
            <a:endParaRPr b="1" i="0" sz="1400" u="none" cap="none" strike="noStrike">
              <a:solidFill>
                <a:srgbClr val="FF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15"/>
          <p:cNvSpPr txBox="1"/>
          <p:nvPr>
            <p:ph idx="1" type="body"/>
          </p:nvPr>
        </p:nvSpPr>
        <p:spPr>
          <a:xfrm>
            <a:off x="478125" y="334225"/>
            <a:ext cx="7505700" cy="2448000"/>
          </a:xfrm>
          <a:prstGeom prst="rect">
            <a:avLst/>
          </a:prstGeom>
          <a:noFill/>
          <a:ln>
            <a:noFill/>
          </a:ln>
        </p:spPr>
        <p:txBody>
          <a:bodyPr anchorCtr="0" anchor="t" bIns="91425" lIns="91425" spcFirstLastPara="1" rIns="91425" wrap="square" tIns="91425">
            <a:noAutofit/>
          </a:bodyPr>
          <a:lstStyle/>
          <a:p>
            <a:pPr indent="0" lvl="0" marL="457200" marR="0" rtl="0" algn="l">
              <a:lnSpc>
                <a:spcPct val="115000"/>
              </a:lnSpc>
              <a:spcBef>
                <a:spcPts val="1200"/>
              </a:spcBef>
              <a:spcAft>
                <a:spcPts val="0"/>
              </a:spcAft>
              <a:buSzPts val="1300"/>
              <a:buNone/>
            </a:pPr>
            <a:r>
              <a:rPr lang="en" sz="2500">
                <a:solidFill>
                  <a:schemeClr val="lt1"/>
                </a:solidFill>
                <a:latin typeface="Times New Roman"/>
                <a:ea typeface="Times New Roman"/>
                <a:cs typeface="Times New Roman"/>
                <a:sym typeface="Times New Roman"/>
              </a:rPr>
              <a:t>A revenue predicting algorithm is </a:t>
            </a:r>
            <a:r>
              <a:rPr b="1" lang="en" sz="2500">
                <a:solidFill>
                  <a:schemeClr val="lt1"/>
                </a:solidFill>
                <a:latin typeface="Times New Roman"/>
                <a:ea typeface="Times New Roman"/>
                <a:cs typeface="Times New Roman"/>
                <a:sym typeface="Times New Roman"/>
              </a:rPr>
              <a:t>more likely</a:t>
            </a:r>
            <a:r>
              <a:rPr lang="en" sz="2500">
                <a:solidFill>
                  <a:schemeClr val="lt1"/>
                </a:solidFill>
                <a:latin typeface="Times New Roman"/>
                <a:ea typeface="Times New Roman"/>
                <a:cs typeface="Times New Roman"/>
                <a:sym typeface="Times New Roman"/>
              </a:rPr>
              <a:t> to predict men will make more money for the company than women(due to prejudice biased training historical data that shows men earning more than women in history)</a:t>
            </a:r>
            <a:endParaRPr sz="2500">
              <a:solidFill>
                <a:schemeClr val="lt1"/>
              </a:solidFill>
              <a:latin typeface="Times New Roman"/>
              <a:ea typeface="Times New Roman"/>
              <a:cs typeface="Times New Roman"/>
              <a:sym typeface="Times New Roman"/>
            </a:endParaRPr>
          </a:p>
          <a:p>
            <a:pPr indent="0" lvl="0" marL="457200" marR="0" rtl="0" algn="l">
              <a:lnSpc>
                <a:spcPct val="115000"/>
              </a:lnSpc>
              <a:spcBef>
                <a:spcPts val="1200"/>
              </a:spcBef>
              <a:spcAft>
                <a:spcPts val="0"/>
              </a:spcAft>
              <a:buSzPts val="1300"/>
              <a:buNone/>
            </a:pPr>
            <a:r>
              <a:t/>
            </a:r>
            <a:endParaRPr sz="2500">
              <a:solidFill>
                <a:schemeClr val="lt1"/>
              </a:solidFill>
              <a:latin typeface="Times New Roman"/>
              <a:ea typeface="Times New Roman"/>
              <a:cs typeface="Times New Roman"/>
              <a:sym typeface="Times New Roman"/>
            </a:endParaRPr>
          </a:p>
          <a:p>
            <a:pPr indent="0" lvl="0" marL="457200" marR="0" rtl="0" algn="l">
              <a:lnSpc>
                <a:spcPct val="115000"/>
              </a:lnSpc>
              <a:spcBef>
                <a:spcPts val="1200"/>
              </a:spcBef>
              <a:spcAft>
                <a:spcPts val="0"/>
              </a:spcAft>
              <a:buSzPts val="1300"/>
              <a:buNone/>
            </a:pPr>
            <a:r>
              <a:rPr lang="en" sz="2500">
                <a:solidFill>
                  <a:schemeClr val="lt1"/>
                </a:solidFill>
                <a:latin typeface="Times New Roman"/>
                <a:ea typeface="Times New Roman"/>
                <a:cs typeface="Times New Roman"/>
                <a:sym typeface="Times New Roman"/>
              </a:rPr>
              <a:t>A revenue predicting algorithm is </a:t>
            </a:r>
            <a:r>
              <a:rPr b="1" lang="en" sz="2500">
                <a:solidFill>
                  <a:schemeClr val="lt1"/>
                </a:solidFill>
                <a:latin typeface="Times New Roman"/>
                <a:ea typeface="Times New Roman"/>
                <a:cs typeface="Times New Roman"/>
                <a:sym typeface="Times New Roman"/>
              </a:rPr>
              <a:t>somewhat equally likely</a:t>
            </a:r>
            <a:r>
              <a:rPr lang="en" sz="2500">
                <a:solidFill>
                  <a:schemeClr val="lt1"/>
                </a:solidFill>
                <a:latin typeface="Times New Roman"/>
                <a:ea typeface="Times New Roman"/>
                <a:cs typeface="Times New Roman"/>
                <a:sym typeface="Times New Roman"/>
              </a:rPr>
              <a:t> to predict men and women will make more money</a:t>
            </a:r>
            <a:endParaRPr sz="1000">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300"/>
              <a:buNone/>
            </a:pPr>
            <a:r>
              <a:t/>
            </a:r>
            <a:endParaRPr/>
          </a:p>
          <a:p>
            <a:pPr indent="0" lvl="0" marL="0" rtl="0" algn="l">
              <a:lnSpc>
                <a:spcPct val="115000"/>
              </a:lnSpc>
              <a:spcBef>
                <a:spcPts val="1600"/>
              </a:spcBef>
              <a:spcAft>
                <a:spcPts val="1600"/>
              </a:spcAft>
              <a:buSzPts val="1300"/>
              <a:buNone/>
            </a:pPr>
            <a:r>
              <a:t/>
            </a:r>
            <a:endParaRPr/>
          </a:p>
        </p:txBody>
      </p:sp>
      <p:cxnSp>
        <p:nvCxnSpPr>
          <p:cNvPr id="223" name="Google Shape;223;p15"/>
          <p:cNvCxnSpPr/>
          <p:nvPr/>
        </p:nvCxnSpPr>
        <p:spPr>
          <a:xfrm flipH="1">
            <a:off x="4494050" y="2301450"/>
            <a:ext cx="6900" cy="1148400"/>
          </a:xfrm>
          <a:prstGeom prst="straightConnector1">
            <a:avLst/>
          </a:prstGeom>
          <a:noFill/>
          <a:ln cap="flat" cmpd="sng" w="76200">
            <a:solidFill>
              <a:schemeClr val="dk2"/>
            </a:solidFill>
            <a:prstDash val="solid"/>
            <a:round/>
            <a:headEnd len="sm" w="sm" type="none"/>
            <a:tailEnd len="med" w="med" type="triangle"/>
          </a:ln>
        </p:spPr>
      </p:cxnSp>
      <p:sp>
        <p:nvSpPr>
          <p:cNvPr id="224" name="Google Shape;224;p15"/>
          <p:cNvSpPr txBox="1"/>
          <p:nvPr/>
        </p:nvSpPr>
        <p:spPr>
          <a:xfrm>
            <a:off x="3533400" y="4500875"/>
            <a:ext cx="4008900" cy="46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0000"/>
                </a:solidFill>
                <a:latin typeface="Calibri"/>
                <a:ea typeface="Calibri"/>
                <a:cs typeface="Calibri"/>
                <a:sym typeface="Calibri"/>
              </a:rPr>
              <a:t>Gender Bias</a:t>
            </a:r>
            <a:endParaRPr b="1" i="0" sz="1400" u="none" cap="none" strike="noStrike">
              <a:solidFill>
                <a:srgbClr val="FF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16"/>
          <p:cNvSpPr txBox="1"/>
          <p:nvPr>
            <p:ph idx="1" type="body"/>
          </p:nvPr>
        </p:nvSpPr>
        <p:spPr>
          <a:xfrm>
            <a:off x="512900" y="376000"/>
            <a:ext cx="7505700" cy="2448000"/>
          </a:xfrm>
          <a:prstGeom prst="rect">
            <a:avLst/>
          </a:prstGeom>
          <a:noFill/>
          <a:ln>
            <a:noFill/>
          </a:ln>
        </p:spPr>
        <p:txBody>
          <a:bodyPr anchorCtr="0" anchor="t" bIns="91425" lIns="91425" spcFirstLastPara="1" rIns="91425" wrap="square" tIns="91425">
            <a:noAutofit/>
          </a:bodyPr>
          <a:lstStyle/>
          <a:p>
            <a:pPr indent="0" lvl="0" marL="457200" marR="0" rtl="0" algn="l">
              <a:lnSpc>
                <a:spcPct val="115000"/>
              </a:lnSpc>
              <a:spcBef>
                <a:spcPts val="1200"/>
              </a:spcBef>
              <a:spcAft>
                <a:spcPts val="0"/>
              </a:spcAft>
              <a:buSzPts val="1300"/>
              <a:buNone/>
            </a:pPr>
            <a:r>
              <a:rPr lang="en" sz="2500">
                <a:solidFill>
                  <a:schemeClr val="lt1"/>
                </a:solidFill>
                <a:latin typeface="Times New Roman"/>
                <a:ea typeface="Times New Roman"/>
                <a:cs typeface="Times New Roman"/>
                <a:sym typeface="Times New Roman"/>
              </a:rPr>
              <a:t>A screening algorithm is </a:t>
            </a:r>
            <a:r>
              <a:rPr b="1" lang="en" sz="2500">
                <a:solidFill>
                  <a:schemeClr val="lt1"/>
                </a:solidFill>
                <a:latin typeface="Times New Roman"/>
                <a:ea typeface="Times New Roman"/>
                <a:cs typeface="Times New Roman"/>
                <a:sym typeface="Times New Roman"/>
              </a:rPr>
              <a:t>more likely</a:t>
            </a:r>
            <a:r>
              <a:rPr lang="en" sz="2500">
                <a:solidFill>
                  <a:schemeClr val="lt1"/>
                </a:solidFill>
                <a:latin typeface="Times New Roman"/>
                <a:ea typeface="Times New Roman"/>
                <a:cs typeface="Times New Roman"/>
                <a:sym typeface="Times New Roman"/>
              </a:rPr>
              <a:t> to reject individuals above 40 years old who can lift 75 pounds than individuals below 40 years who can lift 75 pounds</a:t>
            </a:r>
            <a:endParaRPr sz="2500">
              <a:solidFill>
                <a:schemeClr val="lt1"/>
              </a:solidFill>
              <a:latin typeface="Times New Roman"/>
              <a:ea typeface="Times New Roman"/>
              <a:cs typeface="Times New Roman"/>
              <a:sym typeface="Times New Roman"/>
            </a:endParaRPr>
          </a:p>
          <a:p>
            <a:pPr indent="0" lvl="0" marL="457200" marR="0" rtl="0" algn="l">
              <a:lnSpc>
                <a:spcPct val="115000"/>
              </a:lnSpc>
              <a:spcBef>
                <a:spcPts val="1200"/>
              </a:spcBef>
              <a:spcAft>
                <a:spcPts val="0"/>
              </a:spcAft>
              <a:buSzPts val="1300"/>
              <a:buNone/>
            </a:pPr>
            <a:r>
              <a:t/>
            </a:r>
            <a:endParaRPr sz="2500">
              <a:solidFill>
                <a:schemeClr val="lt1"/>
              </a:solidFill>
              <a:latin typeface="Times New Roman"/>
              <a:ea typeface="Times New Roman"/>
              <a:cs typeface="Times New Roman"/>
              <a:sym typeface="Times New Roman"/>
            </a:endParaRPr>
          </a:p>
          <a:p>
            <a:pPr indent="0" lvl="0" marL="457200" marR="0" rtl="0" algn="l">
              <a:lnSpc>
                <a:spcPct val="115000"/>
              </a:lnSpc>
              <a:spcBef>
                <a:spcPts val="1200"/>
              </a:spcBef>
              <a:spcAft>
                <a:spcPts val="0"/>
              </a:spcAft>
              <a:buSzPts val="1300"/>
              <a:buNone/>
            </a:pPr>
            <a:r>
              <a:rPr lang="en" sz="2500">
                <a:solidFill>
                  <a:schemeClr val="lt1"/>
                </a:solidFill>
                <a:latin typeface="Times New Roman"/>
                <a:ea typeface="Times New Roman"/>
                <a:cs typeface="Times New Roman"/>
                <a:sym typeface="Times New Roman"/>
              </a:rPr>
              <a:t>A screening algorithm is </a:t>
            </a:r>
            <a:r>
              <a:rPr b="1" lang="en" sz="2500">
                <a:solidFill>
                  <a:schemeClr val="lt1"/>
                </a:solidFill>
                <a:latin typeface="Times New Roman"/>
                <a:ea typeface="Times New Roman"/>
                <a:cs typeface="Times New Roman"/>
                <a:sym typeface="Times New Roman"/>
              </a:rPr>
              <a:t>somewhat equally likely</a:t>
            </a:r>
            <a:r>
              <a:rPr lang="en" sz="2500">
                <a:solidFill>
                  <a:schemeClr val="lt1"/>
                </a:solidFill>
                <a:latin typeface="Times New Roman"/>
                <a:ea typeface="Times New Roman"/>
                <a:cs typeface="Times New Roman"/>
                <a:sym typeface="Times New Roman"/>
              </a:rPr>
              <a:t> to reject individuals above 40 years old who can lift 75 pounds and individuals below 40 years who can lift 75 pounds</a:t>
            </a:r>
            <a:endParaRPr sz="25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1600"/>
              </a:spcAft>
              <a:buSzPts val="1300"/>
              <a:buNone/>
            </a:pPr>
            <a:r>
              <a:t/>
            </a:r>
            <a:endParaRPr/>
          </a:p>
        </p:txBody>
      </p:sp>
      <p:cxnSp>
        <p:nvCxnSpPr>
          <p:cNvPr id="230" name="Google Shape;230;p16"/>
          <p:cNvCxnSpPr/>
          <p:nvPr/>
        </p:nvCxnSpPr>
        <p:spPr>
          <a:xfrm flipH="1">
            <a:off x="4424450" y="1967375"/>
            <a:ext cx="6900" cy="1148400"/>
          </a:xfrm>
          <a:prstGeom prst="straightConnector1">
            <a:avLst/>
          </a:prstGeom>
          <a:noFill/>
          <a:ln cap="flat" cmpd="sng" w="76200">
            <a:solidFill>
              <a:schemeClr val="dk2"/>
            </a:solidFill>
            <a:prstDash val="solid"/>
            <a:round/>
            <a:headEnd len="sm" w="sm" type="none"/>
            <a:tailEnd len="med" w="med" type="triangle"/>
          </a:ln>
        </p:spPr>
      </p:cxnSp>
      <p:sp>
        <p:nvSpPr>
          <p:cNvPr id="231" name="Google Shape;231;p16"/>
          <p:cNvSpPr txBox="1"/>
          <p:nvPr/>
        </p:nvSpPr>
        <p:spPr>
          <a:xfrm>
            <a:off x="5002000" y="4438225"/>
            <a:ext cx="4008900" cy="46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0000"/>
                </a:solidFill>
                <a:latin typeface="Calibri"/>
                <a:ea typeface="Calibri"/>
                <a:cs typeface="Calibri"/>
                <a:sym typeface="Calibri"/>
              </a:rPr>
              <a:t>Age Bias</a:t>
            </a:r>
            <a:endParaRPr b="1" i="0" sz="1400" u="none" cap="none" strike="noStrike">
              <a:solidFill>
                <a:srgbClr val="FF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17"/>
          <p:cNvSpPr txBox="1"/>
          <p:nvPr>
            <p:ph type="title"/>
          </p:nvPr>
        </p:nvSpPr>
        <p:spPr>
          <a:xfrm>
            <a:off x="763450" y="2331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t>80% Rule/ Four-Fifths Rule</a:t>
            </a:r>
            <a:endParaRPr b="1"/>
          </a:p>
        </p:txBody>
      </p:sp>
      <p:sp>
        <p:nvSpPr>
          <p:cNvPr id="237" name="Google Shape;237;p17"/>
          <p:cNvSpPr txBox="1"/>
          <p:nvPr>
            <p:ph idx="1" type="body"/>
          </p:nvPr>
        </p:nvSpPr>
        <p:spPr>
          <a:xfrm>
            <a:off x="763450" y="930325"/>
            <a:ext cx="7505700" cy="386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SzPts val="1300"/>
              <a:buNone/>
            </a:pPr>
            <a:r>
              <a:rPr lang="en" sz="3450">
                <a:solidFill>
                  <a:schemeClr val="lt1"/>
                </a:solidFill>
                <a:latin typeface="Arial"/>
                <a:ea typeface="Arial"/>
                <a:cs typeface="Arial"/>
                <a:sym typeface="Arial"/>
              </a:rPr>
              <a:t>States that if the selection rate for a certain group is less than 80 percent of that of the group with the highest selection rate, there is </a:t>
            </a:r>
            <a:r>
              <a:rPr b="1" lang="en" sz="3450">
                <a:solidFill>
                  <a:schemeClr val="lt1"/>
                </a:solidFill>
                <a:latin typeface="Arial"/>
                <a:ea typeface="Arial"/>
                <a:cs typeface="Arial"/>
                <a:sym typeface="Arial"/>
              </a:rPr>
              <a:t>adverse impact</a:t>
            </a:r>
            <a:r>
              <a:rPr lang="en" sz="3450">
                <a:solidFill>
                  <a:schemeClr val="lt1"/>
                </a:solidFill>
                <a:latin typeface="Arial"/>
                <a:ea typeface="Arial"/>
                <a:cs typeface="Arial"/>
                <a:sym typeface="Arial"/>
              </a:rPr>
              <a:t> on that group.  </a:t>
            </a:r>
            <a:endParaRPr sz="3450">
              <a:solidFill>
                <a:schemeClr val="lt1"/>
              </a:solidFill>
              <a:latin typeface="Arial"/>
              <a:ea typeface="Arial"/>
              <a:cs typeface="Arial"/>
              <a:sym typeface="Arial"/>
            </a:endParaRPr>
          </a:p>
          <a:p>
            <a:pPr indent="0" lvl="0" marL="0" rtl="0" algn="l">
              <a:lnSpc>
                <a:spcPct val="115000"/>
              </a:lnSpc>
              <a:spcBef>
                <a:spcPts val="1500"/>
              </a:spcBef>
              <a:spcAft>
                <a:spcPts val="0"/>
              </a:spcAft>
              <a:buSzPts val="1300"/>
              <a:buNone/>
            </a:pPr>
            <a:r>
              <a:t/>
            </a:r>
            <a:endParaRPr sz="1100">
              <a:solidFill>
                <a:srgbClr val="000000"/>
              </a:solidFill>
              <a:latin typeface="Arial"/>
              <a:ea typeface="Arial"/>
              <a:cs typeface="Arial"/>
              <a:sym typeface="Arial"/>
            </a:endParaRPr>
          </a:p>
          <a:p>
            <a:pPr indent="0" lvl="0" marL="0" marR="0" rtl="0" algn="l">
              <a:lnSpc>
                <a:spcPct val="115000"/>
              </a:lnSpc>
              <a:spcBef>
                <a:spcPts val="0"/>
              </a:spcBef>
              <a:spcAft>
                <a:spcPts val="0"/>
              </a:spcAft>
              <a:buSzPts val="1300"/>
              <a:buNone/>
            </a:pPr>
            <a:r>
              <a:t/>
            </a:r>
            <a:endParaRPr/>
          </a:p>
          <a:p>
            <a:pPr indent="0" lvl="0" marL="0" rtl="0" algn="l">
              <a:lnSpc>
                <a:spcPct val="115000"/>
              </a:lnSpc>
              <a:spcBef>
                <a:spcPts val="1600"/>
              </a:spcBef>
              <a:spcAft>
                <a:spcPts val="1600"/>
              </a:spcAft>
              <a:buSzPts val="13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18"/>
          <p:cNvSpPr txBox="1"/>
          <p:nvPr>
            <p:ph type="title"/>
          </p:nvPr>
        </p:nvSpPr>
        <p:spPr>
          <a:xfrm>
            <a:off x="714750" y="330550"/>
            <a:ext cx="7505700" cy="95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3000"/>
              <a:buNone/>
            </a:pPr>
            <a:r>
              <a:rPr b="1" lang="en"/>
              <a:t>Griggs v. Duke Power</a:t>
            </a:r>
            <a:endParaRPr b="1"/>
          </a:p>
        </p:txBody>
      </p:sp>
      <p:sp>
        <p:nvSpPr>
          <p:cNvPr id="243" name="Google Shape;243;p18"/>
          <p:cNvSpPr txBox="1"/>
          <p:nvPr>
            <p:ph idx="1" type="body"/>
          </p:nvPr>
        </p:nvSpPr>
        <p:spPr>
          <a:xfrm>
            <a:off x="756500" y="949800"/>
            <a:ext cx="7505700" cy="3243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400"/>
              </a:spcBef>
              <a:spcAft>
                <a:spcPts val="0"/>
              </a:spcAft>
              <a:buSzPts val="1300"/>
              <a:buNone/>
            </a:pPr>
            <a:r>
              <a:rPr lang="en" sz="2000">
                <a:solidFill>
                  <a:schemeClr val="lt1"/>
                </a:solidFill>
                <a:latin typeface="Arial"/>
                <a:ea typeface="Arial"/>
                <a:cs typeface="Arial"/>
                <a:sym typeface="Arial"/>
              </a:rPr>
              <a:t>Willie Griggs and twelve other African-American employees of Duke Power sued their employer, alleging that the general intelligence test Duke used as a screening tool unfairly impacted African American applicants.</a:t>
            </a:r>
            <a:endParaRPr sz="2000">
              <a:solidFill>
                <a:schemeClr val="lt1"/>
              </a:solidFill>
              <a:latin typeface="Arial"/>
              <a:ea typeface="Arial"/>
              <a:cs typeface="Arial"/>
              <a:sym typeface="Arial"/>
            </a:endParaRPr>
          </a:p>
          <a:p>
            <a:pPr indent="0" lvl="0" marL="0" marR="0" rtl="0" algn="l">
              <a:lnSpc>
                <a:spcPct val="115000"/>
              </a:lnSpc>
              <a:spcBef>
                <a:spcPts val="1500"/>
              </a:spcBef>
              <a:spcAft>
                <a:spcPts val="1500"/>
              </a:spcAft>
              <a:buSzPts val="1300"/>
              <a:buNone/>
            </a:pPr>
            <a:r>
              <a:rPr lang="en" sz="2000">
                <a:solidFill>
                  <a:schemeClr val="lt1"/>
                </a:solidFill>
                <a:latin typeface="Arial"/>
                <a:ea typeface="Arial"/>
                <a:cs typeface="Arial"/>
                <a:sym typeface="Arial"/>
              </a:rPr>
              <a:t>The Supreme Court ruled that if pre-employment tests had a disparate impact on protected groups (such as women and ethnic minorities), the organization requiring the test must prove that the test is “reasonably related” to the duties performed on the job.</a:t>
            </a:r>
            <a:endParaRPr sz="2000">
              <a:solidFill>
                <a:srgbClr val="000000"/>
              </a:solidFill>
              <a:highlight>
                <a:srgbClr val="FFFFFF"/>
              </a:highlight>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19"/>
          <p:cNvSpPr txBox="1"/>
          <p:nvPr>
            <p:ph type="title"/>
          </p:nvPr>
        </p:nvSpPr>
        <p:spPr>
          <a:xfrm>
            <a:off x="777400" y="247025"/>
            <a:ext cx="7505700" cy="954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400"/>
              </a:spcBef>
              <a:spcAft>
                <a:spcPts val="1500"/>
              </a:spcAft>
              <a:buSzPts val="3000"/>
              <a:buNone/>
            </a:pPr>
            <a:r>
              <a:rPr lang="en" sz="2000">
                <a:latin typeface="Arial"/>
                <a:ea typeface="Arial"/>
                <a:cs typeface="Arial"/>
                <a:sym typeface="Arial"/>
              </a:rPr>
              <a:t>The selection rate of African Americans was 6%, while the selection rate of whites was 58%. Dividing the highest selection rate (58%) by the lower (6%), we get 6/58 = 10.3%: significantly lower than the legal minimum 80%. </a:t>
            </a:r>
            <a:endParaRPr sz="2000">
              <a:latin typeface="Arial"/>
              <a:ea typeface="Arial"/>
              <a:cs typeface="Arial"/>
              <a:sym typeface="Arial"/>
            </a:endParaRPr>
          </a:p>
        </p:txBody>
      </p:sp>
      <p:sp>
        <p:nvSpPr>
          <p:cNvPr id="249" name="Google Shape;249;p19"/>
          <p:cNvSpPr txBox="1"/>
          <p:nvPr>
            <p:ph idx="1" type="body"/>
          </p:nvPr>
        </p:nvSpPr>
        <p:spPr>
          <a:xfrm>
            <a:off x="819150" y="2098475"/>
            <a:ext cx="7505700" cy="2448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400"/>
              </a:spcBef>
              <a:spcAft>
                <a:spcPts val="1500"/>
              </a:spcAft>
              <a:buSzPts val="1300"/>
              <a:buNone/>
            </a:pPr>
            <a:r>
              <a:rPr lang="en" sz="2000">
                <a:solidFill>
                  <a:schemeClr val="lt1"/>
                </a:solidFill>
                <a:latin typeface="Arial"/>
                <a:ea typeface="Arial"/>
                <a:cs typeface="Arial"/>
                <a:sym typeface="Arial"/>
              </a:rPr>
              <a:t>An organization is looking to fill 25 open positions in its local call center. 500 men and 1000 women apply. Of those applicants, 10 men and 15 women are hired. In this situation the selection rate for men is 2%, while the selection rate for women is 1.5%. Dividing 1.5 by 2, we get 75%: below the cutoff. Despite the fact that more women were hired overall, they were adversely impacted.</a:t>
            </a:r>
            <a:endParaRPr sz="2000">
              <a:solidFill>
                <a:schemeClr val="lt1"/>
              </a:solidFill>
              <a:latin typeface="Arial"/>
              <a:ea typeface="Arial"/>
              <a:cs typeface="Arial"/>
              <a:sym typeface="Arial"/>
            </a:endParaRPr>
          </a:p>
        </p:txBody>
      </p:sp>
      <p:sp>
        <p:nvSpPr>
          <p:cNvPr id="250" name="Google Shape;250;p19"/>
          <p:cNvSpPr txBox="1"/>
          <p:nvPr/>
        </p:nvSpPr>
        <p:spPr>
          <a:xfrm>
            <a:off x="111350" y="679750"/>
            <a:ext cx="4008900" cy="46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0000"/>
                </a:solidFill>
                <a:latin typeface="Calibri"/>
                <a:ea typeface="Calibri"/>
                <a:cs typeface="Calibri"/>
                <a:sym typeface="Calibri"/>
              </a:rPr>
              <a:t>Example 1</a:t>
            </a:r>
            <a:endParaRPr b="1" i="0" sz="1400" u="none" cap="none" strike="noStrike">
              <a:solidFill>
                <a:srgbClr val="FF0000"/>
              </a:solidFill>
              <a:latin typeface="Calibri"/>
              <a:ea typeface="Calibri"/>
              <a:cs typeface="Calibri"/>
              <a:sym typeface="Calibri"/>
            </a:endParaRPr>
          </a:p>
        </p:txBody>
      </p:sp>
      <p:sp>
        <p:nvSpPr>
          <p:cNvPr id="251" name="Google Shape;251;p19"/>
          <p:cNvSpPr txBox="1"/>
          <p:nvPr/>
        </p:nvSpPr>
        <p:spPr>
          <a:xfrm>
            <a:off x="111350" y="3130400"/>
            <a:ext cx="4008900" cy="46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0000"/>
                </a:solidFill>
                <a:latin typeface="Calibri"/>
                <a:ea typeface="Calibri"/>
                <a:cs typeface="Calibri"/>
                <a:sym typeface="Calibri"/>
              </a:rPr>
              <a:t>Example 2</a:t>
            </a:r>
            <a:endParaRPr b="1" i="0" sz="1400" u="none" cap="none" strike="noStrike">
              <a:solidFill>
                <a:srgbClr val="FF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par>
                                <p:cTn fill="hold" nodeType="with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
          <p:cNvSpPr txBox="1"/>
          <p:nvPr>
            <p:ph type="title"/>
          </p:nvPr>
        </p:nvSpPr>
        <p:spPr>
          <a:xfrm>
            <a:off x="547525" y="345675"/>
            <a:ext cx="7777200" cy="107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SzPts val="3000"/>
              <a:buNone/>
            </a:pPr>
            <a:r>
              <a:rPr b="1" lang="en" sz="1500">
                <a:latin typeface="Calibri"/>
                <a:ea typeface="Calibri"/>
                <a:cs typeface="Calibri"/>
                <a:sym typeface="Calibri"/>
              </a:rPr>
              <a:t>Flavio P. Calmon, Dennis Wei, Bhanukiran Vinzamuri, Karthikeyan Natesan Ramamurthy, and Kush R. Varshney, “Optimized Pre-Processing for Discrimination Prevention”, Conference on Neural Information Processing Systems, 2017.</a:t>
            </a:r>
            <a:endParaRPr b="1" sz="1500">
              <a:latin typeface="Calibri"/>
              <a:ea typeface="Calibri"/>
              <a:cs typeface="Calibri"/>
              <a:sym typeface="Calibri"/>
            </a:endParaRPr>
          </a:p>
          <a:p>
            <a:pPr indent="0" lvl="0" marL="0" rtl="0" algn="l">
              <a:lnSpc>
                <a:spcPct val="100000"/>
              </a:lnSpc>
              <a:spcBef>
                <a:spcPts val="0"/>
              </a:spcBef>
              <a:spcAft>
                <a:spcPts val="0"/>
              </a:spcAft>
              <a:buSzPts val="3000"/>
              <a:buNone/>
            </a:pPr>
            <a:r>
              <a:t/>
            </a:r>
            <a:endParaRPr/>
          </a:p>
        </p:txBody>
      </p:sp>
      <p:sp>
        <p:nvSpPr>
          <p:cNvPr id="135" name="Google Shape;135;p2"/>
          <p:cNvSpPr txBox="1"/>
          <p:nvPr>
            <p:ph idx="1" type="body"/>
          </p:nvPr>
        </p:nvSpPr>
        <p:spPr>
          <a:xfrm>
            <a:off x="547525" y="1682025"/>
            <a:ext cx="7665900" cy="256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800">
                <a:solidFill>
                  <a:schemeClr val="lt1"/>
                </a:solidFill>
              </a:rPr>
              <a:t>Non-discrimination is a recognized objective in algorithmic decision making. In this paper, we introduce a novel probabilistic formulation of data pre-processing for reducing discrimination. We propose a convex optimization for learning a data transformation with three goals: controlling discrimination, limiting distortion in individual data samples, and preserving utility. We characterize the impact of limited sample size in accomplishing this objective. Two instances of the proposed optimization are applied to datasets, including one on real-world criminal recidivism. Results show that discrimination can be greatly reduced at a small cost in classification accuracy.</a:t>
            </a:r>
            <a:endParaRPr sz="1800">
              <a:solidFill>
                <a:schemeClr val="lt1"/>
              </a:solidFill>
            </a:endParaRPr>
          </a:p>
          <a:p>
            <a:pPr indent="0" lvl="0" marL="0" rtl="0" algn="l">
              <a:lnSpc>
                <a:spcPct val="115000"/>
              </a:lnSpc>
              <a:spcBef>
                <a:spcPts val="0"/>
              </a:spcBef>
              <a:spcAft>
                <a:spcPts val="0"/>
              </a:spcAft>
              <a:buSzPts val="1300"/>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1600"/>
              </a:spcAft>
              <a:buSzPts val="1300"/>
              <a:buNone/>
            </a:pPr>
            <a:r>
              <a:t/>
            </a:r>
            <a:endParaRPr/>
          </a:p>
        </p:txBody>
      </p:sp>
      <p:sp>
        <p:nvSpPr>
          <p:cNvPr id="136" name="Google Shape;136;p2"/>
          <p:cNvSpPr txBox="1"/>
          <p:nvPr/>
        </p:nvSpPr>
        <p:spPr>
          <a:xfrm>
            <a:off x="4138925" y="4479975"/>
            <a:ext cx="4642200" cy="46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0000"/>
                </a:solidFill>
                <a:latin typeface="Calibri"/>
                <a:ea typeface="Calibri"/>
                <a:cs typeface="Calibri"/>
                <a:sym typeface="Calibri"/>
              </a:rPr>
              <a:t>Article on the “Optimized Pre-Processing” Algorithm</a:t>
            </a:r>
            <a:endParaRPr b="1" i="0" sz="1400" u="none" cap="none" strike="noStrike">
              <a:solidFill>
                <a:srgbClr val="FF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20"/>
          <p:cNvSpPr txBox="1"/>
          <p:nvPr>
            <p:ph type="title"/>
          </p:nvPr>
        </p:nvSpPr>
        <p:spPr>
          <a:xfrm>
            <a:off x="819150" y="274850"/>
            <a:ext cx="7505700" cy="458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3000"/>
              <a:buNone/>
            </a:pPr>
            <a:r>
              <a:rPr lang="en" sz="3600"/>
              <a:t>“The toolkit should be used in only a very limited setting: allocation or risk assessment problems with well-defined protected attributes in which one would like to have some sort of statistical or mathematical notion of sameness.”</a:t>
            </a:r>
            <a:endParaRPr sz="3600"/>
          </a:p>
          <a:p>
            <a:pPr indent="0" lvl="0" marL="0" rtl="0" algn="l">
              <a:lnSpc>
                <a:spcPct val="100000"/>
              </a:lnSpc>
              <a:spcBef>
                <a:spcPts val="1200"/>
              </a:spcBef>
              <a:spcAft>
                <a:spcPts val="0"/>
              </a:spcAft>
              <a:buSzPts val="3000"/>
              <a:buNone/>
            </a:pPr>
            <a:r>
              <a:t/>
            </a:r>
            <a:endParaRPr sz="33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21"/>
          <p:cNvSpPr txBox="1"/>
          <p:nvPr>
            <p:ph type="title"/>
          </p:nvPr>
        </p:nvSpPr>
        <p:spPr>
          <a:xfrm>
            <a:off x="791300" y="428000"/>
            <a:ext cx="7505700" cy="954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SzPts val="3000"/>
              <a:buNone/>
            </a:pPr>
            <a:r>
              <a:rPr lang="en" sz="4400"/>
              <a:t>“The biggest problem with machine learning models is that the training distribution does not always match the desired distribution”</a:t>
            </a:r>
            <a:endParaRPr sz="4400"/>
          </a:p>
          <a:p>
            <a:pPr indent="0" lvl="0" marL="0" rtl="0" algn="l">
              <a:lnSpc>
                <a:spcPct val="100000"/>
              </a:lnSpc>
              <a:spcBef>
                <a:spcPts val="1200"/>
              </a:spcBef>
              <a:spcAft>
                <a:spcPts val="0"/>
              </a:spcAft>
              <a:buSzPts val="3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3"/>
          <p:cNvSpPr txBox="1"/>
          <p:nvPr>
            <p:ph type="title"/>
          </p:nvPr>
        </p:nvSpPr>
        <p:spPr>
          <a:xfrm>
            <a:off x="666025" y="386225"/>
            <a:ext cx="7505700" cy="954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900"/>
              </a:spcBef>
              <a:spcAft>
                <a:spcPts val="0"/>
              </a:spcAft>
              <a:buSzPts val="3000"/>
              <a:buNone/>
            </a:pPr>
            <a:r>
              <a:rPr b="1" lang="en" sz="1500">
                <a:latin typeface="Calibri"/>
                <a:ea typeface="Calibri"/>
                <a:cs typeface="Calibri"/>
                <a:sym typeface="Calibri"/>
              </a:rPr>
              <a:t>Elisa Celis, Lingxiao Huang, Vijay Keswani, Nisheeth Vishnoi, “</a:t>
            </a:r>
            <a:r>
              <a:rPr b="1" lang="en" sz="1500">
                <a:solidFill>
                  <a:schemeClr val="hlink"/>
                </a:solidFill>
                <a:uFill>
                  <a:noFill/>
                </a:uFill>
                <a:latin typeface="Calibri"/>
                <a:ea typeface="Calibri"/>
                <a:cs typeface="Calibri"/>
                <a:sym typeface="Calibri"/>
                <a:hlinkClick r:id="rId3"/>
              </a:rPr>
              <a:t>Classification with Fairness Constraints: A Meta-Algorithm with Provable Guarantees</a:t>
            </a:r>
            <a:r>
              <a:rPr b="1" lang="en" sz="1500">
                <a:latin typeface="Calibri"/>
                <a:ea typeface="Calibri"/>
                <a:cs typeface="Calibri"/>
                <a:sym typeface="Calibri"/>
              </a:rPr>
              <a:t>”, 2018</a:t>
            </a:r>
            <a:endParaRPr b="1" sz="1500">
              <a:latin typeface="Calibri"/>
              <a:ea typeface="Calibri"/>
              <a:cs typeface="Calibri"/>
              <a:sym typeface="Calibri"/>
            </a:endParaRPr>
          </a:p>
          <a:p>
            <a:pPr indent="0" lvl="0" marL="0" rtl="0" algn="l">
              <a:lnSpc>
                <a:spcPct val="100000"/>
              </a:lnSpc>
              <a:spcBef>
                <a:spcPts val="0"/>
              </a:spcBef>
              <a:spcAft>
                <a:spcPts val="0"/>
              </a:spcAft>
              <a:buSzPts val="3000"/>
              <a:buNone/>
            </a:pPr>
            <a:r>
              <a:t/>
            </a:r>
            <a:endParaRPr/>
          </a:p>
        </p:txBody>
      </p:sp>
      <p:sp>
        <p:nvSpPr>
          <p:cNvPr id="142" name="Google Shape;142;p3"/>
          <p:cNvSpPr txBox="1"/>
          <p:nvPr>
            <p:ph idx="1" type="body"/>
          </p:nvPr>
        </p:nvSpPr>
        <p:spPr>
          <a:xfrm>
            <a:off x="666025" y="1250500"/>
            <a:ext cx="7596300" cy="272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solidFill>
                  <a:schemeClr val="lt1"/>
                </a:solidFill>
              </a:rPr>
              <a:t>Developing classification algorithms that are fair with respect to sensitive attributes of the data has become an important problem due to the growing deployment of classification algorithms in various social contexts. Several recent works have focused on fairness with respect to a specific metric, modeled the corresponding fair classification problem as a constrained optimization problem, and developed tailored algorithms to solve them. Despite this, there still remain important metrics for which we do not have fair classifiers and many of the aforementioned algorithms do not come with theoretical guarantees; perhaps because the resulting optimization problem is non-convex. The main contribution of this paper is a new meta-algorithm for classification that takes as input a large class of fairness constraints, with respect to multiple non-disjoint sensitive attributes, and which comes with provable guarantees. This is achieved by first developing a meta-algorithm for a large family of classification problems with convex constraints, and then showing that classification problems with general types of fairness constraints can be reduced to those in this family. We present empirical results that show that our algorithm can achieve near-perfect fairness with respect to various fairness metrics, and that the loss in accuracy due to the imposed fairness constraints is often small. Overall, this work unifies several prior works on fair classification, presents a practical algorithm with theoretical guarantees, and can handle fairness metrics that were previously not possible. </a:t>
            </a:r>
            <a:endParaRPr>
              <a:solidFill>
                <a:schemeClr val="lt1"/>
              </a:solidFill>
            </a:endParaRPr>
          </a:p>
          <a:p>
            <a:pPr indent="0" lvl="0" marL="0" rtl="0" algn="l">
              <a:lnSpc>
                <a:spcPct val="115000"/>
              </a:lnSpc>
              <a:spcBef>
                <a:spcPts val="0"/>
              </a:spcBef>
              <a:spcAft>
                <a:spcPts val="0"/>
              </a:spcAft>
              <a:buSzPts val="1300"/>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1600"/>
              </a:spcAft>
              <a:buSzPts val="1300"/>
              <a:buNone/>
            </a:pPr>
            <a:r>
              <a:t/>
            </a:r>
            <a:endParaRPr/>
          </a:p>
        </p:txBody>
      </p:sp>
      <p:sp>
        <p:nvSpPr>
          <p:cNvPr id="143" name="Google Shape;143;p3"/>
          <p:cNvSpPr txBox="1"/>
          <p:nvPr/>
        </p:nvSpPr>
        <p:spPr>
          <a:xfrm>
            <a:off x="4361650" y="4605250"/>
            <a:ext cx="4642200" cy="46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rgbClr val="FF0000"/>
                </a:solidFill>
                <a:latin typeface="Calibri"/>
                <a:ea typeface="Calibri"/>
                <a:cs typeface="Calibri"/>
                <a:sym typeface="Calibri"/>
              </a:rPr>
              <a:t>Article on a new “meta” algorithm to better use fairness metrics</a:t>
            </a:r>
            <a:endParaRPr b="1" i="0" sz="1300" u="none" cap="none" strike="noStrike">
              <a:solidFill>
                <a:srgbClr val="FF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4"/>
          <p:cNvSpPr txBox="1"/>
          <p:nvPr>
            <p:ph type="title"/>
          </p:nvPr>
        </p:nvSpPr>
        <p:spPr>
          <a:xfrm>
            <a:off x="631225" y="198325"/>
            <a:ext cx="7505700" cy="954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900"/>
              </a:spcBef>
              <a:spcAft>
                <a:spcPts val="0"/>
              </a:spcAft>
              <a:buSzPts val="3000"/>
              <a:buNone/>
            </a:pPr>
            <a:r>
              <a:rPr b="1" lang="en" sz="1500">
                <a:latin typeface="Calibri"/>
                <a:ea typeface="Calibri"/>
                <a:cs typeface="Calibri"/>
                <a:sym typeface="Calibri"/>
              </a:rPr>
              <a:t>Michael Feldman, </a:t>
            </a:r>
            <a:r>
              <a:rPr b="1" lang="en" sz="1500">
                <a:solidFill>
                  <a:schemeClr val="hlink"/>
                </a:solidFill>
                <a:uFill>
                  <a:noFill/>
                </a:uFill>
                <a:latin typeface="Calibri"/>
                <a:ea typeface="Calibri"/>
                <a:cs typeface="Calibri"/>
                <a:sym typeface="Calibri"/>
                <a:hlinkClick r:id="rId3"/>
              </a:rPr>
              <a:t>Sorelle A. Friedler</a:t>
            </a:r>
            <a:r>
              <a:rPr b="1" lang="en" sz="1500">
                <a:latin typeface="Calibri"/>
                <a:ea typeface="Calibri"/>
                <a:cs typeface="Calibri"/>
                <a:sym typeface="Calibri"/>
              </a:rPr>
              <a:t>, </a:t>
            </a:r>
            <a:r>
              <a:rPr b="1" lang="en" sz="1500">
                <a:solidFill>
                  <a:schemeClr val="hlink"/>
                </a:solidFill>
                <a:uFill>
                  <a:noFill/>
                </a:uFill>
                <a:latin typeface="Calibri"/>
                <a:ea typeface="Calibri"/>
                <a:cs typeface="Calibri"/>
                <a:sym typeface="Calibri"/>
                <a:hlinkClick r:id="rId4"/>
              </a:rPr>
              <a:t>John Moeller</a:t>
            </a:r>
            <a:r>
              <a:rPr b="1" lang="en" sz="1500">
                <a:latin typeface="Calibri"/>
                <a:ea typeface="Calibri"/>
                <a:cs typeface="Calibri"/>
                <a:sym typeface="Calibri"/>
              </a:rPr>
              <a:t>, </a:t>
            </a:r>
            <a:r>
              <a:rPr b="1" lang="en" sz="1500">
                <a:solidFill>
                  <a:schemeClr val="hlink"/>
                </a:solidFill>
                <a:uFill>
                  <a:noFill/>
                </a:uFill>
                <a:latin typeface="Calibri"/>
                <a:ea typeface="Calibri"/>
                <a:cs typeface="Calibri"/>
                <a:sym typeface="Calibri"/>
                <a:hlinkClick r:id="rId5"/>
              </a:rPr>
              <a:t>Carlos Scheidegger</a:t>
            </a:r>
            <a:r>
              <a:rPr b="1" lang="en" sz="1500">
                <a:latin typeface="Calibri"/>
                <a:ea typeface="Calibri"/>
                <a:cs typeface="Calibri"/>
                <a:sym typeface="Calibri"/>
              </a:rPr>
              <a:t>, and </a:t>
            </a:r>
            <a:r>
              <a:rPr b="1" lang="en" sz="1500">
                <a:solidFill>
                  <a:schemeClr val="hlink"/>
                </a:solidFill>
                <a:uFill>
                  <a:noFill/>
                </a:uFill>
                <a:latin typeface="Calibri"/>
                <a:ea typeface="Calibri"/>
                <a:cs typeface="Calibri"/>
                <a:sym typeface="Calibri"/>
                <a:hlinkClick r:id="rId6"/>
              </a:rPr>
              <a:t>Suresh Venkatasubramanian</a:t>
            </a:r>
            <a:r>
              <a:rPr b="1" lang="en" sz="1500">
                <a:latin typeface="Calibri"/>
                <a:ea typeface="Calibri"/>
                <a:cs typeface="Calibri"/>
                <a:sym typeface="Calibri"/>
              </a:rPr>
              <a:t>, “</a:t>
            </a:r>
            <a:r>
              <a:rPr b="1" lang="en" sz="1500">
                <a:solidFill>
                  <a:schemeClr val="hlink"/>
                </a:solidFill>
                <a:uFill>
                  <a:noFill/>
                </a:uFill>
                <a:latin typeface="Calibri"/>
                <a:ea typeface="Calibri"/>
                <a:cs typeface="Calibri"/>
                <a:sym typeface="Calibri"/>
                <a:hlinkClick r:id="rId7"/>
              </a:rPr>
              <a:t>Certifying and Removing Disparate Impact</a:t>
            </a:r>
            <a:r>
              <a:rPr b="1" lang="en" sz="1500">
                <a:latin typeface="Calibri"/>
                <a:ea typeface="Calibri"/>
                <a:cs typeface="Calibri"/>
                <a:sym typeface="Calibri"/>
              </a:rPr>
              <a:t>”, ACM SIGKDD International Conference on Knowledge Discovery and Data Mining, 2015.</a:t>
            </a:r>
            <a:endParaRPr b="1" sz="1500">
              <a:latin typeface="Calibri"/>
              <a:ea typeface="Calibri"/>
              <a:cs typeface="Calibri"/>
              <a:sym typeface="Calibri"/>
            </a:endParaRPr>
          </a:p>
          <a:p>
            <a:pPr indent="0" lvl="0" marL="0" rtl="0" algn="l">
              <a:lnSpc>
                <a:spcPct val="100000"/>
              </a:lnSpc>
              <a:spcBef>
                <a:spcPts val="0"/>
              </a:spcBef>
              <a:spcAft>
                <a:spcPts val="0"/>
              </a:spcAft>
              <a:buSzPts val="3000"/>
              <a:buNone/>
            </a:pPr>
            <a:r>
              <a:t/>
            </a:r>
            <a:endParaRPr/>
          </a:p>
        </p:txBody>
      </p:sp>
      <p:sp>
        <p:nvSpPr>
          <p:cNvPr id="149" name="Google Shape;149;p4"/>
          <p:cNvSpPr txBox="1"/>
          <p:nvPr>
            <p:ph idx="1" type="body"/>
          </p:nvPr>
        </p:nvSpPr>
        <p:spPr>
          <a:xfrm>
            <a:off x="631225" y="1257300"/>
            <a:ext cx="7892100" cy="303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SzPts val="1300"/>
              <a:buNone/>
            </a:pPr>
            <a:r>
              <a:rPr lang="en" sz="1200">
                <a:solidFill>
                  <a:schemeClr val="lt1"/>
                </a:solidFill>
                <a:latin typeface="Arial"/>
                <a:ea typeface="Arial"/>
                <a:cs typeface="Arial"/>
                <a:sym typeface="Arial"/>
              </a:rPr>
              <a:t>What does it mean for an algorithm to be biased? In U.S. law, unintentional bias is encoded via disparate impact, which occurs when a selection process has widely different outcomes for different groups, even as it appears to be neutral. This legal determination hinges on a definition of a protected class (ethnicity, gender) and an explicit description of the process.</a:t>
            </a:r>
            <a:endParaRPr sz="1200">
              <a:solidFill>
                <a:schemeClr val="lt1"/>
              </a:solidFill>
              <a:latin typeface="Arial"/>
              <a:ea typeface="Arial"/>
              <a:cs typeface="Arial"/>
              <a:sym typeface="Arial"/>
            </a:endParaRPr>
          </a:p>
          <a:p>
            <a:pPr indent="0" lvl="0" marL="0" rtl="0" algn="l">
              <a:lnSpc>
                <a:spcPct val="115000"/>
              </a:lnSpc>
              <a:spcBef>
                <a:spcPts val="900"/>
              </a:spcBef>
              <a:spcAft>
                <a:spcPts val="0"/>
              </a:spcAft>
              <a:buSzPts val="1300"/>
              <a:buNone/>
            </a:pPr>
            <a:r>
              <a:rPr lang="en" sz="1200">
                <a:solidFill>
                  <a:schemeClr val="lt1"/>
                </a:solidFill>
                <a:latin typeface="Arial"/>
                <a:ea typeface="Arial"/>
                <a:cs typeface="Arial"/>
                <a:sym typeface="Arial"/>
              </a:rPr>
              <a:t>When computers are involved, determining disparate impact (and hence bias) is harder. It might not be possible to disclose the process. In addition, even if the process is open, it might be hard to elucidate in a legal setting how the algorithm makes its decisions. Instead of requiring access to the process, we propose making inferences based on the data it uses.</a:t>
            </a:r>
            <a:endParaRPr sz="1200">
              <a:solidFill>
                <a:schemeClr val="lt1"/>
              </a:solidFill>
              <a:latin typeface="Arial"/>
              <a:ea typeface="Arial"/>
              <a:cs typeface="Arial"/>
              <a:sym typeface="Arial"/>
            </a:endParaRPr>
          </a:p>
          <a:p>
            <a:pPr indent="0" lvl="0" marL="0" rtl="0" algn="l">
              <a:lnSpc>
                <a:spcPct val="115000"/>
              </a:lnSpc>
              <a:spcBef>
                <a:spcPts val="900"/>
              </a:spcBef>
              <a:spcAft>
                <a:spcPts val="0"/>
              </a:spcAft>
              <a:buSzPts val="1300"/>
              <a:buNone/>
            </a:pPr>
            <a:r>
              <a:rPr lang="en" sz="1200">
                <a:solidFill>
                  <a:schemeClr val="lt1"/>
                </a:solidFill>
                <a:latin typeface="Arial"/>
                <a:ea typeface="Arial"/>
                <a:cs typeface="Arial"/>
                <a:sym typeface="Arial"/>
              </a:rPr>
              <a:t>We present four contributions. First, we link disparate impact to a measure of classification accuracy that while known, has received relatively little attention. Second, we propose a test for disparate impact based on how well the protected class can be predicted from the other attributes. Third, we describe methods by which data might be made unbiased. Finally, we present empirical evidence supporting the effectiveness of our test for disparate impact and our approach for both masking bias and preserving relevant information in the data. Interestingly, our approach resembles some actual selection practices that have recently received legal scrutiny.</a:t>
            </a:r>
            <a:endParaRPr sz="1200">
              <a:solidFill>
                <a:schemeClr val="lt1"/>
              </a:solidFill>
              <a:latin typeface="Arial"/>
              <a:ea typeface="Arial"/>
              <a:cs typeface="Arial"/>
              <a:sym typeface="Arial"/>
            </a:endParaRPr>
          </a:p>
          <a:p>
            <a:pPr indent="0" lvl="0" marL="0" rtl="0" algn="l">
              <a:lnSpc>
                <a:spcPct val="115000"/>
              </a:lnSpc>
              <a:spcBef>
                <a:spcPts val="900"/>
              </a:spcBef>
              <a:spcAft>
                <a:spcPts val="1600"/>
              </a:spcAft>
              <a:buSzPts val="1300"/>
              <a:buNone/>
            </a:pPr>
            <a:r>
              <a:t/>
            </a:r>
            <a:endParaRPr>
              <a:solidFill>
                <a:schemeClr val="lt1"/>
              </a:solidFill>
            </a:endParaRPr>
          </a:p>
        </p:txBody>
      </p:sp>
      <p:sp>
        <p:nvSpPr>
          <p:cNvPr id="150" name="Google Shape;150;p4"/>
          <p:cNvSpPr txBox="1"/>
          <p:nvPr/>
        </p:nvSpPr>
        <p:spPr>
          <a:xfrm>
            <a:off x="4361650" y="4605250"/>
            <a:ext cx="4642200" cy="46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rgbClr val="FF0000"/>
                </a:solidFill>
                <a:latin typeface="Calibri"/>
                <a:ea typeface="Calibri"/>
                <a:cs typeface="Calibri"/>
                <a:sym typeface="Calibri"/>
              </a:rPr>
              <a:t>Article on reducing disparate impact mathematically</a:t>
            </a:r>
            <a:endParaRPr b="1" i="0" sz="1300" u="none" cap="none" strike="noStrike">
              <a:solidFill>
                <a:srgbClr val="FF0000"/>
              </a:solidFill>
              <a:latin typeface="Calibri"/>
              <a:ea typeface="Calibri"/>
              <a:cs typeface="Calibri"/>
              <a:sym typeface="Calibri"/>
            </a:endParaRPr>
          </a:p>
        </p:txBody>
      </p:sp>
      <p:sp>
        <p:nvSpPr>
          <p:cNvPr id="151" name="Google Shape;151;p4"/>
          <p:cNvSpPr txBox="1"/>
          <p:nvPr/>
        </p:nvSpPr>
        <p:spPr>
          <a:xfrm>
            <a:off x="706900" y="4562775"/>
            <a:ext cx="4642200" cy="46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rgbClr val="FF0000"/>
                </a:solidFill>
                <a:latin typeface="Calibri"/>
                <a:ea typeface="Calibri"/>
                <a:cs typeface="Calibri"/>
                <a:sym typeface="Calibri"/>
              </a:rPr>
              <a:t>USEFUL</a:t>
            </a:r>
            <a:endParaRPr b="1" i="0" sz="1300" u="none" cap="none" strike="noStrike">
              <a:solidFill>
                <a:srgbClr val="FF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5"/>
          <p:cNvSpPr txBox="1"/>
          <p:nvPr>
            <p:ph type="title"/>
          </p:nvPr>
        </p:nvSpPr>
        <p:spPr>
          <a:xfrm>
            <a:off x="631075" y="309675"/>
            <a:ext cx="7505700" cy="954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900"/>
              </a:spcBef>
              <a:spcAft>
                <a:spcPts val="0"/>
              </a:spcAft>
              <a:buSzPts val="3000"/>
              <a:buNone/>
            </a:pPr>
            <a:r>
              <a:rPr b="1" lang="en" sz="1500">
                <a:solidFill>
                  <a:schemeClr val="hlink"/>
                </a:solidFill>
                <a:uFill>
                  <a:noFill/>
                </a:uFill>
                <a:latin typeface="Calibri"/>
                <a:ea typeface="Calibri"/>
                <a:cs typeface="Calibri"/>
                <a:sym typeface="Calibri"/>
                <a:hlinkClick r:id="rId3"/>
              </a:rPr>
              <a:t>Moritz Hardt</a:t>
            </a:r>
            <a:r>
              <a:rPr b="1" lang="en" sz="1500">
                <a:latin typeface="Calibri"/>
                <a:ea typeface="Calibri"/>
                <a:cs typeface="Calibri"/>
                <a:sym typeface="Calibri"/>
              </a:rPr>
              <a:t>, </a:t>
            </a:r>
            <a:r>
              <a:rPr b="1" lang="en" sz="1500">
                <a:solidFill>
                  <a:schemeClr val="hlink"/>
                </a:solidFill>
                <a:uFill>
                  <a:noFill/>
                </a:uFill>
                <a:latin typeface="Calibri"/>
                <a:ea typeface="Calibri"/>
                <a:cs typeface="Calibri"/>
                <a:sym typeface="Calibri"/>
                <a:hlinkClick r:id="rId4"/>
              </a:rPr>
              <a:t>Eric Price</a:t>
            </a:r>
            <a:r>
              <a:rPr b="1" lang="en" sz="1500">
                <a:latin typeface="Calibri"/>
                <a:ea typeface="Calibri"/>
                <a:cs typeface="Calibri"/>
                <a:sym typeface="Calibri"/>
              </a:rPr>
              <a:t>, and </a:t>
            </a:r>
            <a:r>
              <a:rPr b="1" lang="en" sz="1500">
                <a:solidFill>
                  <a:schemeClr val="hlink"/>
                </a:solidFill>
                <a:uFill>
                  <a:noFill/>
                </a:uFill>
                <a:latin typeface="Calibri"/>
                <a:ea typeface="Calibri"/>
                <a:cs typeface="Calibri"/>
                <a:sym typeface="Calibri"/>
                <a:hlinkClick r:id="rId5"/>
              </a:rPr>
              <a:t>Nathan Srebro</a:t>
            </a:r>
            <a:r>
              <a:rPr b="1" lang="en" sz="1500">
                <a:latin typeface="Calibri"/>
                <a:ea typeface="Calibri"/>
                <a:cs typeface="Calibri"/>
                <a:sym typeface="Calibri"/>
              </a:rPr>
              <a:t>, “</a:t>
            </a:r>
            <a:r>
              <a:rPr b="1" lang="en" sz="1500">
                <a:solidFill>
                  <a:schemeClr val="hlink"/>
                </a:solidFill>
                <a:uFill>
                  <a:noFill/>
                </a:uFill>
                <a:latin typeface="Calibri"/>
                <a:ea typeface="Calibri"/>
                <a:cs typeface="Calibri"/>
                <a:sym typeface="Calibri"/>
                <a:hlinkClick r:id="rId6"/>
              </a:rPr>
              <a:t>Equality of Opportunity in Supervised Learning</a:t>
            </a:r>
            <a:r>
              <a:rPr b="1" lang="en" sz="1500">
                <a:latin typeface="Calibri"/>
                <a:ea typeface="Calibri"/>
                <a:cs typeface="Calibri"/>
                <a:sym typeface="Calibri"/>
              </a:rPr>
              <a:t>”, Conference on Neural Information Processing Systems, 2016.</a:t>
            </a:r>
            <a:endParaRPr b="1" sz="1500">
              <a:latin typeface="Calibri"/>
              <a:ea typeface="Calibri"/>
              <a:cs typeface="Calibri"/>
              <a:sym typeface="Calibri"/>
            </a:endParaRPr>
          </a:p>
          <a:p>
            <a:pPr indent="0" lvl="0" marL="0" rtl="0" algn="l">
              <a:lnSpc>
                <a:spcPct val="100000"/>
              </a:lnSpc>
              <a:spcBef>
                <a:spcPts val="0"/>
              </a:spcBef>
              <a:spcAft>
                <a:spcPts val="0"/>
              </a:spcAft>
              <a:buSzPts val="3000"/>
              <a:buNone/>
            </a:pPr>
            <a:r>
              <a:t/>
            </a:r>
            <a:endParaRPr/>
          </a:p>
        </p:txBody>
      </p:sp>
      <p:sp>
        <p:nvSpPr>
          <p:cNvPr id="157" name="Google Shape;157;p5"/>
          <p:cNvSpPr txBox="1"/>
          <p:nvPr>
            <p:ph idx="1" type="body"/>
          </p:nvPr>
        </p:nvSpPr>
        <p:spPr>
          <a:xfrm>
            <a:off x="631075" y="1292125"/>
            <a:ext cx="7680000" cy="268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SzPts val="1300"/>
              <a:buNone/>
            </a:pPr>
            <a:r>
              <a:rPr lang="en" sz="2000">
                <a:solidFill>
                  <a:schemeClr val="lt1"/>
                </a:solidFill>
              </a:rPr>
              <a:t>We propose a criterion for discrimination against a specified sensitive attribute in supervised learning, where the goal is to predict some target based on available features. Assuming data about the predictor, target, and membership in the protected group are available, we show how to optimally adjust any learned predictor so as to remove discrimination according to our definition. Our framework also improves incentives by shifting the cost of poor classification from disadvantaged groups to the decision maker, who can respond by improving the classification accuracy.</a:t>
            </a:r>
            <a:endParaRPr sz="2000">
              <a:solidFill>
                <a:schemeClr val="lt1"/>
              </a:solidFill>
            </a:endParaRPr>
          </a:p>
          <a:p>
            <a:pPr indent="0" lvl="0" marL="0" rtl="0" algn="l">
              <a:lnSpc>
                <a:spcPct val="115000"/>
              </a:lnSpc>
              <a:spcBef>
                <a:spcPts val="1100"/>
              </a:spcBef>
              <a:spcAft>
                <a:spcPts val="0"/>
              </a:spcAft>
              <a:buSzPts val="1300"/>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1600"/>
              </a:spcAft>
              <a:buSzPts val="13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6"/>
          <p:cNvSpPr txBox="1"/>
          <p:nvPr>
            <p:ph type="title"/>
          </p:nvPr>
        </p:nvSpPr>
        <p:spPr>
          <a:xfrm>
            <a:off x="652125" y="233125"/>
            <a:ext cx="7505700" cy="954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900"/>
              </a:spcBef>
              <a:spcAft>
                <a:spcPts val="0"/>
              </a:spcAft>
              <a:buSzPts val="3000"/>
              <a:buNone/>
            </a:pPr>
            <a:r>
              <a:rPr b="1" lang="en" sz="1500">
                <a:solidFill>
                  <a:schemeClr val="hlink"/>
                </a:solidFill>
                <a:uFill>
                  <a:noFill/>
                </a:uFill>
                <a:latin typeface="Calibri"/>
                <a:ea typeface="Calibri"/>
                <a:cs typeface="Calibri"/>
                <a:sym typeface="Calibri"/>
                <a:hlinkClick r:id="rId3"/>
              </a:rPr>
              <a:t>Faisal Kamiran</a:t>
            </a:r>
            <a:r>
              <a:rPr b="1" lang="en" sz="1500">
                <a:latin typeface="Calibri"/>
                <a:ea typeface="Calibri"/>
                <a:cs typeface="Calibri"/>
                <a:sym typeface="Calibri"/>
              </a:rPr>
              <a:t> and </a:t>
            </a:r>
            <a:r>
              <a:rPr b="1" lang="en" sz="1500">
                <a:solidFill>
                  <a:schemeClr val="hlink"/>
                </a:solidFill>
                <a:uFill>
                  <a:noFill/>
                </a:uFill>
                <a:latin typeface="Calibri"/>
                <a:ea typeface="Calibri"/>
                <a:cs typeface="Calibri"/>
                <a:sym typeface="Calibri"/>
                <a:hlinkClick r:id="rId4"/>
              </a:rPr>
              <a:t>Toon Calders</a:t>
            </a:r>
            <a:r>
              <a:rPr b="1" lang="en" sz="1500">
                <a:latin typeface="Calibri"/>
                <a:ea typeface="Calibri"/>
                <a:cs typeface="Calibri"/>
                <a:sym typeface="Calibri"/>
              </a:rPr>
              <a:t>, “</a:t>
            </a:r>
            <a:r>
              <a:rPr b="1" lang="en" sz="1500">
                <a:solidFill>
                  <a:schemeClr val="hlink"/>
                </a:solidFill>
                <a:uFill>
                  <a:noFill/>
                </a:uFill>
                <a:latin typeface="Calibri"/>
                <a:ea typeface="Calibri"/>
                <a:cs typeface="Calibri"/>
                <a:sym typeface="Calibri"/>
                <a:hlinkClick r:id="rId5"/>
              </a:rPr>
              <a:t>Data Preprocessing Techniques for Classification without Discrimination</a:t>
            </a:r>
            <a:r>
              <a:rPr b="1" lang="en" sz="1500">
                <a:latin typeface="Calibri"/>
                <a:ea typeface="Calibri"/>
                <a:cs typeface="Calibri"/>
                <a:sym typeface="Calibri"/>
              </a:rPr>
              <a:t>”, Knowledge and Information Systems, 2012.</a:t>
            </a:r>
            <a:endParaRPr b="1" sz="1500">
              <a:latin typeface="Calibri"/>
              <a:ea typeface="Calibri"/>
              <a:cs typeface="Calibri"/>
              <a:sym typeface="Calibri"/>
            </a:endParaRPr>
          </a:p>
          <a:p>
            <a:pPr indent="0" lvl="0" marL="0" rtl="0" algn="l">
              <a:lnSpc>
                <a:spcPct val="100000"/>
              </a:lnSpc>
              <a:spcBef>
                <a:spcPts val="0"/>
              </a:spcBef>
              <a:spcAft>
                <a:spcPts val="0"/>
              </a:spcAft>
              <a:buSzPts val="3000"/>
              <a:buNone/>
            </a:pPr>
            <a:r>
              <a:t/>
            </a:r>
            <a:endParaRPr/>
          </a:p>
        </p:txBody>
      </p:sp>
      <p:sp>
        <p:nvSpPr>
          <p:cNvPr id="163" name="Google Shape;163;p6"/>
          <p:cNvSpPr txBox="1"/>
          <p:nvPr>
            <p:ph idx="1" type="body"/>
          </p:nvPr>
        </p:nvSpPr>
        <p:spPr>
          <a:xfrm>
            <a:off x="624275" y="1002400"/>
            <a:ext cx="7505700" cy="244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SzPts val="1300"/>
              <a:buNone/>
            </a:pPr>
            <a:r>
              <a:rPr lang="en" sz="1400">
                <a:solidFill>
                  <a:schemeClr val="lt1"/>
                </a:solidFill>
                <a:latin typeface="Arial"/>
                <a:ea typeface="Arial"/>
                <a:cs typeface="Arial"/>
                <a:sym typeface="Arial"/>
              </a:rPr>
              <a:t>Recently, the following </a:t>
            </a:r>
            <a:r>
              <a:rPr i="1" lang="en" sz="1400">
                <a:solidFill>
                  <a:schemeClr val="lt1"/>
                </a:solidFill>
                <a:latin typeface="Arial"/>
                <a:ea typeface="Arial"/>
                <a:cs typeface="Arial"/>
                <a:sym typeface="Arial"/>
              </a:rPr>
              <a:t>Discrimination-Aware Classification Problem</a:t>
            </a:r>
            <a:r>
              <a:rPr lang="en" sz="1400">
                <a:solidFill>
                  <a:schemeClr val="lt1"/>
                </a:solidFill>
                <a:latin typeface="Arial"/>
                <a:ea typeface="Arial"/>
                <a:cs typeface="Arial"/>
                <a:sym typeface="Arial"/>
              </a:rPr>
              <a:t> was introduced: Suppose we are given training data that exhibit unlawful discrimination; e.g., toward </a:t>
            </a:r>
            <a:r>
              <a:rPr i="1" lang="en" sz="1400">
                <a:solidFill>
                  <a:schemeClr val="lt1"/>
                </a:solidFill>
                <a:latin typeface="Arial"/>
                <a:ea typeface="Arial"/>
                <a:cs typeface="Arial"/>
                <a:sym typeface="Arial"/>
              </a:rPr>
              <a:t>sensitive attributes</a:t>
            </a:r>
            <a:r>
              <a:rPr lang="en" sz="1400">
                <a:solidFill>
                  <a:schemeClr val="lt1"/>
                </a:solidFill>
                <a:latin typeface="Arial"/>
                <a:ea typeface="Arial"/>
                <a:cs typeface="Arial"/>
                <a:sym typeface="Arial"/>
              </a:rPr>
              <a:t> such as gender or ethnicity. The task is to learn a classifier that optimizes accuracy, but does not have this discrimination in its predictions on test data. This problem is relevant in many settings, such as when the data are generated by a biased decision process or when the sensitive attribute serves as a proxy for unobserved features. In this paper, we concentrate on the case with only one binary sensitive attribute and a two-class classification problem. We first study the theoretically optimal trade-off between accuracy and non-discrimination for pure classifiers. Then, we look at algorithmic solutions that preprocess the data to remove discrimination before a classifier is learned. We survey and extend our existing data preprocessing techniques, being </a:t>
            </a:r>
            <a:r>
              <a:rPr i="1" lang="en" sz="1400">
                <a:solidFill>
                  <a:schemeClr val="lt1"/>
                </a:solidFill>
                <a:latin typeface="Arial"/>
                <a:ea typeface="Arial"/>
                <a:cs typeface="Arial"/>
                <a:sym typeface="Arial"/>
              </a:rPr>
              <a:t>suppression</a:t>
            </a:r>
            <a:r>
              <a:rPr lang="en" sz="1400">
                <a:solidFill>
                  <a:schemeClr val="lt1"/>
                </a:solidFill>
                <a:latin typeface="Arial"/>
                <a:ea typeface="Arial"/>
                <a:cs typeface="Arial"/>
                <a:sym typeface="Arial"/>
              </a:rPr>
              <a:t> of the sensitive attribute, </a:t>
            </a:r>
            <a:r>
              <a:rPr i="1" lang="en" sz="1400">
                <a:solidFill>
                  <a:schemeClr val="lt1"/>
                </a:solidFill>
                <a:latin typeface="Arial"/>
                <a:ea typeface="Arial"/>
                <a:cs typeface="Arial"/>
                <a:sym typeface="Arial"/>
              </a:rPr>
              <a:t>massaging</a:t>
            </a:r>
            <a:r>
              <a:rPr lang="en" sz="1400">
                <a:solidFill>
                  <a:schemeClr val="lt1"/>
                </a:solidFill>
                <a:latin typeface="Arial"/>
                <a:ea typeface="Arial"/>
                <a:cs typeface="Arial"/>
                <a:sym typeface="Arial"/>
              </a:rPr>
              <a:t> the dataset by changing class labels, and </a:t>
            </a:r>
            <a:r>
              <a:rPr i="1" lang="en" sz="1400">
                <a:solidFill>
                  <a:schemeClr val="lt1"/>
                </a:solidFill>
                <a:latin typeface="Arial"/>
                <a:ea typeface="Arial"/>
                <a:cs typeface="Arial"/>
                <a:sym typeface="Arial"/>
              </a:rPr>
              <a:t>reweighing</a:t>
            </a:r>
            <a:r>
              <a:rPr lang="en" sz="1400">
                <a:solidFill>
                  <a:schemeClr val="lt1"/>
                </a:solidFill>
                <a:latin typeface="Arial"/>
                <a:ea typeface="Arial"/>
                <a:cs typeface="Arial"/>
                <a:sym typeface="Arial"/>
              </a:rPr>
              <a:t> or </a:t>
            </a:r>
            <a:r>
              <a:rPr i="1" lang="en" sz="1400">
                <a:solidFill>
                  <a:schemeClr val="lt1"/>
                </a:solidFill>
                <a:latin typeface="Arial"/>
                <a:ea typeface="Arial"/>
                <a:cs typeface="Arial"/>
                <a:sym typeface="Arial"/>
              </a:rPr>
              <a:t>resampling</a:t>
            </a:r>
            <a:r>
              <a:rPr lang="en" sz="1400">
                <a:solidFill>
                  <a:schemeClr val="lt1"/>
                </a:solidFill>
                <a:latin typeface="Arial"/>
                <a:ea typeface="Arial"/>
                <a:cs typeface="Arial"/>
                <a:sym typeface="Arial"/>
              </a:rPr>
              <a:t> the data to remove discrimination without relabeling instances. These preprocessing techniques have been implemented in a modified version of Weka and we present the results of experiments on real-life data.</a:t>
            </a:r>
            <a:endParaRPr sz="1400">
              <a:solidFill>
                <a:schemeClr val="lt1"/>
              </a:solidFill>
              <a:latin typeface="Arial"/>
              <a:ea typeface="Arial"/>
              <a:cs typeface="Arial"/>
              <a:sym typeface="Arial"/>
            </a:endParaRPr>
          </a:p>
          <a:p>
            <a:pPr indent="0" lvl="0" marL="0" rtl="0" algn="l">
              <a:lnSpc>
                <a:spcPct val="115000"/>
              </a:lnSpc>
              <a:spcBef>
                <a:spcPts val="900"/>
              </a:spcBef>
              <a:spcAft>
                <a:spcPts val="0"/>
              </a:spcAft>
              <a:buSzPts val="1300"/>
              <a:buNone/>
            </a:pPr>
            <a:r>
              <a:t/>
            </a:r>
            <a:endParaRPr sz="1000">
              <a:solidFill>
                <a:srgbClr val="000000"/>
              </a:solidFill>
              <a:latin typeface="Arial"/>
              <a:ea typeface="Arial"/>
              <a:cs typeface="Arial"/>
              <a:sym typeface="Arial"/>
            </a:endParaRPr>
          </a:p>
          <a:p>
            <a:pPr indent="0" lvl="0" marL="0" rtl="0" algn="l">
              <a:lnSpc>
                <a:spcPct val="115000"/>
              </a:lnSpc>
              <a:spcBef>
                <a:spcPts val="0"/>
              </a:spcBef>
              <a:spcAft>
                <a:spcPts val="1600"/>
              </a:spcAft>
              <a:buSzPts val="1300"/>
              <a:buNone/>
            </a:pPr>
            <a:r>
              <a:t/>
            </a:r>
            <a:endParaRPr sz="1200"/>
          </a:p>
        </p:txBody>
      </p:sp>
      <p:sp>
        <p:nvSpPr>
          <p:cNvPr id="164" name="Google Shape;164;p6"/>
          <p:cNvSpPr txBox="1"/>
          <p:nvPr/>
        </p:nvSpPr>
        <p:spPr>
          <a:xfrm>
            <a:off x="4885200" y="4590600"/>
            <a:ext cx="4642200" cy="46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rgbClr val="FF0000"/>
                </a:solidFill>
                <a:latin typeface="Calibri"/>
                <a:ea typeface="Calibri"/>
                <a:cs typeface="Calibri"/>
                <a:sym typeface="Calibri"/>
              </a:rPr>
              <a:t>USEFUL</a:t>
            </a:r>
            <a:endParaRPr b="1" i="0" sz="1300" u="none" cap="none" strike="noStrike">
              <a:solidFill>
                <a:srgbClr val="FF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7"/>
          <p:cNvSpPr txBox="1"/>
          <p:nvPr>
            <p:ph type="title"/>
          </p:nvPr>
        </p:nvSpPr>
        <p:spPr>
          <a:xfrm>
            <a:off x="721725" y="288800"/>
            <a:ext cx="7505700" cy="954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900"/>
              </a:spcBef>
              <a:spcAft>
                <a:spcPts val="0"/>
              </a:spcAft>
              <a:buSzPts val="3000"/>
              <a:buNone/>
            </a:pPr>
            <a:r>
              <a:rPr b="1" lang="en" sz="1500">
                <a:solidFill>
                  <a:schemeClr val="hlink"/>
                </a:solidFill>
                <a:uFill>
                  <a:noFill/>
                </a:uFill>
                <a:latin typeface="Calibri"/>
                <a:ea typeface="Calibri"/>
                <a:cs typeface="Calibri"/>
                <a:sym typeface="Calibri"/>
                <a:hlinkClick r:id="rId3"/>
              </a:rPr>
              <a:t>Faisal Kamiran</a:t>
            </a:r>
            <a:r>
              <a:rPr b="1" lang="en" sz="1500">
                <a:latin typeface="Calibri"/>
                <a:ea typeface="Calibri"/>
                <a:cs typeface="Calibri"/>
                <a:sym typeface="Calibri"/>
              </a:rPr>
              <a:t>, </a:t>
            </a:r>
            <a:r>
              <a:rPr b="1" lang="en" sz="1500">
                <a:solidFill>
                  <a:schemeClr val="hlink"/>
                </a:solidFill>
                <a:uFill>
                  <a:noFill/>
                </a:uFill>
                <a:latin typeface="Calibri"/>
                <a:ea typeface="Calibri"/>
                <a:cs typeface="Calibri"/>
                <a:sym typeface="Calibri"/>
                <a:hlinkClick r:id="rId4"/>
              </a:rPr>
              <a:t>Asim Karim</a:t>
            </a:r>
            <a:r>
              <a:rPr b="1" lang="en" sz="1500">
                <a:latin typeface="Calibri"/>
                <a:ea typeface="Calibri"/>
                <a:cs typeface="Calibri"/>
                <a:sym typeface="Calibri"/>
              </a:rPr>
              <a:t>, and </a:t>
            </a:r>
            <a:r>
              <a:rPr b="1" lang="en" sz="1500">
                <a:solidFill>
                  <a:schemeClr val="hlink"/>
                </a:solidFill>
                <a:uFill>
                  <a:noFill/>
                </a:uFill>
                <a:latin typeface="Calibri"/>
                <a:ea typeface="Calibri"/>
                <a:cs typeface="Calibri"/>
                <a:sym typeface="Calibri"/>
                <a:hlinkClick r:id="rId5"/>
              </a:rPr>
              <a:t>Xiangliang Zhang</a:t>
            </a:r>
            <a:r>
              <a:rPr b="1" lang="en" sz="1500">
                <a:latin typeface="Calibri"/>
                <a:ea typeface="Calibri"/>
                <a:cs typeface="Calibri"/>
                <a:sym typeface="Calibri"/>
              </a:rPr>
              <a:t>, “</a:t>
            </a:r>
            <a:r>
              <a:rPr b="1" lang="en" sz="1500">
                <a:solidFill>
                  <a:schemeClr val="hlink"/>
                </a:solidFill>
                <a:uFill>
                  <a:noFill/>
                </a:uFill>
                <a:latin typeface="Calibri"/>
                <a:ea typeface="Calibri"/>
                <a:cs typeface="Calibri"/>
                <a:sym typeface="Calibri"/>
                <a:hlinkClick r:id="rId6"/>
              </a:rPr>
              <a:t>Decision Theory for Discrimination-Aware Classification</a:t>
            </a:r>
            <a:r>
              <a:rPr b="1" lang="en" sz="1500">
                <a:latin typeface="Calibri"/>
                <a:ea typeface="Calibri"/>
                <a:cs typeface="Calibri"/>
                <a:sym typeface="Calibri"/>
              </a:rPr>
              <a:t>”, IEEE International Conference on Data Mining, 2012.</a:t>
            </a:r>
            <a:endParaRPr b="1" sz="1500">
              <a:latin typeface="Calibri"/>
              <a:ea typeface="Calibri"/>
              <a:cs typeface="Calibri"/>
              <a:sym typeface="Calibri"/>
            </a:endParaRPr>
          </a:p>
          <a:p>
            <a:pPr indent="0" lvl="0" marL="0" rtl="0" algn="l">
              <a:lnSpc>
                <a:spcPct val="100000"/>
              </a:lnSpc>
              <a:spcBef>
                <a:spcPts val="0"/>
              </a:spcBef>
              <a:spcAft>
                <a:spcPts val="0"/>
              </a:spcAft>
              <a:buSzPts val="3000"/>
              <a:buNone/>
            </a:pPr>
            <a:r>
              <a:t/>
            </a:r>
            <a:endParaRPr/>
          </a:p>
        </p:txBody>
      </p:sp>
      <p:sp>
        <p:nvSpPr>
          <p:cNvPr id="170" name="Google Shape;170;p7"/>
          <p:cNvSpPr txBox="1"/>
          <p:nvPr>
            <p:ph idx="1" type="body"/>
          </p:nvPr>
        </p:nvSpPr>
        <p:spPr>
          <a:xfrm>
            <a:off x="721725" y="1197000"/>
            <a:ext cx="7788300" cy="274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400">
                <a:solidFill>
                  <a:schemeClr val="lt1"/>
                </a:solidFill>
              </a:rPr>
              <a:t>Social discrimination (e.g., against females) arising from data mining techniques is a growing concern worldwide. In recent years, several methods have been proposed for making classifiers learned over discriminatory data discrimination-aware. However, these methods suffer from two major shortcomings: (1) They require either modifying the discriminatory data or tweaking a specific classification algorithm and (2) They are not flexible w.r.t. discrimination control and multiple sensitive attribute handling. In this paper, we present two solutions for discrimination-aware classification that neither require data modification nor classifier tweaking. Our first and second solutions exploit, respectively, the reject option of probabilistic classifier(s) and the disagreement region of general classifier ensembles to reduce discrimination. We relate both solutions with decision theory for better understanding of the process. Our experiments using real-world datasets demonstrate that our solutions outperform existing state-of-the-art methods, especially at low discrimination which is a significant advantage. The superior performance coupled with flexible control over discrimination and easy applicability to multiple sensitive attributes makes our solutions an important step forward in practical discrimination-aware classification.</a:t>
            </a:r>
            <a:endParaRPr sz="1400">
              <a:solidFill>
                <a:schemeClr val="lt1"/>
              </a:solidFill>
            </a:endParaRPr>
          </a:p>
          <a:p>
            <a:pPr indent="0" lvl="0" marL="0" rtl="0" algn="l">
              <a:lnSpc>
                <a:spcPct val="115000"/>
              </a:lnSpc>
              <a:spcBef>
                <a:spcPts val="0"/>
              </a:spcBef>
              <a:spcAft>
                <a:spcPts val="0"/>
              </a:spcAft>
              <a:buSzPts val="1300"/>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1600"/>
              </a:spcAft>
              <a:buSzPts val="1300"/>
              <a:buNone/>
            </a:pPr>
            <a:r>
              <a:t/>
            </a:r>
            <a:endParaRPr/>
          </a:p>
        </p:txBody>
      </p:sp>
      <p:sp>
        <p:nvSpPr>
          <p:cNvPr id="171" name="Google Shape;171;p7"/>
          <p:cNvSpPr txBox="1"/>
          <p:nvPr/>
        </p:nvSpPr>
        <p:spPr>
          <a:xfrm>
            <a:off x="721725" y="4625425"/>
            <a:ext cx="4642200" cy="46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rgbClr val="FF0000"/>
                </a:solidFill>
                <a:latin typeface="Calibri"/>
                <a:ea typeface="Calibri"/>
                <a:cs typeface="Calibri"/>
                <a:sym typeface="Calibri"/>
              </a:rPr>
              <a:t>USEFUL</a:t>
            </a:r>
            <a:endParaRPr b="1" i="0" sz="1300" u="none" cap="none" strike="noStrike">
              <a:solidFill>
                <a:srgbClr val="FF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8"/>
          <p:cNvSpPr txBox="1"/>
          <p:nvPr>
            <p:ph type="title"/>
          </p:nvPr>
        </p:nvSpPr>
        <p:spPr>
          <a:xfrm>
            <a:off x="742600" y="323600"/>
            <a:ext cx="7505700" cy="954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900"/>
              </a:spcBef>
              <a:spcAft>
                <a:spcPts val="0"/>
              </a:spcAft>
              <a:buSzPts val="3000"/>
              <a:buNone/>
            </a:pPr>
            <a:r>
              <a:rPr b="1" lang="en" sz="1500">
                <a:solidFill>
                  <a:schemeClr val="hlink"/>
                </a:solidFill>
                <a:uFill>
                  <a:noFill/>
                </a:uFill>
                <a:latin typeface="Calibri"/>
                <a:ea typeface="Calibri"/>
                <a:cs typeface="Calibri"/>
                <a:sym typeface="Calibri"/>
                <a:hlinkClick r:id="rId3"/>
              </a:rPr>
              <a:t>Toshihiro Kamishima</a:t>
            </a:r>
            <a:r>
              <a:rPr b="1" lang="en" sz="1500">
                <a:latin typeface="Calibri"/>
                <a:ea typeface="Calibri"/>
                <a:cs typeface="Calibri"/>
                <a:sym typeface="Calibri"/>
              </a:rPr>
              <a:t>, </a:t>
            </a:r>
            <a:r>
              <a:rPr b="1" lang="en" sz="1500">
                <a:solidFill>
                  <a:schemeClr val="hlink"/>
                </a:solidFill>
                <a:uFill>
                  <a:noFill/>
                </a:uFill>
                <a:latin typeface="Calibri"/>
                <a:ea typeface="Calibri"/>
                <a:cs typeface="Calibri"/>
                <a:sym typeface="Calibri"/>
                <a:hlinkClick r:id="rId4"/>
              </a:rPr>
              <a:t>Shotaro Akaho</a:t>
            </a:r>
            <a:r>
              <a:rPr b="1" lang="en" sz="1500">
                <a:latin typeface="Calibri"/>
                <a:ea typeface="Calibri"/>
                <a:cs typeface="Calibri"/>
                <a:sym typeface="Calibri"/>
              </a:rPr>
              <a:t>, </a:t>
            </a:r>
            <a:r>
              <a:rPr b="1" lang="en" sz="1500">
                <a:solidFill>
                  <a:schemeClr val="hlink"/>
                </a:solidFill>
                <a:uFill>
                  <a:noFill/>
                </a:uFill>
                <a:latin typeface="Calibri"/>
                <a:ea typeface="Calibri"/>
                <a:cs typeface="Calibri"/>
                <a:sym typeface="Calibri"/>
                <a:hlinkClick r:id="rId5"/>
              </a:rPr>
              <a:t>Hideki Asoh</a:t>
            </a:r>
            <a:r>
              <a:rPr b="1" lang="en" sz="1500">
                <a:latin typeface="Calibri"/>
                <a:ea typeface="Calibri"/>
                <a:cs typeface="Calibri"/>
                <a:sym typeface="Calibri"/>
              </a:rPr>
              <a:t>, and </a:t>
            </a:r>
            <a:r>
              <a:rPr b="1" lang="en" sz="1500">
                <a:solidFill>
                  <a:schemeClr val="hlink"/>
                </a:solidFill>
                <a:uFill>
                  <a:noFill/>
                </a:uFill>
                <a:latin typeface="Calibri"/>
                <a:ea typeface="Calibri"/>
                <a:cs typeface="Calibri"/>
                <a:sym typeface="Calibri"/>
                <a:hlinkClick r:id="rId6"/>
              </a:rPr>
              <a:t>Jun Sakuma</a:t>
            </a:r>
            <a:r>
              <a:rPr b="1" lang="en" sz="1500">
                <a:latin typeface="Calibri"/>
                <a:ea typeface="Calibri"/>
                <a:cs typeface="Calibri"/>
                <a:sym typeface="Calibri"/>
              </a:rPr>
              <a:t>, “</a:t>
            </a:r>
            <a:r>
              <a:rPr b="1" lang="en" sz="1500">
                <a:solidFill>
                  <a:schemeClr val="hlink"/>
                </a:solidFill>
                <a:uFill>
                  <a:noFill/>
                </a:uFill>
                <a:latin typeface="Calibri"/>
                <a:ea typeface="Calibri"/>
                <a:cs typeface="Calibri"/>
                <a:sym typeface="Calibri"/>
                <a:hlinkClick r:id="rId7"/>
              </a:rPr>
              <a:t>Fairness-Aware Classifier with Prejudice Remover Regularizer</a:t>
            </a:r>
            <a:r>
              <a:rPr b="1" lang="en" sz="1500">
                <a:latin typeface="Calibri"/>
                <a:ea typeface="Calibri"/>
                <a:cs typeface="Calibri"/>
                <a:sym typeface="Calibri"/>
              </a:rPr>
              <a:t>”, Joint European Conference on Machine Learning and Knowledge Discovery in Databases, 2012.</a:t>
            </a:r>
            <a:endParaRPr b="1" sz="1500">
              <a:latin typeface="Calibri"/>
              <a:ea typeface="Calibri"/>
              <a:cs typeface="Calibri"/>
              <a:sym typeface="Calibri"/>
            </a:endParaRPr>
          </a:p>
          <a:p>
            <a:pPr indent="0" lvl="0" marL="0" rtl="0" algn="l">
              <a:lnSpc>
                <a:spcPct val="100000"/>
              </a:lnSpc>
              <a:spcBef>
                <a:spcPts val="0"/>
              </a:spcBef>
              <a:spcAft>
                <a:spcPts val="0"/>
              </a:spcAft>
              <a:buSzPts val="3000"/>
              <a:buNone/>
            </a:pPr>
            <a:r>
              <a:t/>
            </a:r>
            <a:endParaRPr/>
          </a:p>
        </p:txBody>
      </p:sp>
      <p:sp>
        <p:nvSpPr>
          <p:cNvPr id="177" name="Google Shape;177;p8"/>
          <p:cNvSpPr txBox="1"/>
          <p:nvPr>
            <p:ph idx="1" type="body"/>
          </p:nvPr>
        </p:nvSpPr>
        <p:spPr>
          <a:xfrm>
            <a:off x="700825" y="1468725"/>
            <a:ext cx="7505700" cy="244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SzPts val="1300"/>
              <a:buNone/>
            </a:pPr>
            <a:r>
              <a:rPr lang="en" sz="1400">
                <a:solidFill>
                  <a:schemeClr val="lt1"/>
                </a:solidFill>
              </a:rPr>
              <a:t>With the spread of data mining technologies and the accumulation of social data, such technologies and data are being used for determinations that seriously affect individuals’ lives. For example, credit scoring is frequently determined based on the records of past credit data together with statistical prediction techniques. Needless to say, such determinations must be nondiscriminatory and fair in sensitive features, such as race, gender, religion, and so on. Several researchers have recently begun to attempt the development of analysis techniques that are aware of social fairness or discrimination. They have shown that simply avoiding the use of sensitive features is insufficient for eliminating biases in determinations, due to the indirect influence of sensitive information. In this paper, we first discuss three causes of unfairness in machine learning. We then propose a regularization approach that is applicable to any prediction algorithm with probabilistic discriminative models. We further apply this approach to logistic regression and empirically show its effectiveness and efficiency.</a:t>
            </a:r>
            <a:endParaRPr sz="1400">
              <a:solidFill>
                <a:schemeClr val="lt1"/>
              </a:solidFill>
            </a:endParaRPr>
          </a:p>
          <a:p>
            <a:pPr indent="0" lvl="0" marL="0" rtl="0" algn="l">
              <a:lnSpc>
                <a:spcPct val="115000"/>
              </a:lnSpc>
              <a:spcBef>
                <a:spcPts val="1100"/>
              </a:spcBef>
              <a:spcAft>
                <a:spcPts val="0"/>
              </a:spcAft>
              <a:buSzPts val="1300"/>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1600"/>
              </a:spcAft>
              <a:buSzPts val="1300"/>
              <a:buNone/>
            </a:pPr>
            <a:r>
              <a:t/>
            </a:r>
            <a:endParaRPr/>
          </a:p>
        </p:txBody>
      </p:sp>
      <p:sp>
        <p:nvSpPr>
          <p:cNvPr id="178" name="Google Shape;178;p8"/>
          <p:cNvSpPr txBox="1"/>
          <p:nvPr/>
        </p:nvSpPr>
        <p:spPr>
          <a:xfrm>
            <a:off x="706900" y="4562775"/>
            <a:ext cx="4642200" cy="46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rgbClr val="FF0000"/>
                </a:solidFill>
                <a:latin typeface="Calibri"/>
                <a:ea typeface="Calibri"/>
                <a:cs typeface="Calibri"/>
                <a:sym typeface="Calibri"/>
              </a:rPr>
              <a:t>USEFUL</a:t>
            </a:r>
            <a:endParaRPr b="1" i="0" sz="1300" u="none" cap="none" strike="noStrike">
              <a:solidFill>
                <a:srgbClr val="FF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9"/>
          <p:cNvSpPr txBox="1"/>
          <p:nvPr>
            <p:ph type="title"/>
          </p:nvPr>
        </p:nvSpPr>
        <p:spPr>
          <a:xfrm>
            <a:off x="770425" y="372325"/>
            <a:ext cx="7505700" cy="954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900"/>
              </a:spcBef>
              <a:spcAft>
                <a:spcPts val="0"/>
              </a:spcAft>
              <a:buSzPts val="3000"/>
              <a:buNone/>
            </a:pPr>
            <a:r>
              <a:rPr b="1" lang="en" sz="1500">
                <a:solidFill>
                  <a:schemeClr val="hlink"/>
                </a:solidFill>
                <a:uFill>
                  <a:noFill/>
                </a:uFill>
                <a:latin typeface="Calibri"/>
                <a:ea typeface="Calibri"/>
                <a:cs typeface="Calibri"/>
                <a:sym typeface="Calibri"/>
                <a:hlinkClick r:id="rId3"/>
              </a:rPr>
              <a:t>Geoff Pleiss</a:t>
            </a:r>
            <a:r>
              <a:rPr b="1" lang="en" sz="1500">
                <a:latin typeface="Calibri"/>
                <a:ea typeface="Calibri"/>
                <a:cs typeface="Calibri"/>
                <a:sym typeface="Calibri"/>
              </a:rPr>
              <a:t>, </a:t>
            </a:r>
            <a:r>
              <a:rPr b="1" lang="en" sz="1500">
                <a:solidFill>
                  <a:schemeClr val="hlink"/>
                </a:solidFill>
                <a:uFill>
                  <a:noFill/>
                </a:uFill>
                <a:latin typeface="Calibri"/>
                <a:ea typeface="Calibri"/>
                <a:cs typeface="Calibri"/>
                <a:sym typeface="Calibri"/>
                <a:hlinkClick r:id="rId4"/>
              </a:rPr>
              <a:t>Manish Raghavan</a:t>
            </a:r>
            <a:r>
              <a:rPr b="1" lang="en" sz="1500">
                <a:latin typeface="Calibri"/>
                <a:ea typeface="Calibri"/>
                <a:cs typeface="Calibri"/>
                <a:sym typeface="Calibri"/>
              </a:rPr>
              <a:t>, </a:t>
            </a:r>
            <a:r>
              <a:rPr b="1" lang="en" sz="1500">
                <a:solidFill>
                  <a:schemeClr val="hlink"/>
                </a:solidFill>
                <a:uFill>
                  <a:noFill/>
                </a:uFill>
                <a:latin typeface="Calibri"/>
                <a:ea typeface="Calibri"/>
                <a:cs typeface="Calibri"/>
                <a:sym typeface="Calibri"/>
                <a:hlinkClick r:id="rId5"/>
              </a:rPr>
              <a:t>Felix Wu</a:t>
            </a:r>
            <a:r>
              <a:rPr b="1" lang="en" sz="1500">
                <a:latin typeface="Calibri"/>
                <a:ea typeface="Calibri"/>
                <a:cs typeface="Calibri"/>
                <a:sym typeface="Calibri"/>
              </a:rPr>
              <a:t>, </a:t>
            </a:r>
            <a:r>
              <a:rPr b="1" lang="en" sz="1500">
                <a:solidFill>
                  <a:schemeClr val="hlink"/>
                </a:solidFill>
                <a:uFill>
                  <a:noFill/>
                </a:uFill>
                <a:latin typeface="Calibri"/>
                <a:ea typeface="Calibri"/>
                <a:cs typeface="Calibri"/>
                <a:sym typeface="Calibri"/>
                <a:hlinkClick r:id="rId6"/>
              </a:rPr>
              <a:t>Jon Kleinberg</a:t>
            </a:r>
            <a:r>
              <a:rPr b="1" lang="en" sz="1500">
                <a:latin typeface="Calibri"/>
                <a:ea typeface="Calibri"/>
                <a:cs typeface="Calibri"/>
                <a:sym typeface="Calibri"/>
              </a:rPr>
              <a:t>, and </a:t>
            </a:r>
            <a:r>
              <a:rPr b="1" lang="en" sz="1500">
                <a:solidFill>
                  <a:schemeClr val="hlink"/>
                </a:solidFill>
                <a:uFill>
                  <a:noFill/>
                </a:uFill>
                <a:latin typeface="Calibri"/>
                <a:ea typeface="Calibri"/>
                <a:cs typeface="Calibri"/>
                <a:sym typeface="Calibri"/>
                <a:hlinkClick r:id="rId7"/>
              </a:rPr>
              <a:t>Kilian Q. Weinberger</a:t>
            </a:r>
            <a:r>
              <a:rPr b="1" lang="en" sz="1500">
                <a:latin typeface="Calibri"/>
                <a:ea typeface="Calibri"/>
                <a:cs typeface="Calibri"/>
                <a:sym typeface="Calibri"/>
              </a:rPr>
              <a:t>, “</a:t>
            </a:r>
            <a:r>
              <a:rPr b="1" lang="en" sz="1500">
                <a:solidFill>
                  <a:schemeClr val="hlink"/>
                </a:solidFill>
                <a:uFill>
                  <a:noFill/>
                </a:uFill>
                <a:latin typeface="Calibri"/>
                <a:ea typeface="Calibri"/>
                <a:cs typeface="Calibri"/>
                <a:sym typeface="Calibri"/>
                <a:hlinkClick r:id="rId8"/>
              </a:rPr>
              <a:t>On Fairness and Calibration</a:t>
            </a:r>
            <a:r>
              <a:rPr b="1" lang="en" sz="1500">
                <a:latin typeface="Calibri"/>
                <a:ea typeface="Calibri"/>
                <a:cs typeface="Calibri"/>
                <a:sym typeface="Calibri"/>
              </a:rPr>
              <a:t>”, Conference on Neural Information Processing Systems, 2017.</a:t>
            </a:r>
            <a:endParaRPr b="1" sz="1500">
              <a:latin typeface="Calibri"/>
              <a:ea typeface="Calibri"/>
              <a:cs typeface="Calibri"/>
              <a:sym typeface="Calibri"/>
            </a:endParaRPr>
          </a:p>
          <a:p>
            <a:pPr indent="0" lvl="0" marL="0" rtl="0" algn="l">
              <a:lnSpc>
                <a:spcPct val="100000"/>
              </a:lnSpc>
              <a:spcBef>
                <a:spcPts val="0"/>
              </a:spcBef>
              <a:spcAft>
                <a:spcPts val="0"/>
              </a:spcAft>
              <a:buSzPts val="3000"/>
              <a:buNone/>
            </a:pPr>
            <a:r>
              <a:t/>
            </a:r>
            <a:endParaRPr/>
          </a:p>
        </p:txBody>
      </p:sp>
      <p:sp>
        <p:nvSpPr>
          <p:cNvPr id="184" name="Google Shape;184;p9"/>
          <p:cNvSpPr txBox="1"/>
          <p:nvPr>
            <p:ph idx="1" type="body"/>
          </p:nvPr>
        </p:nvSpPr>
        <p:spPr>
          <a:xfrm>
            <a:off x="819150" y="1141600"/>
            <a:ext cx="7505700" cy="244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SzPts val="1300"/>
              <a:buNone/>
            </a:pPr>
            <a:r>
              <a:rPr lang="en" sz="1800">
                <a:solidFill>
                  <a:schemeClr val="lt1"/>
                </a:solidFill>
              </a:rPr>
              <a:t>The machine learning community has become increasingly concerned with the potential for bias and discrimination in predictive models. This has motivated a growing line of work on what it means for a classification procedure to be "fair." In this paper, we investigate the tension between minimizing error disparity across different population groups while maintaining calibrated probability estimates. We show that calibration is compatible only with a single error constraint (i.e. equal false-negatives rates across groups), and show that any algorithm that satisfies this relaxation is no better than randomizing a percentage of predictions for an existing classifier. These unsettling findings, which extend and generalize existing results, are empirically confirmed on several datasets.</a:t>
            </a:r>
            <a:endParaRPr sz="1800">
              <a:solidFill>
                <a:schemeClr val="lt1"/>
              </a:solidFill>
            </a:endParaRPr>
          </a:p>
          <a:p>
            <a:pPr indent="0" lvl="0" marL="0" rtl="0" algn="l">
              <a:lnSpc>
                <a:spcPct val="115000"/>
              </a:lnSpc>
              <a:spcBef>
                <a:spcPts val="1100"/>
              </a:spcBef>
              <a:spcAft>
                <a:spcPts val="0"/>
              </a:spcAft>
              <a:buSzPts val="1300"/>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1600"/>
              </a:spcAft>
              <a:buSzPts val="13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