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Nuni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ic+sl4Utz7D9ODUHiDCLgZhOuO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regular.fntdata"/><Relationship Id="rId47" Type="http://schemas.openxmlformats.org/officeDocument/2006/relationships/slide" Target="slides/slide42.xml"/><Relationship Id="rId4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Italic.fntdata"/><Relationship Id="rId50" Type="http://schemas.openxmlformats.org/officeDocument/2006/relationships/font" Target="fonts/Nunito-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11757</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11757</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4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44"/>
          <p:cNvGrpSpPr/>
          <p:nvPr/>
        </p:nvGrpSpPr>
        <p:grpSpPr>
          <a:xfrm>
            <a:off x="255200" y="592"/>
            <a:ext cx="2250363" cy="1044300"/>
            <a:chOff x="255200" y="592"/>
            <a:chExt cx="2250363" cy="1044300"/>
          </a:xfrm>
        </p:grpSpPr>
        <p:sp>
          <p:nvSpPr>
            <p:cNvPr id="15" name="Google Shape;15;p4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44"/>
          <p:cNvGrpSpPr/>
          <p:nvPr/>
        </p:nvGrpSpPr>
        <p:grpSpPr>
          <a:xfrm>
            <a:off x="905395" y="592"/>
            <a:ext cx="2250363" cy="1044300"/>
            <a:chOff x="905395" y="592"/>
            <a:chExt cx="2250363" cy="1044300"/>
          </a:xfrm>
        </p:grpSpPr>
        <p:sp>
          <p:nvSpPr>
            <p:cNvPr id="19" name="Google Shape;19;p4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4"/>
          <p:cNvGrpSpPr/>
          <p:nvPr/>
        </p:nvGrpSpPr>
        <p:grpSpPr>
          <a:xfrm>
            <a:off x="7057468" y="5088"/>
            <a:ext cx="1851282" cy="752108"/>
            <a:chOff x="6917201" y="0"/>
            <a:chExt cx="2227777" cy="863400"/>
          </a:xfrm>
        </p:grpSpPr>
        <p:sp>
          <p:nvSpPr>
            <p:cNvPr id="23" name="Google Shape;23;p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44"/>
          <p:cNvGrpSpPr/>
          <p:nvPr/>
        </p:nvGrpSpPr>
        <p:grpSpPr>
          <a:xfrm>
            <a:off x="6553032" y="4217852"/>
            <a:ext cx="2389068" cy="925737"/>
            <a:chOff x="6917201" y="0"/>
            <a:chExt cx="2227777" cy="863400"/>
          </a:xfrm>
        </p:grpSpPr>
        <p:sp>
          <p:nvSpPr>
            <p:cNvPr id="27" name="Google Shape;27;p4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44"/>
          <p:cNvGrpSpPr/>
          <p:nvPr/>
        </p:nvGrpSpPr>
        <p:grpSpPr>
          <a:xfrm>
            <a:off x="199149" y="4055652"/>
            <a:ext cx="2795413" cy="1083308"/>
            <a:chOff x="6917201" y="0"/>
            <a:chExt cx="2227777" cy="863400"/>
          </a:xfrm>
        </p:grpSpPr>
        <p:sp>
          <p:nvSpPr>
            <p:cNvPr id="31" name="Google Shape;31;p4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4"/>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44"/>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4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5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53"/>
          <p:cNvGrpSpPr/>
          <p:nvPr/>
        </p:nvGrpSpPr>
        <p:grpSpPr>
          <a:xfrm>
            <a:off x="5959222" y="4119576"/>
            <a:ext cx="2520951" cy="1024165"/>
            <a:chOff x="6917201" y="0"/>
            <a:chExt cx="2227777" cy="863400"/>
          </a:xfrm>
        </p:grpSpPr>
        <p:sp>
          <p:nvSpPr>
            <p:cNvPr id="112" name="Google Shape;112;p5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53"/>
          <p:cNvGrpSpPr/>
          <p:nvPr/>
        </p:nvGrpSpPr>
        <p:grpSpPr>
          <a:xfrm>
            <a:off x="199149" y="2"/>
            <a:ext cx="2795413" cy="1083308"/>
            <a:chOff x="6917201" y="0"/>
            <a:chExt cx="2227777" cy="863400"/>
          </a:xfrm>
        </p:grpSpPr>
        <p:sp>
          <p:nvSpPr>
            <p:cNvPr id="116" name="Google Shape;116;p5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53"/>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53"/>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1" name="Google Shape;121;p5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5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4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4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3" name="Google Shape;43;p4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4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46"/>
          <p:cNvGrpSpPr/>
          <p:nvPr/>
        </p:nvGrpSpPr>
        <p:grpSpPr>
          <a:xfrm>
            <a:off x="5594190" y="3961115"/>
            <a:ext cx="2910144" cy="1182340"/>
            <a:chOff x="6917201" y="0"/>
            <a:chExt cx="2227777" cy="863400"/>
          </a:xfrm>
        </p:grpSpPr>
        <p:sp>
          <p:nvSpPr>
            <p:cNvPr id="47" name="Google Shape;47;p4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46"/>
          <p:cNvGrpSpPr/>
          <p:nvPr/>
        </p:nvGrpSpPr>
        <p:grpSpPr>
          <a:xfrm>
            <a:off x="199149" y="2"/>
            <a:ext cx="2795413" cy="1083308"/>
            <a:chOff x="6917201" y="0"/>
            <a:chExt cx="2227777" cy="863400"/>
          </a:xfrm>
        </p:grpSpPr>
        <p:sp>
          <p:nvSpPr>
            <p:cNvPr id="51" name="Google Shape;51;p4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4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4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47"/>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47"/>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4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4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4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4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4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4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5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50"/>
          <p:cNvGrpSpPr/>
          <p:nvPr/>
        </p:nvGrpSpPr>
        <p:grpSpPr>
          <a:xfrm>
            <a:off x="255991" y="-118"/>
            <a:ext cx="2251347" cy="1043408"/>
            <a:chOff x="3961956" y="4383950"/>
            <a:chExt cx="1160548" cy="548700"/>
          </a:xfrm>
        </p:grpSpPr>
        <p:sp>
          <p:nvSpPr>
            <p:cNvPr id="81" name="Google Shape;81;p5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5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50"/>
          <p:cNvGrpSpPr/>
          <p:nvPr/>
        </p:nvGrpSpPr>
        <p:grpSpPr>
          <a:xfrm>
            <a:off x="34934" y="4522125"/>
            <a:ext cx="1593306" cy="617072"/>
            <a:chOff x="6917201" y="0"/>
            <a:chExt cx="2227777" cy="863400"/>
          </a:xfrm>
        </p:grpSpPr>
        <p:sp>
          <p:nvSpPr>
            <p:cNvPr id="86" name="Google Shape;86;p5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50"/>
          <p:cNvGrpSpPr/>
          <p:nvPr/>
        </p:nvGrpSpPr>
        <p:grpSpPr>
          <a:xfrm>
            <a:off x="5886353" y="1243"/>
            <a:ext cx="3257454" cy="1261514"/>
            <a:chOff x="6917201" y="0"/>
            <a:chExt cx="2227777" cy="863400"/>
          </a:xfrm>
        </p:grpSpPr>
        <p:sp>
          <p:nvSpPr>
            <p:cNvPr id="90" name="Google Shape;90;p5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5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5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5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1"/>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51"/>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51"/>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2" name="Google Shape;102;p5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5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2"/>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8" name="Google Shape;108;p5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4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4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github.com/propublica/compas-analysis/blob/master/compas-scores-two-years.csv" TargetMode="External"/><Relationship Id="rId4" Type="http://schemas.openxmlformats.org/officeDocument/2006/relationships/hyperlink" Target="https://github.com/propublica/compas-analysis/blob/master/compas-scores-two-years-violent.csv"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521625" y="1753050"/>
            <a:ext cx="6408000" cy="163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6500"/>
              <a:t>AI Fairness 360</a:t>
            </a:r>
            <a:endParaRPr sz="6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819150" y="498275"/>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lang="en"/>
              <a:t>Bias Mitigation Algorithms</a:t>
            </a:r>
            <a:endParaRPr/>
          </a:p>
        </p:txBody>
      </p:sp>
      <p:sp>
        <p:nvSpPr>
          <p:cNvPr id="187" name="Google Shape;187;p10"/>
          <p:cNvSpPr txBox="1"/>
          <p:nvPr>
            <p:ph idx="1" type="body"/>
          </p:nvPr>
        </p:nvSpPr>
        <p:spPr>
          <a:xfrm>
            <a:off x="819150" y="134775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900">
                <a:solidFill>
                  <a:srgbClr val="000000"/>
                </a:solidFill>
                <a:latin typeface="Times New Roman"/>
                <a:ea typeface="Times New Roman"/>
                <a:cs typeface="Times New Roman"/>
                <a:sym typeface="Times New Roman"/>
              </a:rPr>
              <a:t>A procedure for reducing unwanted bias in training data or models</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300"/>
              <a:buNone/>
            </a:pPr>
            <a:r>
              <a:rPr lang="en" sz="1900" u="sng">
                <a:solidFill>
                  <a:srgbClr val="000000"/>
                </a:solidFill>
                <a:latin typeface="Times New Roman"/>
                <a:ea typeface="Times New Roman"/>
                <a:cs typeface="Times New Roman"/>
                <a:sym typeface="Times New Roman"/>
              </a:rPr>
              <a:t>Examples: </a:t>
            </a:r>
            <a:endParaRPr sz="1900" u="sng">
              <a:solidFill>
                <a:srgbClr val="000000"/>
              </a:solidFill>
              <a:latin typeface="Times New Roman"/>
              <a:ea typeface="Times New Roman"/>
              <a:cs typeface="Times New Roman"/>
              <a:sym typeface="Times New Roman"/>
            </a:endParaRPr>
          </a:p>
          <a:p>
            <a:pPr indent="-311150" lvl="0" marL="457200" rtl="0" algn="l">
              <a:lnSpc>
                <a:spcPct val="115000"/>
              </a:lnSpc>
              <a:spcBef>
                <a:spcPts val="1600"/>
              </a:spcBef>
              <a:spcAft>
                <a:spcPts val="0"/>
              </a:spcAft>
              <a:buClr>
                <a:srgbClr val="000000"/>
              </a:buClr>
              <a:buSzPts val="1300"/>
              <a:buFont typeface="Times New Roman"/>
              <a:buChar char="●"/>
            </a:pPr>
            <a:r>
              <a:rPr lang="en" sz="2100">
                <a:solidFill>
                  <a:srgbClr val="000000"/>
                </a:solidFill>
                <a:latin typeface="Times New Roman"/>
                <a:ea typeface="Times New Roman"/>
                <a:cs typeface="Times New Roman"/>
                <a:sym typeface="Times New Roman"/>
              </a:rPr>
              <a:t>Reweighing Algorithm</a:t>
            </a:r>
            <a:endParaRPr sz="2100">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 sz="2100">
                <a:solidFill>
                  <a:srgbClr val="000000"/>
                </a:solidFill>
                <a:latin typeface="Times New Roman"/>
                <a:ea typeface="Times New Roman"/>
                <a:cs typeface="Times New Roman"/>
                <a:sym typeface="Times New Roman"/>
              </a:rPr>
              <a:t>Prejudice Remover Algorithm</a:t>
            </a:r>
            <a:endParaRPr sz="2100">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 sz="2100">
                <a:solidFill>
                  <a:srgbClr val="000000"/>
                </a:solidFill>
                <a:latin typeface="Times New Roman"/>
                <a:ea typeface="Times New Roman"/>
                <a:cs typeface="Times New Roman"/>
                <a:sym typeface="Times New Roman"/>
              </a:rPr>
              <a:t>Optimized Pre-Processing</a:t>
            </a:r>
            <a:endParaRPr sz="2100">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 sz="2100">
                <a:solidFill>
                  <a:srgbClr val="000000"/>
                </a:solidFill>
                <a:latin typeface="Times New Roman"/>
                <a:ea typeface="Times New Roman"/>
                <a:cs typeface="Times New Roman"/>
                <a:sym typeface="Times New Roman"/>
              </a:rPr>
              <a:t>Adversarial Debiasing</a:t>
            </a:r>
            <a:endParaRPr sz="2100">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 sz="2100">
                <a:solidFill>
                  <a:srgbClr val="000000"/>
                </a:solidFill>
                <a:latin typeface="Times New Roman"/>
                <a:ea typeface="Times New Roman"/>
                <a:cs typeface="Times New Roman"/>
                <a:sym typeface="Times New Roman"/>
              </a:rPr>
              <a:t>Reject Option Classification</a:t>
            </a:r>
            <a:endParaRPr sz="2100">
              <a:solidFill>
                <a:srgbClr val="000000"/>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rgbClr val="000000"/>
              </a:buClr>
              <a:buSzPts val="1300"/>
              <a:buFont typeface="Times New Roman"/>
              <a:buChar char="●"/>
            </a:pPr>
            <a:r>
              <a:rPr lang="en" sz="2100">
                <a:solidFill>
                  <a:srgbClr val="000000"/>
                </a:solidFill>
                <a:latin typeface="Times New Roman"/>
                <a:ea typeface="Times New Roman"/>
                <a:cs typeface="Times New Roman"/>
                <a:sym typeface="Times New Roman"/>
              </a:rPr>
              <a:t>Learning Fair Representations</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819150" y="406100"/>
            <a:ext cx="7245000" cy="39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t>Different Bias Mitigation Algorithms Stages</a:t>
            </a:r>
            <a:endParaRPr sz="2400"/>
          </a:p>
        </p:txBody>
      </p:sp>
      <p:sp>
        <p:nvSpPr>
          <p:cNvPr id="193" name="Google Shape;193;p11"/>
          <p:cNvSpPr txBox="1"/>
          <p:nvPr>
            <p:ph idx="1" type="body"/>
          </p:nvPr>
        </p:nvSpPr>
        <p:spPr>
          <a:xfrm>
            <a:off x="380400" y="1239350"/>
            <a:ext cx="8335800" cy="30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700" u="sng">
                <a:solidFill>
                  <a:srgbClr val="000000"/>
                </a:solidFill>
                <a:latin typeface="Times New Roman"/>
                <a:ea typeface="Times New Roman"/>
                <a:cs typeface="Times New Roman"/>
                <a:sym typeface="Times New Roman"/>
              </a:rPr>
              <a:t>Pre-processing algorithm:</a:t>
            </a:r>
            <a:r>
              <a:rPr lang="en" sz="1700">
                <a:solidFill>
                  <a:srgbClr val="000000"/>
                </a:solidFill>
                <a:latin typeface="Times New Roman"/>
                <a:ea typeface="Times New Roman"/>
                <a:cs typeface="Times New Roman"/>
                <a:sym typeface="Times New Roman"/>
              </a:rPr>
              <a:t> A bias mitigation algorithm that is applied to training data.</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rPr lang="en" sz="1700" u="sng">
                <a:solidFill>
                  <a:srgbClr val="000000"/>
                </a:solidFill>
                <a:latin typeface="Times New Roman"/>
                <a:ea typeface="Times New Roman"/>
                <a:cs typeface="Times New Roman"/>
                <a:sym typeface="Times New Roman"/>
              </a:rPr>
              <a:t>In-processing algorithm:</a:t>
            </a:r>
            <a:r>
              <a:rPr lang="en" sz="1700">
                <a:solidFill>
                  <a:srgbClr val="000000"/>
                </a:solidFill>
                <a:latin typeface="Times New Roman"/>
                <a:ea typeface="Times New Roman"/>
                <a:cs typeface="Times New Roman"/>
                <a:sym typeface="Times New Roman"/>
              </a:rPr>
              <a:t> A bias mitigation algorithm that is applied to a model during its training.</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300"/>
              <a:buNone/>
            </a:pPr>
            <a:r>
              <a:rPr lang="en" sz="1700" u="sng">
                <a:solidFill>
                  <a:srgbClr val="000000"/>
                </a:solidFill>
                <a:latin typeface="Times New Roman"/>
                <a:ea typeface="Times New Roman"/>
                <a:cs typeface="Times New Roman"/>
                <a:sym typeface="Times New Roman"/>
              </a:rPr>
              <a:t>Post-processing algorithm:</a:t>
            </a:r>
            <a:r>
              <a:rPr lang="en" sz="1700">
                <a:solidFill>
                  <a:srgbClr val="000000"/>
                </a:solidFill>
                <a:latin typeface="Times New Roman"/>
                <a:ea typeface="Times New Roman"/>
                <a:cs typeface="Times New Roman"/>
                <a:sym typeface="Times New Roman"/>
              </a:rPr>
              <a:t> A bias mitigation algorithm that is applied to predicted labels.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pic>
        <p:nvPicPr>
          <p:cNvPr id="199" name="Google Shape;199;p12"/>
          <p:cNvPicPr preferRelativeResize="0"/>
          <p:nvPr/>
        </p:nvPicPr>
        <p:blipFill rotWithShape="1">
          <a:blip r:embed="rId3">
            <a:alphaModFix/>
          </a:blip>
          <a:srcRect b="0" l="0" r="0" t="0"/>
          <a:stretch/>
        </p:blipFill>
        <p:spPr>
          <a:xfrm>
            <a:off x="355525" y="786750"/>
            <a:ext cx="8432950" cy="3641100"/>
          </a:xfrm>
          <a:prstGeom prst="rect">
            <a:avLst/>
          </a:prstGeom>
          <a:noFill/>
          <a:ln>
            <a:noFill/>
          </a:ln>
        </p:spPr>
      </p:pic>
      <p:sp>
        <p:nvSpPr>
          <p:cNvPr id="200" name="Google Shape;200;p12"/>
          <p:cNvSpPr txBox="1"/>
          <p:nvPr/>
        </p:nvSpPr>
        <p:spPr>
          <a:xfrm>
            <a:off x="2004825" y="397050"/>
            <a:ext cx="19044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000000"/>
                </a:solidFill>
                <a:latin typeface="Times New Roman"/>
                <a:ea typeface="Times New Roman"/>
                <a:cs typeface="Times New Roman"/>
                <a:sym typeface="Times New Roman"/>
              </a:rPr>
              <a:t>Pre-processing algorithm</a:t>
            </a:r>
            <a:endParaRPr b="0" i="0" sz="800" u="none" cap="none" strike="noStrike">
              <a:solidFill>
                <a:srgbClr val="000000"/>
              </a:solidFill>
              <a:latin typeface="Arial"/>
              <a:ea typeface="Arial"/>
              <a:cs typeface="Arial"/>
              <a:sym typeface="Arial"/>
            </a:endParaRPr>
          </a:p>
        </p:txBody>
      </p:sp>
      <p:sp>
        <p:nvSpPr>
          <p:cNvPr id="201" name="Google Shape;201;p12"/>
          <p:cNvSpPr txBox="1"/>
          <p:nvPr/>
        </p:nvSpPr>
        <p:spPr>
          <a:xfrm>
            <a:off x="4199850" y="455900"/>
            <a:ext cx="19044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000000"/>
                </a:solidFill>
                <a:latin typeface="Times New Roman"/>
                <a:ea typeface="Times New Roman"/>
                <a:cs typeface="Times New Roman"/>
                <a:sym typeface="Times New Roman"/>
              </a:rPr>
              <a:t>In-processing algorithm</a:t>
            </a:r>
            <a:endParaRPr b="0" i="0" sz="800" u="none" cap="none" strike="noStrike">
              <a:solidFill>
                <a:srgbClr val="000000"/>
              </a:solidFill>
              <a:latin typeface="Arial"/>
              <a:ea typeface="Arial"/>
              <a:cs typeface="Arial"/>
              <a:sym typeface="Arial"/>
            </a:endParaRPr>
          </a:p>
        </p:txBody>
      </p:sp>
      <p:sp>
        <p:nvSpPr>
          <p:cNvPr id="202" name="Google Shape;202;p12"/>
          <p:cNvSpPr txBox="1"/>
          <p:nvPr/>
        </p:nvSpPr>
        <p:spPr>
          <a:xfrm>
            <a:off x="3352750" y="2688750"/>
            <a:ext cx="1904400" cy="38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000000"/>
                </a:solidFill>
                <a:latin typeface="Times New Roman"/>
                <a:ea typeface="Times New Roman"/>
                <a:cs typeface="Times New Roman"/>
                <a:sym typeface="Times New Roman"/>
              </a:rPr>
              <a:t>Post-processing algorithm</a:t>
            </a:r>
            <a:endParaRPr b="0" i="0" sz="800" u="none" cap="none" strike="noStrike">
              <a:solidFill>
                <a:srgbClr val="000000"/>
              </a:solidFill>
              <a:latin typeface="Arial"/>
              <a:ea typeface="Arial"/>
              <a:cs typeface="Arial"/>
              <a:sym typeface="Arial"/>
            </a:endParaRPr>
          </a:p>
        </p:txBody>
      </p:sp>
      <p:cxnSp>
        <p:nvCxnSpPr>
          <p:cNvPr id="203" name="Google Shape;203;p12"/>
          <p:cNvCxnSpPr>
            <a:stCxn id="200" idx="2"/>
          </p:cNvCxnSpPr>
          <p:nvPr/>
        </p:nvCxnSpPr>
        <p:spPr>
          <a:xfrm>
            <a:off x="2957025" y="786750"/>
            <a:ext cx="3600" cy="260100"/>
          </a:xfrm>
          <a:prstGeom prst="straightConnector1">
            <a:avLst/>
          </a:prstGeom>
          <a:noFill/>
          <a:ln cap="flat" cmpd="sng" w="9525">
            <a:solidFill>
              <a:schemeClr val="dk2"/>
            </a:solidFill>
            <a:prstDash val="solid"/>
            <a:round/>
            <a:headEnd len="sm" w="sm" type="none"/>
            <a:tailEnd len="med" w="med" type="triangle"/>
          </a:ln>
        </p:spPr>
      </p:cxnSp>
      <p:cxnSp>
        <p:nvCxnSpPr>
          <p:cNvPr id="204" name="Google Shape;204;p12"/>
          <p:cNvCxnSpPr>
            <a:stCxn id="201" idx="2"/>
          </p:cNvCxnSpPr>
          <p:nvPr/>
        </p:nvCxnSpPr>
        <p:spPr>
          <a:xfrm>
            <a:off x="5152050" y="845600"/>
            <a:ext cx="133500" cy="272100"/>
          </a:xfrm>
          <a:prstGeom prst="straightConnector1">
            <a:avLst/>
          </a:prstGeom>
          <a:noFill/>
          <a:ln cap="flat" cmpd="sng" w="9525">
            <a:solidFill>
              <a:schemeClr val="dk2"/>
            </a:solidFill>
            <a:prstDash val="solid"/>
            <a:round/>
            <a:headEnd len="sm" w="sm" type="none"/>
            <a:tailEnd len="med" w="med" type="triangle"/>
          </a:ln>
        </p:spPr>
      </p:cxnSp>
      <p:cxnSp>
        <p:nvCxnSpPr>
          <p:cNvPr id="205" name="Google Shape;205;p12"/>
          <p:cNvCxnSpPr>
            <a:stCxn id="202" idx="2"/>
          </p:cNvCxnSpPr>
          <p:nvPr/>
        </p:nvCxnSpPr>
        <p:spPr>
          <a:xfrm flipH="1">
            <a:off x="3265450" y="3078450"/>
            <a:ext cx="1039500" cy="321600"/>
          </a:xfrm>
          <a:prstGeom prst="straightConnector1">
            <a:avLst/>
          </a:prstGeom>
          <a:noFill/>
          <a:ln cap="flat" cmpd="sng" w="9525">
            <a:solidFill>
              <a:schemeClr val="dk2"/>
            </a:solidFill>
            <a:prstDash val="solid"/>
            <a:round/>
            <a:headEnd len="sm" w="sm" type="none"/>
            <a:tailEnd len="med" w="med" type="triangle"/>
          </a:ln>
        </p:spPr>
      </p:cxnSp>
      <p:cxnSp>
        <p:nvCxnSpPr>
          <p:cNvPr id="206" name="Google Shape;206;p12"/>
          <p:cNvCxnSpPr>
            <a:stCxn id="202" idx="2"/>
          </p:cNvCxnSpPr>
          <p:nvPr/>
        </p:nvCxnSpPr>
        <p:spPr>
          <a:xfrm>
            <a:off x="4304950" y="3078450"/>
            <a:ext cx="817500" cy="314400"/>
          </a:xfrm>
          <a:prstGeom prst="straightConnector1">
            <a:avLst/>
          </a:prstGeom>
          <a:noFill/>
          <a:ln cap="flat" cmpd="sng" w="9525">
            <a:solidFill>
              <a:schemeClr val="dk2"/>
            </a:solidFill>
            <a:prstDash val="solid"/>
            <a:round/>
            <a:headEnd len="sm" w="sm" type="none"/>
            <a:tailEnd len="med" w="med" type="triangle"/>
          </a:ln>
        </p:spPr>
      </p:cxnSp>
      <p:cxnSp>
        <p:nvCxnSpPr>
          <p:cNvPr id="207" name="Google Shape;207;p12"/>
          <p:cNvCxnSpPr/>
          <p:nvPr/>
        </p:nvCxnSpPr>
        <p:spPr>
          <a:xfrm>
            <a:off x="5152050" y="845600"/>
            <a:ext cx="275400" cy="2441100"/>
          </a:xfrm>
          <a:prstGeom prst="straightConnector1">
            <a:avLst/>
          </a:prstGeom>
          <a:noFill/>
          <a:ln cap="flat" cmpd="sng" w="9525">
            <a:solidFill>
              <a:schemeClr val="dk2"/>
            </a:solidFill>
            <a:prstDash val="solid"/>
            <a:round/>
            <a:headEnd len="sm" w="sm" type="none"/>
            <a:tailEnd len="med" w="med" type="triangle"/>
          </a:ln>
        </p:spPr>
      </p:cxnSp>
      <p:sp>
        <p:nvSpPr>
          <p:cNvPr id="208" name="Google Shape;208;p12"/>
          <p:cNvSpPr txBox="1"/>
          <p:nvPr/>
        </p:nvSpPr>
        <p:spPr>
          <a:xfrm>
            <a:off x="727750" y="2201125"/>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Calibri"/>
                <a:ea typeface="Calibri"/>
                <a:cs typeface="Calibri"/>
                <a:sym typeface="Calibri"/>
              </a:rPr>
              <a:t>Biased Split of Original Data</a:t>
            </a:r>
            <a:endParaRPr b="0" i="0" sz="900" u="none" cap="none" strike="noStrike">
              <a:solidFill>
                <a:srgbClr val="FF0000"/>
              </a:solidFill>
              <a:latin typeface="Calibri"/>
              <a:ea typeface="Calibri"/>
              <a:cs typeface="Calibri"/>
              <a:sym typeface="Calibri"/>
            </a:endParaRPr>
          </a:p>
        </p:txBody>
      </p:sp>
      <p:sp>
        <p:nvSpPr>
          <p:cNvPr id="209" name="Google Shape;209;p12"/>
          <p:cNvSpPr txBox="1"/>
          <p:nvPr/>
        </p:nvSpPr>
        <p:spPr>
          <a:xfrm>
            <a:off x="2616775" y="786750"/>
            <a:ext cx="414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Calibri"/>
                <a:ea typeface="Calibri"/>
                <a:cs typeface="Calibri"/>
                <a:sym typeface="Calibri"/>
              </a:rPr>
              <a:t>Bias</a:t>
            </a:r>
            <a:endParaRPr b="0" i="0" sz="900" u="none" cap="none" strike="noStrike">
              <a:solidFill>
                <a:srgbClr val="FF0000"/>
              </a:solidFill>
              <a:latin typeface="Calibri"/>
              <a:ea typeface="Calibri"/>
              <a:cs typeface="Calibri"/>
              <a:sym typeface="Calibri"/>
            </a:endParaRPr>
          </a:p>
        </p:txBody>
      </p:sp>
      <p:sp>
        <p:nvSpPr>
          <p:cNvPr id="210" name="Google Shape;210;p12"/>
          <p:cNvSpPr txBox="1"/>
          <p:nvPr/>
        </p:nvSpPr>
        <p:spPr>
          <a:xfrm>
            <a:off x="2561950" y="3157800"/>
            <a:ext cx="414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Calibri"/>
                <a:ea typeface="Calibri"/>
                <a:cs typeface="Calibri"/>
                <a:sym typeface="Calibri"/>
              </a:rPr>
              <a:t>Bias</a:t>
            </a:r>
            <a:endParaRPr b="0" i="0" sz="900" u="none" cap="none" strike="noStrike">
              <a:solidFill>
                <a:srgbClr val="FF0000"/>
              </a:solidFill>
              <a:latin typeface="Calibri"/>
              <a:ea typeface="Calibri"/>
              <a:cs typeface="Calibri"/>
              <a:sym typeface="Calibri"/>
            </a:endParaRPr>
          </a:p>
        </p:txBody>
      </p:sp>
      <p:sp>
        <p:nvSpPr>
          <p:cNvPr id="211" name="Google Shape;211;p12"/>
          <p:cNvSpPr txBox="1"/>
          <p:nvPr/>
        </p:nvSpPr>
        <p:spPr>
          <a:xfrm>
            <a:off x="5689650" y="1084700"/>
            <a:ext cx="4146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0000"/>
                </a:solidFill>
                <a:latin typeface="Calibri"/>
                <a:ea typeface="Calibri"/>
                <a:cs typeface="Calibri"/>
                <a:sym typeface="Calibri"/>
              </a:rPr>
              <a:t>Bias</a:t>
            </a:r>
            <a:endParaRPr b="0" i="0" sz="900" u="none" cap="none" strike="noStrike">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819150" y="2431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100"/>
              <a:t>Using AI Fairness 360 Example: Detecting and mitigating age bias on credit decisions</a:t>
            </a:r>
            <a:endParaRPr sz="2100"/>
          </a:p>
          <a:p>
            <a:pPr indent="0" lvl="0" marL="0" rtl="0" algn="l">
              <a:lnSpc>
                <a:spcPct val="115000"/>
              </a:lnSpc>
              <a:spcBef>
                <a:spcPts val="0"/>
              </a:spcBef>
              <a:spcAft>
                <a:spcPts val="0"/>
              </a:spcAft>
              <a:buSzPts val="3000"/>
              <a:buNone/>
            </a:pPr>
            <a:r>
              <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a:p>
        </p:txBody>
      </p:sp>
      <p:sp>
        <p:nvSpPr>
          <p:cNvPr id="217" name="Google Shape;217;p13"/>
          <p:cNvSpPr txBox="1"/>
          <p:nvPr>
            <p:ph idx="1" type="body"/>
          </p:nvPr>
        </p:nvSpPr>
        <p:spPr>
          <a:xfrm>
            <a:off x="819150" y="961650"/>
            <a:ext cx="7505700" cy="347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18" name="Google Shape;218;p13"/>
          <p:cNvPicPr preferRelativeResize="0"/>
          <p:nvPr/>
        </p:nvPicPr>
        <p:blipFill rotWithShape="1">
          <a:blip r:embed="rId3">
            <a:alphaModFix/>
          </a:blip>
          <a:srcRect b="0" l="0" r="0" t="0"/>
          <a:stretch/>
        </p:blipFill>
        <p:spPr>
          <a:xfrm>
            <a:off x="442250" y="1197700"/>
            <a:ext cx="8201101" cy="2827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Google Shape;223;p14"/>
          <p:cNvPicPr preferRelativeResize="0"/>
          <p:nvPr/>
        </p:nvPicPr>
        <p:blipFill rotWithShape="1">
          <a:blip r:embed="rId3">
            <a:alphaModFix/>
          </a:blip>
          <a:srcRect b="0" l="0" r="0" t="0"/>
          <a:stretch/>
        </p:blipFill>
        <p:spPr>
          <a:xfrm>
            <a:off x="247175" y="1055600"/>
            <a:ext cx="8584623" cy="1857175"/>
          </a:xfrm>
          <a:prstGeom prst="rect">
            <a:avLst/>
          </a:prstGeom>
          <a:noFill/>
          <a:ln>
            <a:noFill/>
          </a:ln>
        </p:spPr>
      </p:pic>
      <p:sp>
        <p:nvSpPr>
          <p:cNvPr id="224" name="Google Shape;224;p14"/>
          <p:cNvSpPr txBox="1"/>
          <p:nvPr/>
        </p:nvSpPr>
        <p:spPr>
          <a:xfrm>
            <a:off x="839875" y="55447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Step 1 </a:t>
            </a:r>
            <a:endParaRPr b="1"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15"/>
          <p:cNvPicPr preferRelativeResize="0"/>
          <p:nvPr/>
        </p:nvPicPr>
        <p:blipFill rotWithShape="1">
          <a:blip r:embed="rId3">
            <a:alphaModFix/>
          </a:blip>
          <a:srcRect b="0" l="0" r="0" t="0"/>
          <a:stretch/>
        </p:blipFill>
        <p:spPr>
          <a:xfrm>
            <a:off x="489100" y="1440350"/>
            <a:ext cx="8404451" cy="1859325"/>
          </a:xfrm>
          <a:prstGeom prst="rect">
            <a:avLst/>
          </a:prstGeom>
          <a:noFill/>
          <a:ln>
            <a:noFill/>
          </a:ln>
        </p:spPr>
      </p:pic>
      <p:sp>
        <p:nvSpPr>
          <p:cNvPr id="230" name="Google Shape;230;p15"/>
          <p:cNvSpPr txBox="1"/>
          <p:nvPr/>
        </p:nvSpPr>
        <p:spPr>
          <a:xfrm>
            <a:off x="972100" y="972650"/>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Step 2 </a:t>
            </a:r>
            <a:endParaRPr b="1"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16"/>
          <p:cNvPicPr preferRelativeResize="0"/>
          <p:nvPr/>
        </p:nvPicPr>
        <p:blipFill rotWithShape="1">
          <a:blip r:embed="rId3">
            <a:alphaModFix/>
          </a:blip>
          <a:srcRect b="0" l="0" r="0" t="0"/>
          <a:stretch/>
        </p:blipFill>
        <p:spPr>
          <a:xfrm>
            <a:off x="310875" y="2012749"/>
            <a:ext cx="8457277" cy="1118000"/>
          </a:xfrm>
          <a:prstGeom prst="rect">
            <a:avLst/>
          </a:prstGeom>
          <a:noFill/>
          <a:ln>
            <a:noFill/>
          </a:ln>
        </p:spPr>
      </p:pic>
      <p:sp>
        <p:nvSpPr>
          <p:cNvPr id="236" name="Google Shape;236;p16"/>
          <p:cNvSpPr txBox="1"/>
          <p:nvPr/>
        </p:nvSpPr>
        <p:spPr>
          <a:xfrm>
            <a:off x="874675" y="157762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Step 3 </a:t>
            </a:r>
            <a:endParaRPr b="1"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42" name="Google Shape;242;p17"/>
          <p:cNvPicPr preferRelativeResize="0"/>
          <p:nvPr/>
        </p:nvPicPr>
        <p:blipFill rotWithShape="1">
          <a:blip r:embed="rId3">
            <a:alphaModFix/>
          </a:blip>
          <a:srcRect b="0" l="0" r="0" t="0"/>
          <a:stretch/>
        </p:blipFill>
        <p:spPr>
          <a:xfrm>
            <a:off x="240988" y="1800200"/>
            <a:ext cx="8662024" cy="850200"/>
          </a:xfrm>
          <a:prstGeom prst="rect">
            <a:avLst/>
          </a:prstGeom>
          <a:noFill/>
          <a:ln>
            <a:noFill/>
          </a:ln>
        </p:spPr>
      </p:pic>
      <p:sp>
        <p:nvSpPr>
          <p:cNvPr id="243" name="Google Shape;243;p17"/>
          <p:cNvSpPr txBox="1"/>
          <p:nvPr/>
        </p:nvSpPr>
        <p:spPr>
          <a:xfrm>
            <a:off x="771900" y="1424525"/>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Step 4</a:t>
            </a:r>
            <a:endParaRPr b="1"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pic>
        <p:nvPicPr>
          <p:cNvPr id="248" name="Google Shape;248;p18"/>
          <p:cNvPicPr preferRelativeResize="0"/>
          <p:nvPr/>
        </p:nvPicPr>
        <p:blipFill rotWithShape="1">
          <a:blip r:embed="rId3">
            <a:alphaModFix/>
          </a:blip>
          <a:srcRect b="0" l="0" r="0" t="0"/>
          <a:stretch/>
        </p:blipFill>
        <p:spPr>
          <a:xfrm>
            <a:off x="283025" y="1838350"/>
            <a:ext cx="8443348" cy="1098625"/>
          </a:xfrm>
          <a:prstGeom prst="rect">
            <a:avLst/>
          </a:prstGeom>
          <a:noFill/>
          <a:ln>
            <a:noFill/>
          </a:ln>
        </p:spPr>
      </p:pic>
      <p:sp>
        <p:nvSpPr>
          <p:cNvPr id="249" name="Google Shape;249;p18"/>
          <p:cNvSpPr txBox="1"/>
          <p:nvPr/>
        </p:nvSpPr>
        <p:spPr>
          <a:xfrm>
            <a:off x="763300" y="1370650"/>
            <a:ext cx="4008900" cy="46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Times New Roman"/>
                <a:ea typeface="Times New Roman"/>
                <a:cs typeface="Times New Roman"/>
                <a:sym typeface="Times New Roman"/>
              </a:rPr>
              <a:t>Step 5 </a:t>
            </a:r>
            <a:endParaRPr b="1" i="0" sz="1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819150" y="2431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900"/>
              <a:t>Using AI Fairness 360 </a:t>
            </a:r>
            <a:endParaRPr sz="4800"/>
          </a:p>
        </p:txBody>
      </p:sp>
      <p:sp>
        <p:nvSpPr>
          <p:cNvPr id="255" name="Google Shape;255;p19"/>
          <p:cNvSpPr txBox="1"/>
          <p:nvPr>
            <p:ph idx="1" type="body"/>
          </p:nvPr>
        </p:nvSpPr>
        <p:spPr>
          <a:xfrm>
            <a:off x="819150" y="961650"/>
            <a:ext cx="7505700" cy="347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56" name="Google Shape;256;p19"/>
          <p:cNvPicPr preferRelativeResize="0"/>
          <p:nvPr/>
        </p:nvPicPr>
        <p:blipFill rotWithShape="1">
          <a:blip r:embed="rId3">
            <a:alphaModFix/>
          </a:blip>
          <a:srcRect b="0" l="0" r="0" t="0"/>
          <a:stretch/>
        </p:blipFill>
        <p:spPr>
          <a:xfrm>
            <a:off x="442250" y="1197700"/>
            <a:ext cx="8201101" cy="282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AI Fairness 360?</a:t>
            </a:r>
            <a:endParaRPr/>
          </a:p>
        </p:txBody>
      </p:sp>
      <p:sp>
        <p:nvSpPr>
          <p:cNvPr id="134" name="Google Shape;134;p2"/>
          <p:cNvSpPr txBox="1"/>
          <p:nvPr>
            <p:ph idx="1" type="body"/>
          </p:nvPr>
        </p:nvSpPr>
        <p:spPr>
          <a:xfrm>
            <a:off x="819150" y="172137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2800">
                <a:solidFill>
                  <a:srgbClr val="000000"/>
                </a:solidFill>
                <a:latin typeface="Times New Roman"/>
                <a:ea typeface="Times New Roman"/>
                <a:cs typeface="Times New Roman"/>
                <a:sym typeface="Times New Roman"/>
              </a:rPr>
              <a:t>An open source toolkit that can help explore some algorithmic bias and potential bias mitigation guides with the ultimate goal of enhancing machine learning models to be more equitable and less biased</a:t>
            </a:r>
            <a:endParaRPr sz="2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3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819150" y="8101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COMPAS Example</a:t>
            </a:r>
            <a:endParaRPr/>
          </a:p>
        </p:txBody>
      </p:sp>
      <p:sp>
        <p:nvSpPr>
          <p:cNvPr id="262" name="Google Shape;262;p20"/>
          <p:cNvSpPr txBox="1"/>
          <p:nvPr>
            <p:ph idx="1" type="body"/>
          </p:nvPr>
        </p:nvSpPr>
        <p:spPr>
          <a:xfrm>
            <a:off x="478900" y="1622125"/>
            <a:ext cx="7505700" cy="4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a:t>Checking the fairness metrics on protected attributes</a:t>
            </a:r>
            <a:endParaRPr/>
          </a:p>
        </p:txBody>
      </p:sp>
      <p:pic>
        <p:nvPicPr>
          <p:cNvPr id="263" name="Google Shape;263;p20"/>
          <p:cNvPicPr preferRelativeResize="0"/>
          <p:nvPr/>
        </p:nvPicPr>
        <p:blipFill rotWithShape="1">
          <a:blip r:embed="rId3">
            <a:alphaModFix/>
          </a:blip>
          <a:srcRect b="0" l="0" r="0" t="0"/>
          <a:stretch/>
        </p:blipFill>
        <p:spPr>
          <a:xfrm>
            <a:off x="374550" y="1989525"/>
            <a:ext cx="8394875" cy="2623825"/>
          </a:xfrm>
          <a:prstGeom prst="rect">
            <a:avLst/>
          </a:prstGeom>
          <a:noFill/>
          <a:ln>
            <a:noFill/>
          </a:ln>
        </p:spPr>
      </p:pic>
      <p:sp>
        <p:nvSpPr>
          <p:cNvPr id="264" name="Google Shape;264;p20"/>
          <p:cNvSpPr txBox="1"/>
          <p:nvPr/>
        </p:nvSpPr>
        <p:spPr>
          <a:xfrm>
            <a:off x="3045625" y="363925"/>
            <a:ext cx="5876100" cy="3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Times New Roman"/>
                <a:ea typeface="Times New Roman"/>
                <a:cs typeface="Times New Roman"/>
                <a:sym typeface="Times New Roman"/>
              </a:rPr>
              <a:t>a tool designed to assess offenders' criminogenic needs and risk of recidivism</a:t>
            </a:r>
            <a:endParaRPr b="0" i="0" sz="1400" u="none" cap="none" strike="noStrike">
              <a:solidFill>
                <a:srgbClr val="FF0000"/>
              </a:solidFill>
              <a:latin typeface="Times New Roman"/>
              <a:ea typeface="Times New Roman"/>
              <a:cs typeface="Times New Roman"/>
              <a:sym typeface="Times New Roman"/>
            </a:endParaRPr>
          </a:p>
        </p:txBody>
      </p:sp>
      <p:cxnSp>
        <p:nvCxnSpPr>
          <p:cNvPr id="265" name="Google Shape;265;p20"/>
          <p:cNvCxnSpPr>
            <a:stCxn id="264" idx="1"/>
          </p:cNvCxnSpPr>
          <p:nvPr/>
        </p:nvCxnSpPr>
        <p:spPr>
          <a:xfrm flipH="1">
            <a:off x="1975225" y="563575"/>
            <a:ext cx="1070400" cy="334200"/>
          </a:xfrm>
          <a:prstGeom prst="straightConnector1">
            <a:avLst/>
          </a:prstGeom>
          <a:noFill/>
          <a:ln cap="flat" cmpd="sng" w="9525">
            <a:solidFill>
              <a:schemeClr val="dk2"/>
            </a:solidFill>
            <a:prstDash val="solid"/>
            <a:round/>
            <a:headEnd len="sm" w="sm" type="none"/>
            <a:tailEnd len="med" w="med" type="triangle"/>
          </a:ln>
        </p:spPr>
      </p:cxnSp>
      <p:sp>
        <p:nvSpPr>
          <p:cNvPr id="266" name="Google Shape;266;p20"/>
          <p:cNvSpPr txBox="1"/>
          <p:nvPr/>
        </p:nvSpPr>
        <p:spPr>
          <a:xfrm>
            <a:off x="208550" y="174025"/>
            <a:ext cx="4331100" cy="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FF0000"/>
                </a:solidFill>
                <a:latin typeface="Times New Roman"/>
                <a:ea typeface="Times New Roman"/>
                <a:cs typeface="Times New Roman"/>
                <a:sym typeface="Times New Roman"/>
              </a:rPr>
              <a:t>Correctional Offender Management Profiling for Alternative Sanctions(COMPAS)</a:t>
            </a:r>
            <a:endParaRPr b="0" i="0" sz="800" u="none" cap="none" strike="noStrike">
              <a:solidFill>
                <a:srgbClr val="FF0000"/>
              </a:solidFill>
              <a:latin typeface="Times New Roman"/>
              <a:ea typeface="Times New Roman"/>
              <a:cs typeface="Times New Roman"/>
              <a:sym typeface="Times New Roman"/>
            </a:endParaRPr>
          </a:p>
        </p:txBody>
      </p:sp>
      <p:cxnSp>
        <p:nvCxnSpPr>
          <p:cNvPr id="267" name="Google Shape;267;p20"/>
          <p:cNvCxnSpPr/>
          <p:nvPr/>
        </p:nvCxnSpPr>
        <p:spPr>
          <a:xfrm flipH="1">
            <a:off x="1925700" y="387500"/>
            <a:ext cx="170100" cy="418200"/>
          </a:xfrm>
          <a:prstGeom prst="straightConnector1">
            <a:avLst/>
          </a:prstGeom>
          <a:noFill/>
          <a:ln cap="flat" cmpd="sng" w="9525">
            <a:solidFill>
              <a:schemeClr val="dk2"/>
            </a:solidFill>
            <a:prstDash val="solid"/>
            <a:round/>
            <a:headEnd len="sm" w="sm" type="none"/>
            <a:tailEnd len="med" w="med" type="triangle"/>
          </a:ln>
        </p:spPr>
      </p:cxnSp>
      <p:sp>
        <p:nvSpPr>
          <p:cNvPr id="268" name="Google Shape;268;p20"/>
          <p:cNvSpPr txBox="1"/>
          <p:nvPr/>
        </p:nvSpPr>
        <p:spPr>
          <a:xfrm>
            <a:off x="338725" y="1430575"/>
            <a:ext cx="1907100" cy="33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0000"/>
                </a:solidFill>
                <a:latin typeface="Times New Roman"/>
                <a:ea typeface="Times New Roman"/>
                <a:cs typeface="Times New Roman"/>
                <a:sym typeface="Times New Roman"/>
              </a:rPr>
              <a:t>Who chooses thresholds?</a:t>
            </a:r>
            <a:endParaRPr b="0" i="0" sz="1100" u="none" cap="none" strike="noStrike">
              <a:solidFill>
                <a:srgbClr val="FF0000"/>
              </a:solidFill>
              <a:latin typeface="Times New Roman"/>
              <a:ea typeface="Times New Roman"/>
              <a:cs typeface="Times New Roman"/>
              <a:sym typeface="Times New Roman"/>
            </a:endParaRPr>
          </a:p>
        </p:txBody>
      </p:sp>
      <p:sp>
        <p:nvSpPr>
          <p:cNvPr id="269" name="Google Shape;269;p20"/>
          <p:cNvSpPr/>
          <p:nvPr/>
        </p:nvSpPr>
        <p:spPr>
          <a:xfrm>
            <a:off x="220400" y="1612425"/>
            <a:ext cx="229675" cy="974400"/>
          </a:xfrm>
          <a:custGeom>
            <a:rect b="b" l="l" r="r" t="t"/>
            <a:pathLst>
              <a:path extrusionOk="0" h="38976" w="9187">
                <a:moveTo>
                  <a:pt x="9187" y="0"/>
                </a:moveTo>
                <a:cubicBezTo>
                  <a:pt x="7656" y="5243"/>
                  <a:pt x="0" y="24963"/>
                  <a:pt x="0" y="31459"/>
                </a:cubicBezTo>
                <a:cubicBezTo>
                  <a:pt x="0" y="37955"/>
                  <a:pt x="7656" y="37723"/>
                  <a:pt x="9187" y="38976"/>
                </a:cubicBezTo>
              </a:path>
            </a:pathLst>
          </a:cu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a:off x="279975" y="2517225"/>
            <a:ext cx="170100" cy="111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0"/>
          <p:cNvSpPr txBox="1"/>
          <p:nvPr/>
        </p:nvSpPr>
        <p:spPr>
          <a:xfrm>
            <a:off x="5178800" y="1464900"/>
            <a:ext cx="3297900" cy="4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0000"/>
                </a:solidFill>
                <a:latin typeface="Times New Roman"/>
                <a:ea typeface="Times New Roman"/>
                <a:cs typeface="Times New Roman"/>
                <a:sym typeface="Times New Roman"/>
              </a:rPr>
              <a:t>The Four-Fifths rule states that if the selection rate for a certain group is less than 80 percent of that of the group with the highest selection rate, there is adverse impact on that group</a:t>
            </a:r>
            <a:endParaRPr b="0" i="0" sz="1200" u="none" cap="none" strike="noStrike">
              <a:solidFill>
                <a:srgbClr val="FF0000"/>
              </a:solidFill>
              <a:latin typeface="Times New Roman"/>
              <a:ea typeface="Times New Roman"/>
              <a:cs typeface="Times New Roman"/>
              <a:sym typeface="Times New Roman"/>
            </a:endParaRPr>
          </a:p>
        </p:txBody>
      </p:sp>
      <p:cxnSp>
        <p:nvCxnSpPr>
          <p:cNvPr id="272" name="Google Shape;272;p20"/>
          <p:cNvCxnSpPr/>
          <p:nvPr/>
        </p:nvCxnSpPr>
        <p:spPr>
          <a:xfrm flipH="1">
            <a:off x="6101675" y="2054875"/>
            <a:ext cx="363000" cy="673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1"/>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78" name="Google Shape;278;p21"/>
          <p:cNvPicPr preferRelativeResize="0"/>
          <p:nvPr/>
        </p:nvPicPr>
        <p:blipFill rotWithShape="1">
          <a:blip r:embed="rId3">
            <a:alphaModFix/>
          </a:blip>
          <a:srcRect b="0" l="0" r="0" t="0"/>
          <a:stretch/>
        </p:blipFill>
        <p:spPr>
          <a:xfrm>
            <a:off x="308425" y="1344176"/>
            <a:ext cx="8400798" cy="261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id="283" name="Google Shape;283;p22"/>
          <p:cNvPicPr preferRelativeResize="0"/>
          <p:nvPr/>
        </p:nvPicPr>
        <p:blipFill rotWithShape="1">
          <a:blip r:embed="rId3">
            <a:alphaModFix/>
          </a:blip>
          <a:srcRect b="0" l="0" r="0" t="0"/>
          <a:stretch/>
        </p:blipFill>
        <p:spPr>
          <a:xfrm>
            <a:off x="241000" y="960900"/>
            <a:ext cx="8595827" cy="3346025"/>
          </a:xfrm>
          <a:prstGeom prst="rect">
            <a:avLst/>
          </a:prstGeom>
          <a:noFill/>
          <a:ln>
            <a:noFill/>
          </a:ln>
        </p:spPr>
      </p:pic>
      <p:sp>
        <p:nvSpPr>
          <p:cNvPr id="284" name="Google Shape;284;p22"/>
          <p:cNvSpPr txBox="1"/>
          <p:nvPr/>
        </p:nvSpPr>
        <p:spPr>
          <a:xfrm>
            <a:off x="281175" y="536350"/>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Pick a bias mitigation algorithm</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528525" y="1509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900"/>
              <a:t>Reweighing Algorithm(Pre-processing; weighting differently) </a:t>
            </a:r>
            <a:endParaRPr sz="1900"/>
          </a:p>
        </p:txBody>
      </p:sp>
      <p:sp>
        <p:nvSpPr>
          <p:cNvPr id="290" name="Google Shape;290;p23"/>
          <p:cNvSpPr txBox="1"/>
          <p:nvPr>
            <p:ph idx="1" type="body"/>
          </p:nvPr>
        </p:nvSpPr>
        <p:spPr>
          <a:xfrm>
            <a:off x="641950" y="862425"/>
            <a:ext cx="7505700" cy="3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91" name="Google Shape;291;p23"/>
          <p:cNvPicPr preferRelativeResize="0"/>
          <p:nvPr/>
        </p:nvPicPr>
        <p:blipFill rotWithShape="1">
          <a:blip r:embed="rId3">
            <a:alphaModFix/>
          </a:blip>
          <a:srcRect b="0" l="0" r="0" t="0"/>
          <a:stretch/>
        </p:blipFill>
        <p:spPr>
          <a:xfrm>
            <a:off x="226875" y="1105525"/>
            <a:ext cx="8690250" cy="2736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97" name="Google Shape;297;p2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298" name="Google Shape;298;p24"/>
          <p:cNvPicPr preferRelativeResize="0"/>
          <p:nvPr/>
        </p:nvPicPr>
        <p:blipFill rotWithShape="1">
          <a:blip r:embed="rId3">
            <a:alphaModFix/>
          </a:blip>
          <a:srcRect b="0" l="0" r="0" t="0"/>
          <a:stretch/>
        </p:blipFill>
        <p:spPr>
          <a:xfrm>
            <a:off x="248075" y="1378925"/>
            <a:ext cx="8555252" cy="268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528525" y="1509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900"/>
              <a:t>Optimized Pre-processing Algorithm(Pre-processing; tries to transform training data labels)</a:t>
            </a:r>
            <a:endParaRPr sz="1900"/>
          </a:p>
        </p:txBody>
      </p:sp>
      <p:pic>
        <p:nvPicPr>
          <p:cNvPr id="304" name="Google Shape;304;p25"/>
          <p:cNvPicPr preferRelativeResize="0"/>
          <p:nvPr/>
        </p:nvPicPr>
        <p:blipFill rotWithShape="1">
          <a:blip r:embed="rId3">
            <a:alphaModFix/>
          </a:blip>
          <a:srcRect b="0" l="0" r="0" t="0"/>
          <a:stretch/>
        </p:blipFill>
        <p:spPr>
          <a:xfrm>
            <a:off x="209100" y="1059450"/>
            <a:ext cx="8839200" cy="28417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10" name="Google Shape;310;p2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11" name="Google Shape;311;p26"/>
          <p:cNvPicPr preferRelativeResize="0"/>
          <p:nvPr/>
        </p:nvPicPr>
        <p:blipFill rotWithShape="1">
          <a:blip r:embed="rId3">
            <a:alphaModFix/>
          </a:blip>
          <a:srcRect b="0" l="0" r="0" t="0"/>
          <a:stretch/>
        </p:blipFill>
        <p:spPr>
          <a:xfrm>
            <a:off x="322525" y="1118300"/>
            <a:ext cx="8498949" cy="2700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528525" y="1509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900"/>
              <a:t>Adversarial Debiasing Algorithm(In-processing; helpful for group discrimination)</a:t>
            </a:r>
            <a:endParaRPr sz="1900"/>
          </a:p>
        </p:txBody>
      </p:sp>
      <p:sp>
        <p:nvSpPr>
          <p:cNvPr id="317" name="Google Shape;317;p27"/>
          <p:cNvSpPr txBox="1"/>
          <p:nvPr>
            <p:ph idx="1" type="body"/>
          </p:nvPr>
        </p:nvSpPr>
        <p:spPr>
          <a:xfrm>
            <a:off x="641950" y="862425"/>
            <a:ext cx="7505700" cy="3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18" name="Google Shape;318;p27"/>
          <p:cNvPicPr preferRelativeResize="0"/>
          <p:nvPr/>
        </p:nvPicPr>
        <p:blipFill rotWithShape="1">
          <a:blip r:embed="rId3">
            <a:alphaModFix/>
          </a:blip>
          <a:srcRect b="0" l="0" r="0" t="0"/>
          <a:stretch/>
        </p:blipFill>
        <p:spPr>
          <a:xfrm>
            <a:off x="274075" y="1267750"/>
            <a:ext cx="8576951" cy="27637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28"/>
          <p:cNvPicPr preferRelativeResize="0"/>
          <p:nvPr/>
        </p:nvPicPr>
        <p:blipFill rotWithShape="1">
          <a:blip r:embed="rId3">
            <a:alphaModFix/>
          </a:blip>
          <a:srcRect b="0" l="0" r="0" t="0"/>
          <a:stretch/>
        </p:blipFill>
        <p:spPr>
          <a:xfrm>
            <a:off x="281200" y="1287725"/>
            <a:ext cx="8620875" cy="2718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528525" y="1509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900"/>
              <a:t>Reject Option Based Classification Algorithm(In-processing; helpful for group discrimination)</a:t>
            </a:r>
            <a:endParaRPr sz="1900"/>
          </a:p>
        </p:txBody>
      </p:sp>
      <p:sp>
        <p:nvSpPr>
          <p:cNvPr id="329" name="Google Shape;329;p29"/>
          <p:cNvSpPr txBox="1"/>
          <p:nvPr>
            <p:ph idx="1" type="body"/>
          </p:nvPr>
        </p:nvSpPr>
        <p:spPr>
          <a:xfrm>
            <a:off x="641950" y="862425"/>
            <a:ext cx="7505700" cy="3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30" name="Google Shape;330;p29"/>
          <p:cNvPicPr preferRelativeResize="0"/>
          <p:nvPr/>
        </p:nvPicPr>
        <p:blipFill rotWithShape="1">
          <a:blip r:embed="rId3">
            <a:alphaModFix/>
          </a:blip>
          <a:srcRect b="0" l="0" r="0" t="0"/>
          <a:stretch/>
        </p:blipFill>
        <p:spPr>
          <a:xfrm>
            <a:off x="320975" y="1318072"/>
            <a:ext cx="8502050" cy="26967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
          <p:cNvSpPr txBox="1"/>
          <p:nvPr>
            <p:ph type="title"/>
          </p:nvPr>
        </p:nvSpPr>
        <p:spPr>
          <a:xfrm>
            <a:off x="776625" y="625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800"/>
              <a:t>Bias </a:t>
            </a:r>
            <a:endParaRPr sz="3800"/>
          </a:p>
        </p:txBody>
      </p:sp>
      <p:sp>
        <p:nvSpPr>
          <p:cNvPr id="140" name="Google Shape;140;p3"/>
          <p:cNvSpPr txBox="1"/>
          <p:nvPr>
            <p:ph idx="1" type="body"/>
          </p:nvPr>
        </p:nvSpPr>
        <p:spPr>
          <a:xfrm>
            <a:off x="776625" y="163717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2800">
                <a:solidFill>
                  <a:srgbClr val="000000"/>
                </a:solidFill>
                <a:latin typeface="Times New Roman"/>
                <a:ea typeface="Times New Roman"/>
                <a:cs typeface="Times New Roman"/>
                <a:sym typeface="Times New Roman"/>
              </a:rPr>
              <a:t>A systematic error. In the context of fairness, AI Fairness 360 is concerned with unwanted bias that places privileged groups at systematic advantage and unprivileged groups at systematic disadvantage</a:t>
            </a:r>
            <a:endParaRPr sz="2800">
              <a:solidFill>
                <a:srgbClr val="000000"/>
              </a:solidFill>
              <a:latin typeface="Times New Roman"/>
              <a:ea typeface="Times New Roman"/>
              <a:cs typeface="Times New Roman"/>
              <a:sym typeface="Times New Roman"/>
            </a:endParaRPr>
          </a:p>
        </p:txBody>
      </p:sp>
      <p:sp>
        <p:nvSpPr>
          <p:cNvPr id="141" name="Google Shape;141;p3"/>
          <p:cNvSpPr txBox="1"/>
          <p:nvPr/>
        </p:nvSpPr>
        <p:spPr>
          <a:xfrm>
            <a:off x="6901725" y="408800"/>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0000"/>
                </a:solidFill>
                <a:latin typeface="Calibri"/>
                <a:ea typeface="Calibri"/>
                <a:cs typeface="Calibri"/>
                <a:sym typeface="Calibri"/>
              </a:rPr>
              <a:t>Legal Definition of Bias?</a:t>
            </a:r>
            <a:endParaRPr b="1" i="0" sz="9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0000"/>
                </a:solidFill>
                <a:latin typeface="Calibri"/>
                <a:ea typeface="Calibri"/>
                <a:cs typeface="Calibri"/>
                <a:sym typeface="Calibri"/>
              </a:rPr>
              <a:t>Intentional Bias?</a:t>
            </a:r>
            <a:endParaRPr b="1" i="0" sz="9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0000"/>
                </a:solidFill>
                <a:latin typeface="Calibri"/>
                <a:ea typeface="Calibri"/>
                <a:cs typeface="Calibri"/>
                <a:sym typeface="Calibri"/>
              </a:rPr>
              <a:t>Unintentional Bias?</a:t>
            </a:r>
            <a:endParaRPr b="1" i="0" sz="900" u="none" cap="none" strike="noStrike">
              <a:solidFill>
                <a:srgbClr val="FF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3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36" name="Google Shape;336;p30"/>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37" name="Google Shape;337;p30"/>
          <p:cNvPicPr preferRelativeResize="0"/>
          <p:nvPr/>
        </p:nvPicPr>
        <p:blipFill rotWithShape="1">
          <a:blip r:embed="rId3">
            <a:alphaModFix/>
          </a:blip>
          <a:srcRect b="0" l="0" r="0" t="0"/>
          <a:stretch/>
        </p:blipFill>
        <p:spPr>
          <a:xfrm>
            <a:off x="387500" y="1333675"/>
            <a:ext cx="8368999" cy="27288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31"/>
          <p:cNvSpPr txBox="1"/>
          <p:nvPr>
            <p:ph type="title"/>
          </p:nvPr>
        </p:nvSpPr>
        <p:spPr>
          <a:xfrm>
            <a:off x="819150" y="4982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COMPAS Dataset</a:t>
            </a:r>
            <a:endParaRPr/>
          </a:p>
        </p:txBody>
      </p:sp>
      <p:sp>
        <p:nvSpPr>
          <p:cNvPr id="343" name="Google Shape;343;p31"/>
          <p:cNvSpPr txBox="1"/>
          <p:nvPr>
            <p:ph idx="1" type="body"/>
          </p:nvPr>
        </p:nvSpPr>
        <p:spPr>
          <a:xfrm>
            <a:off x="819150" y="145287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3100">
                <a:solidFill>
                  <a:srgbClr val="000000"/>
                </a:solidFill>
              </a:rPr>
              <a:t>compas.db:</a:t>
            </a:r>
            <a:r>
              <a:rPr lang="en" sz="3100">
                <a:solidFill>
                  <a:srgbClr val="000000"/>
                </a:solidFill>
              </a:rPr>
              <a:t> a sqlite3 database containing criminal history, jail and prison time, demographics and COMPAS risk scores for defendants from Broward County, Florida</a:t>
            </a:r>
            <a:endParaRPr sz="3100">
              <a:solidFill>
                <a:srgbClr val="000000"/>
              </a:solidFill>
            </a:endParaRPr>
          </a:p>
          <a:p>
            <a:pPr indent="0" lvl="0" marL="0" rtl="0" algn="l">
              <a:lnSpc>
                <a:spcPct val="115000"/>
              </a:lnSpc>
              <a:spcBef>
                <a:spcPts val="1800"/>
              </a:spcBef>
              <a:spcAft>
                <a:spcPts val="0"/>
              </a:spcAft>
              <a:buSzPts val="1300"/>
              <a:buNone/>
            </a:pPr>
            <a:r>
              <a:rPr b="1" lang="en" sz="2500">
                <a:solidFill>
                  <a:srgbClr val="24292E"/>
                </a:solidFill>
                <a:latin typeface="Arial"/>
                <a:ea typeface="Arial"/>
                <a:cs typeface="Arial"/>
                <a:sym typeface="Arial"/>
              </a:rPr>
              <a:t>compas-scores-raw.csv:</a:t>
            </a:r>
            <a:r>
              <a:rPr lang="en" sz="2500">
                <a:solidFill>
                  <a:srgbClr val="24292E"/>
                </a:solidFill>
                <a:latin typeface="Arial"/>
                <a:ea typeface="Arial"/>
                <a:cs typeface="Arial"/>
                <a:sym typeface="Arial"/>
              </a:rPr>
              <a:t> raw compas scores</a:t>
            </a:r>
            <a:endParaRPr sz="1200">
              <a:solidFill>
                <a:srgbClr val="24292E"/>
              </a:solidFill>
              <a:latin typeface="Arial"/>
              <a:ea typeface="Arial"/>
              <a:cs typeface="Arial"/>
              <a:sym typeface="Arial"/>
            </a:endParaRPr>
          </a:p>
          <a:p>
            <a:pPr indent="0" lvl="0" marL="0" rtl="0" algn="l">
              <a:lnSpc>
                <a:spcPct val="115000"/>
              </a:lnSpc>
              <a:spcBef>
                <a:spcPts val="1800"/>
              </a:spcBef>
              <a:spcAft>
                <a:spcPts val="400"/>
              </a:spcAft>
              <a:buSzPts val="1300"/>
              <a:buNone/>
            </a:pPr>
            <a:r>
              <a:rPr lang="en" sz="1200">
                <a:solidFill>
                  <a:srgbClr val="24292E"/>
                </a:solidFill>
                <a:latin typeface="Arial"/>
                <a:ea typeface="Arial"/>
                <a:cs typeface="Arial"/>
                <a:sym typeface="Arial"/>
              </a:rPr>
              <a:t>...and other supplemental data, such as </a:t>
            </a:r>
            <a:r>
              <a:rPr lang="en" sz="1050">
                <a:solidFill>
                  <a:srgbClr val="0366D6"/>
                </a:solidFill>
                <a:uFill>
                  <a:noFill/>
                </a:uFill>
                <a:latin typeface="Arial"/>
                <a:ea typeface="Arial"/>
                <a:cs typeface="Arial"/>
                <a:sym typeface="Arial"/>
                <a:hlinkClick r:id="rId3"/>
              </a:rPr>
              <a:t>compas-scores-two-years.csv</a:t>
            </a:r>
            <a:r>
              <a:rPr lang="en" sz="1200">
                <a:solidFill>
                  <a:srgbClr val="24292E"/>
                </a:solidFill>
                <a:latin typeface="Arial"/>
                <a:ea typeface="Arial"/>
                <a:cs typeface="Arial"/>
                <a:sym typeface="Arial"/>
              </a:rPr>
              <a:t>, </a:t>
            </a:r>
            <a:r>
              <a:rPr lang="en" sz="1050">
                <a:solidFill>
                  <a:srgbClr val="0366D6"/>
                </a:solidFill>
                <a:uFill>
                  <a:noFill/>
                </a:uFill>
                <a:latin typeface="Arial"/>
                <a:ea typeface="Arial"/>
                <a:cs typeface="Arial"/>
                <a:sym typeface="Arial"/>
                <a:hlinkClick r:id="rId4"/>
              </a:rPr>
              <a:t>compas-scores-two-years-violent.csv</a:t>
            </a:r>
            <a:endParaRPr sz="1200">
              <a:solidFill>
                <a:srgbClr val="24292E"/>
              </a:solidFill>
              <a:latin typeface="Arial"/>
              <a:ea typeface="Arial"/>
              <a:cs typeface="Arial"/>
              <a:sym typeface="Arial"/>
            </a:endParaRPr>
          </a:p>
        </p:txBody>
      </p:sp>
      <p:sp>
        <p:nvSpPr>
          <p:cNvPr id="344" name="Google Shape;344;p31"/>
          <p:cNvSpPr txBox="1"/>
          <p:nvPr/>
        </p:nvSpPr>
        <p:spPr>
          <a:xfrm>
            <a:off x="1079100" y="1237975"/>
            <a:ext cx="43569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Times New Roman"/>
                <a:ea typeface="Times New Roman"/>
                <a:cs typeface="Times New Roman"/>
                <a:sym typeface="Times New Roman"/>
              </a:rPr>
              <a:t>database extension</a:t>
            </a:r>
            <a:endParaRPr b="0" i="0" sz="1400" u="none" cap="none" strike="noStrike">
              <a:solidFill>
                <a:srgbClr val="FF0000"/>
              </a:solidFill>
              <a:latin typeface="Times New Roman"/>
              <a:ea typeface="Times New Roman"/>
              <a:cs typeface="Times New Roman"/>
              <a:sym typeface="Times New Roman"/>
            </a:endParaRPr>
          </a:p>
        </p:txBody>
      </p:sp>
      <p:cxnSp>
        <p:nvCxnSpPr>
          <p:cNvPr id="345" name="Google Shape;345;p31"/>
          <p:cNvCxnSpPr/>
          <p:nvPr/>
        </p:nvCxnSpPr>
        <p:spPr>
          <a:xfrm>
            <a:off x="2259125" y="1540550"/>
            <a:ext cx="151200" cy="136200"/>
          </a:xfrm>
          <a:prstGeom prst="straightConnector1">
            <a:avLst/>
          </a:prstGeom>
          <a:noFill/>
          <a:ln cap="flat" cmpd="sng" w="9525">
            <a:solidFill>
              <a:schemeClr val="dk2"/>
            </a:solidFill>
            <a:prstDash val="solid"/>
            <a:round/>
            <a:headEnd len="sm" w="sm" type="none"/>
            <a:tailEnd len="med" w="med" type="triangle"/>
          </a:ln>
        </p:spPr>
      </p:cxnSp>
      <p:sp>
        <p:nvSpPr>
          <p:cNvPr id="346" name="Google Shape;346;p31"/>
          <p:cNvSpPr txBox="1"/>
          <p:nvPr/>
        </p:nvSpPr>
        <p:spPr>
          <a:xfrm>
            <a:off x="2865325" y="3576375"/>
            <a:ext cx="4356900" cy="5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Times New Roman"/>
                <a:ea typeface="Times New Roman"/>
                <a:cs typeface="Times New Roman"/>
                <a:sym typeface="Times New Roman"/>
              </a:rPr>
              <a:t>“comma-separated values” = csv(“tabular data”)</a:t>
            </a:r>
            <a:endParaRPr b="0" i="0" sz="1400" u="none" cap="none" strike="noStrike">
              <a:solidFill>
                <a:srgbClr val="FF0000"/>
              </a:solidFill>
              <a:latin typeface="Times New Roman"/>
              <a:ea typeface="Times New Roman"/>
              <a:cs typeface="Times New Roman"/>
              <a:sym typeface="Times New Roman"/>
            </a:endParaRPr>
          </a:p>
        </p:txBody>
      </p:sp>
      <p:cxnSp>
        <p:nvCxnSpPr>
          <p:cNvPr id="347" name="Google Shape;347;p31"/>
          <p:cNvCxnSpPr/>
          <p:nvPr/>
        </p:nvCxnSpPr>
        <p:spPr>
          <a:xfrm>
            <a:off x="4029075" y="3842475"/>
            <a:ext cx="90900" cy="242100"/>
          </a:xfrm>
          <a:prstGeom prst="straightConnector1">
            <a:avLst/>
          </a:prstGeom>
          <a:noFill/>
          <a:ln cap="flat" cmpd="sng" w="9525">
            <a:solidFill>
              <a:schemeClr val="dk2"/>
            </a:solidFill>
            <a:prstDash val="solid"/>
            <a:round/>
            <a:headEnd len="sm" w="sm" type="none"/>
            <a:tailEnd len="med" w="med" type="triangle"/>
          </a:ln>
        </p:spPr>
      </p:cxnSp>
      <p:sp>
        <p:nvSpPr>
          <p:cNvPr id="348" name="Google Shape;348;p31"/>
          <p:cNvSpPr txBox="1"/>
          <p:nvPr/>
        </p:nvSpPr>
        <p:spPr>
          <a:xfrm>
            <a:off x="5761200" y="201675"/>
            <a:ext cx="4591500" cy="72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0000"/>
                </a:solidFill>
                <a:latin typeface="Times New Roman"/>
                <a:ea typeface="Times New Roman"/>
                <a:cs typeface="Times New Roman"/>
                <a:sym typeface="Times New Roman"/>
              </a:rPr>
              <a:t>Pre-processing data to get it into the right format</a:t>
            </a:r>
            <a:endParaRPr b="0" i="0" sz="11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0000"/>
                </a:solidFill>
                <a:latin typeface="Times New Roman"/>
                <a:ea typeface="Times New Roman"/>
                <a:cs typeface="Times New Roman"/>
                <a:sym typeface="Times New Roman"/>
              </a:rPr>
              <a:t>For AI Fairness 360 can also probably be a source of</a:t>
            </a:r>
            <a:endParaRPr b="0" i="0" sz="1100" u="none" cap="none" strike="noStrike">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0000"/>
                </a:solidFill>
                <a:latin typeface="Times New Roman"/>
                <a:ea typeface="Times New Roman"/>
                <a:cs typeface="Times New Roman"/>
                <a:sym typeface="Times New Roman"/>
              </a:rPr>
              <a:t>Introduced bias</a:t>
            </a:r>
            <a:endParaRPr b="0" i="0" sz="1100" u="none" cap="none" strike="noStrike">
              <a:solidFill>
                <a:srgbClr val="FF0000"/>
              </a:solidFill>
              <a:latin typeface="Times New Roman"/>
              <a:ea typeface="Times New Roman"/>
              <a:cs typeface="Times New Roman"/>
              <a:sym typeface="Times New Roman"/>
            </a:endParaRPr>
          </a:p>
        </p:txBody>
      </p:sp>
      <p:sp>
        <p:nvSpPr>
          <p:cNvPr id="349" name="Google Shape;349;p31"/>
          <p:cNvSpPr txBox="1"/>
          <p:nvPr/>
        </p:nvSpPr>
        <p:spPr>
          <a:xfrm>
            <a:off x="4960225" y="1013850"/>
            <a:ext cx="40089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FF0000"/>
                </a:solidFill>
                <a:latin typeface="Calibri"/>
                <a:ea typeface="Calibri"/>
                <a:cs typeface="Calibri"/>
                <a:sym typeface="Calibri"/>
              </a:rPr>
              <a:t>ProPublica</a:t>
            </a:r>
            <a:endParaRPr b="1" sz="2100">
              <a:solidFill>
                <a:srgbClr val="FF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2"/>
          <p:cNvSpPr txBox="1"/>
          <p:nvPr>
            <p:ph type="title"/>
          </p:nvPr>
        </p:nvSpPr>
        <p:spPr>
          <a:xfrm>
            <a:off x="380400" y="243100"/>
            <a:ext cx="6840300" cy="27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3000"/>
              <a:buNone/>
            </a:pPr>
            <a:r>
              <a:rPr b="1" lang="en" sz="3400">
                <a:solidFill>
                  <a:srgbClr val="000000"/>
                </a:solidFill>
                <a:latin typeface="Calibri"/>
                <a:ea typeface="Calibri"/>
                <a:cs typeface="Calibri"/>
                <a:sym typeface="Calibri"/>
              </a:rPr>
              <a:t>compas.db:</a:t>
            </a:r>
            <a:endParaRPr sz="3300"/>
          </a:p>
        </p:txBody>
      </p:sp>
      <p:sp>
        <p:nvSpPr>
          <p:cNvPr id="355" name="Google Shape;355;p32"/>
          <p:cNvSpPr txBox="1"/>
          <p:nvPr/>
        </p:nvSpPr>
        <p:spPr>
          <a:xfrm>
            <a:off x="2620325" y="387475"/>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The database has many tables, including some for jailhistory, prisonhistory, casearrest,summary, people charge, and compas.</a:t>
            </a:r>
            <a:endParaRPr b="0" i="0" sz="1400" u="none" cap="none" strike="noStrike">
              <a:solidFill>
                <a:srgbClr val="000000"/>
              </a:solidFill>
              <a:latin typeface="Calibri"/>
              <a:ea typeface="Calibri"/>
              <a:cs typeface="Calibri"/>
              <a:sym typeface="Calibri"/>
            </a:endParaRPr>
          </a:p>
        </p:txBody>
      </p:sp>
      <p:pic>
        <p:nvPicPr>
          <p:cNvPr id="356" name="Google Shape;356;p32"/>
          <p:cNvPicPr preferRelativeResize="0"/>
          <p:nvPr/>
        </p:nvPicPr>
        <p:blipFill rotWithShape="1">
          <a:blip r:embed="rId3">
            <a:alphaModFix/>
          </a:blip>
          <a:srcRect b="0" l="0" r="0" t="0"/>
          <a:stretch/>
        </p:blipFill>
        <p:spPr>
          <a:xfrm>
            <a:off x="1110500" y="1441575"/>
            <a:ext cx="6302399" cy="3028825"/>
          </a:xfrm>
          <a:prstGeom prst="rect">
            <a:avLst/>
          </a:prstGeom>
          <a:noFill/>
          <a:ln>
            <a:noFill/>
          </a:ln>
        </p:spPr>
      </p:pic>
      <p:sp>
        <p:nvSpPr>
          <p:cNvPr id="357" name="Google Shape;357;p32"/>
          <p:cNvSpPr txBox="1"/>
          <p:nvPr/>
        </p:nvSpPr>
        <p:spPr>
          <a:xfrm>
            <a:off x="1110500" y="1060875"/>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Some jailhistory table data</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63" name="Google Shape;363;p3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64" name="Google Shape;364;p33"/>
          <p:cNvPicPr preferRelativeResize="0"/>
          <p:nvPr/>
        </p:nvPicPr>
        <p:blipFill rotWithShape="1">
          <a:blip r:embed="rId3">
            <a:alphaModFix/>
          </a:blip>
          <a:srcRect b="0" l="0" r="0" t="0"/>
          <a:stretch/>
        </p:blipFill>
        <p:spPr>
          <a:xfrm>
            <a:off x="879000" y="845600"/>
            <a:ext cx="6632301" cy="3780725"/>
          </a:xfrm>
          <a:prstGeom prst="rect">
            <a:avLst/>
          </a:prstGeom>
          <a:noFill/>
          <a:ln>
            <a:noFill/>
          </a:ln>
        </p:spPr>
      </p:pic>
      <p:sp>
        <p:nvSpPr>
          <p:cNvPr id="365" name="Google Shape;365;p33"/>
          <p:cNvSpPr txBox="1"/>
          <p:nvPr/>
        </p:nvSpPr>
        <p:spPr>
          <a:xfrm>
            <a:off x="879000" y="274075"/>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Some prisonhistory table data</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71" name="Google Shape;371;p3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72" name="Google Shape;372;p34"/>
          <p:cNvPicPr preferRelativeResize="0"/>
          <p:nvPr/>
        </p:nvPicPr>
        <p:blipFill rotWithShape="1">
          <a:blip r:embed="rId3">
            <a:alphaModFix/>
          </a:blip>
          <a:srcRect b="0" l="0" r="0" t="0"/>
          <a:stretch/>
        </p:blipFill>
        <p:spPr>
          <a:xfrm>
            <a:off x="885825" y="675475"/>
            <a:ext cx="7372350" cy="3981450"/>
          </a:xfrm>
          <a:prstGeom prst="rect">
            <a:avLst/>
          </a:prstGeom>
          <a:noFill/>
          <a:ln>
            <a:noFill/>
          </a:ln>
        </p:spPr>
      </p:pic>
      <p:sp>
        <p:nvSpPr>
          <p:cNvPr id="373" name="Google Shape;373;p34"/>
          <p:cNvSpPr txBox="1"/>
          <p:nvPr/>
        </p:nvSpPr>
        <p:spPr>
          <a:xfrm>
            <a:off x="879000" y="274075"/>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Some casearrest table data</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79" name="Google Shape;379;p35"/>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80" name="Google Shape;380;p35"/>
          <p:cNvPicPr preferRelativeResize="0"/>
          <p:nvPr/>
        </p:nvPicPr>
        <p:blipFill rotWithShape="1">
          <a:blip r:embed="rId3">
            <a:alphaModFix/>
          </a:blip>
          <a:srcRect b="0" l="0" r="0" t="0"/>
          <a:stretch/>
        </p:blipFill>
        <p:spPr>
          <a:xfrm>
            <a:off x="2179800" y="479650"/>
            <a:ext cx="4074499" cy="4380324"/>
          </a:xfrm>
          <a:prstGeom prst="rect">
            <a:avLst/>
          </a:prstGeom>
          <a:noFill/>
          <a:ln>
            <a:noFill/>
          </a:ln>
        </p:spPr>
      </p:pic>
      <p:sp>
        <p:nvSpPr>
          <p:cNvPr id="381" name="Google Shape;381;p35"/>
          <p:cNvSpPr txBox="1"/>
          <p:nvPr/>
        </p:nvSpPr>
        <p:spPr>
          <a:xfrm>
            <a:off x="319025" y="178675"/>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Some compas table data</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387" name="Google Shape;387;p36"/>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88" name="Google Shape;388;p36"/>
          <p:cNvPicPr preferRelativeResize="0"/>
          <p:nvPr/>
        </p:nvPicPr>
        <p:blipFill rotWithShape="1">
          <a:blip r:embed="rId3">
            <a:alphaModFix/>
          </a:blip>
          <a:srcRect b="0" l="0" r="0" t="0"/>
          <a:stretch/>
        </p:blipFill>
        <p:spPr>
          <a:xfrm>
            <a:off x="2949625" y="285700"/>
            <a:ext cx="3023499" cy="4630824"/>
          </a:xfrm>
          <a:prstGeom prst="rect">
            <a:avLst/>
          </a:prstGeom>
          <a:noFill/>
          <a:ln>
            <a:noFill/>
          </a:ln>
        </p:spPr>
      </p:pic>
      <p:sp>
        <p:nvSpPr>
          <p:cNvPr id="389" name="Google Shape;389;p36"/>
          <p:cNvSpPr txBox="1"/>
          <p:nvPr/>
        </p:nvSpPr>
        <p:spPr>
          <a:xfrm>
            <a:off x="489000" y="413750"/>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Some summary table data</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7"/>
          <p:cNvSpPr txBox="1"/>
          <p:nvPr>
            <p:ph type="title"/>
          </p:nvPr>
        </p:nvSpPr>
        <p:spPr>
          <a:xfrm>
            <a:off x="333900" y="803050"/>
            <a:ext cx="8476200" cy="207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700">
                <a:solidFill>
                  <a:srgbClr val="980000"/>
                </a:solidFill>
              </a:rPr>
              <a:t>id</a:t>
            </a:r>
            <a:r>
              <a:rPr lang="en" sz="1700"/>
              <a:t>,</a:t>
            </a:r>
            <a:r>
              <a:rPr lang="en" sz="1700">
                <a:solidFill>
                  <a:srgbClr val="FF0000"/>
                </a:solidFill>
              </a:rPr>
              <a:t>name</a:t>
            </a:r>
            <a:r>
              <a:rPr lang="en" sz="1700"/>
              <a:t>,</a:t>
            </a:r>
            <a:r>
              <a:rPr lang="en" sz="1700">
                <a:solidFill>
                  <a:srgbClr val="FF9900"/>
                </a:solidFill>
              </a:rPr>
              <a:t>first</a:t>
            </a:r>
            <a:r>
              <a:rPr lang="en" sz="1700"/>
              <a:t>,</a:t>
            </a:r>
            <a:r>
              <a:rPr lang="en" sz="1700">
                <a:solidFill>
                  <a:srgbClr val="00FF00"/>
                </a:solidFill>
              </a:rPr>
              <a:t>last</a:t>
            </a:r>
            <a:r>
              <a:rPr lang="en" sz="1700"/>
              <a:t>,</a:t>
            </a:r>
            <a:r>
              <a:rPr lang="en" sz="1700">
                <a:solidFill>
                  <a:srgbClr val="0000FF"/>
                </a:solidFill>
              </a:rPr>
              <a:t>compas_screening_date</a:t>
            </a:r>
            <a:r>
              <a:rPr lang="en" sz="1700"/>
              <a:t>,</a:t>
            </a:r>
            <a:r>
              <a:rPr lang="en" sz="1700">
                <a:solidFill>
                  <a:srgbClr val="9900FF"/>
                </a:solidFill>
              </a:rPr>
              <a:t>sex</a:t>
            </a:r>
            <a:r>
              <a:rPr lang="en" sz="1700"/>
              <a:t>,</a:t>
            </a:r>
            <a:r>
              <a:rPr lang="en" sz="1700">
                <a:solidFill>
                  <a:srgbClr val="CC4125"/>
                </a:solidFill>
              </a:rPr>
              <a:t>dob</a:t>
            </a:r>
            <a:r>
              <a:rPr lang="en" sz="1700"/>
              <a:t>,age,age_cat,</a:t>
            </a:r>
            <a:r>
              <a:rPr lang="en" sz="1700">
                <a:solidFill>
                  <a:srgbClr val="FF0000"/>
                </a:solidFill>
              </a:rPr>
              <a:t>race</a:t>
            </a:r>
            <a:r>
              <a:rPr lang="en" sz="1700"/>
              <a:t>,juv_fel_count,decile_score,juv_misd_count,juv_other_count,priors_count,days_b_screening_arrest,c_jail_in,c_jail_out,c_case_number,c_offense_date,c_arrest_date,c_days_from_compas,c_charge_degree,</a:t>
            </a:r>
            <a:r>
              <a:rPr lang="en" sz="1700">
                <a:solidFill>
                  <a:srgbClr val="0000FF"/>
                </a:solidFill>
              </a:rPr>
              <a:t>c_charge_desc</a:t>
            </a:r>
            <a:r>
              <a:rPr lang="en" sz="1700"/>
              <a:t>,is_recid,num_r_cases,r_case_number,r_charge_degree,r_days_from_arrest,r_offense_date,r_charge_desc,r_jail_in,r_jail_out,is_violent_recid,num_vr_cases,vr_case_number,vr_charge_degree,vr_offense_date,vr_charge_desc,</a:t>
            </a:r>
            <a:r>
              <a:rPr lang="en" sz="1700">
                <a:solidFill>
                  <a:srgbClr val="4A86E8"/>
                </a:solidFill>
              </a:rPr>
              <a:t>v_type_of_assessment</a:t>
            </a:r>
            <a:r>
              <a:rPr lang="en" sz="1700"/>
              <a:t>,</a:t>
            </a:r>
            <a:r>
              <a:rPr lang="en" sz="1700">
                <a:solidFill>
                  <a:srgbClr val="FF0000"/>
                </a:solidFill>
              </a:rPr>
              <a:t>v_decile_score</a:t>
            </a:r>
            <a:r>
              <a:rPr lang="en" sz="1700"/>
              <a:t>,v_score_text,v_screening_date</a:t>
            </a:r>
            <a:r>
              <a:rPr lang="en" sz="1700">
                <a:solidFill>
                  <a:srgbClr val="FF9900"/>
                </a:solidFill>
              </a:rPr>
              <a:t>,type_of_assessment</a:t>
            </a:r>
            <a:r>
              <a:rPr lang="en" sz="1700"/>
              <a:t>,</a:t>
            </a:r>
            <a:r>
              <a:rPr lang="en" sz="1700">
                <a:solidFill>
                  <a:srgbClr val="FF0000"/>
                </a:solidFill>
              </a:rPr>
              <a:t>decile_score</a:t>
            </a:r>
            <a:r>
              <a:rPr lang="en" sz="1700"/>
              <a:t>,score_text,screening_date</a:t>
            </a:r>
            <a:endParaRPr sz="1700"/>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395" name="Google Shape;395;p37"/>
          <p:cNvSpPr txBox="1"/>
          <p:nvPr/>
        </p:nvSpPr>
        <p:spPr>
          <a:xfrm>
            <a:off x="319400" y="3491950"/>
            <a:ext cx="8612400" cy="21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980000"/>
                </a:solidFill>
                <a:latin typeface="Nunito"/>
                <a:ea typeface="Nunito"/>
                <a:cs typeface="Nunito"/>
                <a:sym typeface="Nunito"/>
              </a:rPr>
              <a:t>1</a:t>
            </a:r>
            <a:r>
              <a:rPr b="0" i="0" lang="en" sz="1500" u="none" cap="none" strike="noStrike">
                <a:solidFill>
                  <a:schemeClr val="lt1"/>
                </a:solidFill>
                <a:latin typeface="Nunito"/>
                <a:ea typeface="Nunito"/>
                <a:cs typeface="Nunito"/>
                <a:sym typeface="Nunito"/>
              </a:rPr>
              <a:t>,</a:t>
            </a:r>
            <a:r>
              <a:rPr b="0" i="0" lang="en" sz="1500" u="none" cap="none" strike="noStrike">
                <a:solidFill>
                  <a:srgbClr val="FF0000"/>
                </a:solidFill>
                <a:latin typeface="Nunito"/>
                <a:ea typeface="Nunito"/>
                <a:cs typeface="Nunito"/>
                <a:sym typeface="Nunito"/>
              </a:rPr>
              <a:t>miguel</a:t>
            </a:r>
            <a:r>
              <a:rPr b="0" i="0" lang="en" sz="1500" u="none" cap="none" strike="noStrike">
                <a:solidFill>
                  <a:schemeClr val="lt1"/>
                </a:solidFill>
                <a:latin typeface="Nunito"/>
                <a:ea typeface="Nunito"/>
                <a:cs typeface="Nunito"/>
                <a:sym typeface="Nunito"/>
              </a:rPr>
              <a:t> hernandez,</a:t>
            </a:r>
            <a:r>
              <a:rPr b="0" i="0" lang="en" sz="1500" u="none" cap="none" strike="noStrike">
                <a:solidFill>
                  <a:srgbClr val="FF9900"/>
                </a:solidFill>
                <a:latin typeface="Nunito"/>
                <a:ea typeface="Nunito"/>
                <a:cs typeface="Nunito"/>
                <a:sym typeface="Nunito"/>
              </a:rPr>
              <a:t>miguel</a:t>
            </a:r>
            <a:r>
              <a:rPr b="0" i="0" lang="en" sz="1500" u="none" cap="none" strike="noStrike">
                <a:solidFill>
                  <a:schemeClr val="lt1"/>
                </a:solidFill>
                <a:latin typeface="Nunito"/>
                <a:ea typeface="Nunito"/>
                <a:cs typeface="Nunito"/>
                <a:sym typeface="Nunito"/>
              </a:rPr>
              <a:t>,</a:t>
            </a:r>
            <a:r>
              <a:rPr b="0" i="0" lang="en" sz="1500" u="none" cap="none" strike="noStrike">
                <a:solidFill>
                  <a:srgbClr val="00FF00"/>
                </a:solidFill>
                <a:latin typeface="Nunito"/>
                <a:ea typeface="Nunito"/>
                <a:cs typeface="Nunito"/>
                <a:sym typeface="Nunito"/>
              </a:rPr>
              <a:t>hernandez</a:t>
            </a:r>
            <a:r>
              <a:rPr b="0" i="0" lang="en" sz="1500" u="none" cap="none" strike="noStrike">
                <a:solidFill>
                  <a:schemeClr val="lt1"/>
                </a:solidFill>
                <a:latin typeface="Nunito"/>
                <a:ea typeface="Nunito"/>
                <a:cs typeface="Nunito"/>
                <a:sym typeface="Nunito"/>
              </a:rPr>
              <a:t>,</a:t>
            </a:r>
            <a:r>
              <a:rPr b="0" i="0" lang="en" sz="1500" u="none" cap="none" strike="noStrike">
                <a:solidFill>
                  <a:srgbClr val="0000FF"/>
                </a:solidFill>
                <a:latin typeface="Nunito"/>
                <a:ea typeface="Nunito"/>
                <a:cs typeface="Nunito"/>
                <a:sym typeface="Nunito"/>
              </a:rPr>
              <a:t>2013-08-14</a:t>
            </a:r>
            <a:r>
              <a:rPr b="0" i="0" lang="en" sz="1500" u="none" cap="none" strike="noStrike">
                <a:solidFill>
                  <a:schemeClr val="lt1"/>
                </a:solidFill>
                <a:latin typeface="Nunito"/>
                <a:ea typeface="Nunito"/>
                <a:cs typeface="Nunito"/>
                <a:sym typeface="Nunito"/>
              </a:rPr>
              <a:t>,</a:t>
            </a:r>
            <a:r>
              <a:rPr b="0" i="0" lang="en" sz="1500" u="none" cap="none" strike="noStrike">
                <a:solidFill>
                  <a:srgbClr val="9900FF"/>
                </a:solidFill>
                <a:latin typeface="Nunito"/>
                <a:ea typeface="Nunito"/>
                <a:cs typeface="Nunito"/>
                <a:sym typeface="Nunito"/>
              </a:rPr>
              <a:t>Male</a:t>
            </a:r>
            <a:r>
              <a:rPr b="0" i="0" lang="en" sz="1500" u="none" cap="none" strike="noStrike">
                <a:solidFill>
                  <a:schemeClr val="lt1"/>
                </a:solidFill>
                <a:latin typeface="Nunito"/>
                <a:ea typeface="Nunito"/>
                <a:cs typeface="Nunito"/>
                <a:sym typeface="Nunito"/>
              </a:rPr>
              <a:t>,</a:t>
            </a:r>
            <a:r>
              <a:rPr b="0" i="0" lang="en" sz="1500" u="none" cap="none" strike="noStrike">
                <a:solidFill>
                  <a:srgbClr val="CC4125"/>
                </a:solidFill>
                <a:latin typeface="Nunito"/>
                <a:ea typeface="Nunito"/>
                <a:cs typeface="Nunito"/>
                <a:sym typeface="Nunito"/>
              </a:rPr>
              <a:t>1947-04-18</a:t>
            </a:r>
            <a:r>
              <a:rPr b="0" i="0" lang="en" sz="1500" u="none" cap="none" strike="noStrike">
                <a:solidFill>
                  <a:schemeClr val="lt1"/>
                </a:solidFill>
                <a:latin typeface="Nunito"/>
                <a:ea typeface="Nunito"/>
                <a:cs typeface="Nunito"/>
                <a:sym typeface="Nunito"/>
              </a:rPr>
              <a:t>,69,Greater than 45,</a:t>
            </a:r>
            <a:r>
              <a:rPr b="0" i="0" lang="en" sz="1500" u="none" cap="none" strike="noStrike">
                <a:solidFill>
                  <a:srgbClr val="FF0000"/>
                </a:solidFill>
                <a:latin typeface="Nunito"/>
                <a:ea typeface="Nunito"/>
                <a:cs typeface="Nunito"/>
                <a:sym typeface="Nunito"/>
              </a:rPr>
              <a:t>Other</a:t>
            </a:r>
            <a:r>
              <a:rPr b="0" i="0" lang="en" sz="1500" u="none" cap="none" strike="noStrike">
                <a:solidFill>
                  <a:schemeClr val="lt1"/>
                </a:solidFill>
                <a:latin typeface="Nunito"/>
                <a:ea typeface="Nunito"/>
                <a:cs typeface="Nunito"/>
                <a:sym typeface="Nunito"/>
              </a:rPr>
              <a:t>,0,1,0,0,0,-1,2013-08-13 06:03:42,2013-08-14 05:41:20,13011352CF10A,2013-08-13,,1,F,</a:t>
            </a:r>
            <a:r>
              <a:rPr b="0" i="0" lang="en" sz="1500" u="none" cap="none" strike="noStrike">
                <a:solidFill>
                  <a:srgbClr val="0000FF"/>
                </a:solidFill>
                <a:latin typeface="Nunito"/>
                <a:ea typeface="Nunito"/>
                <a:cs typeface="Nunito"/>
                <a:sym typeface="Nunito"/>
              </a:rPr>
              <a:t>Aggravated Assault w/Firearm</a:t>
            </a:r>
            <a:r>
              <a:rPr b="0" i="0" lang="en" sz="1500" u="none" cap="none" strike="noStrike">
                <a:solidFill>
                  <a:schemeClr val="lt1"/>
                </a:solidFill>
                <a:latin typeface="Nunito"/>
                <a:ea typeface="Nunito"/>
                <a:cs typeface="Nunito"/>
                <a:sym typeface="Nunito"/>
              </a:rPr>
              <a:t>,0,,,O,,,,,,0,,,,,,</a:t>
            </a:r>
            <a:r>
              <a:rPr b="0" i="0" lang="en" sz="1500" u="none" cap="none" strike="noStrike">
                <a:solidFill>
                  <a:srgbClr val="4A86E8"/>
                </a:solidFill>
                <a:latin typeface="Nunito"/>
                <a:ea typeface="Nunito"/>
                <a:cs typeface="Nunito"/>
                <a:sym typeface="Nunito"/>
              </a:rPr>
              <a:t>Risk of Violence</a:t>
            </a:r>
            <a:r>
              <a:rPr b="0" i="0" lang="en" sz="1500" u="none" cap="none" strike="noStrike">
                <a:solidFill>
                  <a:schemeClr val="lt1"/>
                </a:solidFill>
                <a:latin typeface="Nunito"/>
                <a:ea typeface="Nunito"/>
                <a:cs typeface="Nunito"/>
                <a:sym typeface="Nunito"/>
              </a:rPr>
              <a:t>,</a:t>
            </a:r>
            <a:r>
              <a:rPr b="0" i="0" lang="en" sz="1500" u="none" cap="none" strike="noStrike">
                <a:solidFill>
                  <a:srgbClr val="FF0000"/>
                </a:solidFill>
                <a:latin typeface="Nunito"/>
                <a:ea typeface="Nunito"/>
                <a:cs typeface="Nunito"/>
                <a:sym typeface="Nunito"/>
              </a:rPr>
              <a:t>1</a:t>
            </a:r>
            <a:r>
              <a:rPr b="0" i="0" lang="en" sz="1500" u="none" cap="none" strike="noStrike">
                <a:solidFill>
                  <a:schemeClr val="lt1"/>
                </a:solidFill>
                <a:latin typeface="Nunito"/>
                <a:ea typeface="Nunito"/>
                <a:cs typeface="Nunito"/>
                <a:sym typeface="Nunito"/>
              </a:rPr>
              <a:t>,Low,2013-08-14,</a:t>
            </a:r>
            <a:r>
              <a:rPr b="0" i="0" lang="en" sz="1500" u="none" cap="none" strike="noStrike">
                <a:solidFill>
                  <a:srgbClr val="FF9900"/>
                </a:solidFill>
                <a:latin typeface="Nunito"/>
                <a:ea typeface="Nunito"/>
                <a:cs typeface="Nunito"/>
                <a:sym typeface="Nunito"/>
              </a:rPr>
              <a:t>Risk of Recidivism</a:t>
            </a:r>
            <a:r>
              <a:rPr b="0" i="0" lang="en" sz="1500" u="none" cap="none" strike="noStrike">
                <a:solidFill>
                  <a:schemeClr val="lt1"/>
                </a:solidFill>
                <a:latin typeface="Nunito"/>
                <a:ea typeface="Nunito"/>
                <a:cs typeface="Nunito"/>
                <a:sym typeface="Nunito"/>
              </a:rPr>
              <a:t>,</a:t>
            </a:r>
            <a:r>
              <a:rPr b="0" i="0" lang="en" sz="1500" u="none" cap="none" strike="noStrike">
                <a:solidFill>
                  <a:srgbClr val="FF0000"/>
                </a:solidFill>
                <a:latin typeface="Nunito"/>
                <a:ea typeface="Nunito"/>
                <a:cs typeface="Nunito"/>
                <a:sym typeface="Nunito"/>
              </a:rPr>
              <a:t>1</a:t>
            </a:r>
            <a:r>
              <a:rPr b="0" i="0" lang="en" sz="1500" u="none" cap="none" strike="noStrike">
                <a:solidFill>
                  <a:schemeClr val="lt1"/>
                </a:solidFill>
                <a:latin typeface="Nunito"/>
                <a:ea typeface="Nunito"/>
                <a:cs typeface="Nunito"/>
                <a:sym typeface="Nunito"/>
              </a:rPr>
              <a:t>,Low,2013-08-14</a:t>
            </a:r>
            <a:endParaRPr b="0" i="0" sz="15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7"/>
          <p:cNvSpPr txBox="1"/>
          <p:nvPr/>
        </p:nvSpPr>
        <p:spPr>
          <a:xfrm>
            <a:off x="425325" y="40175"/>
            <a:ext cx="3471000" cy="43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800"/>
              </a:spcBef>
              <a:spcAft>
                <a:spcPts val="400"/>
              </a:spcAft>
              <a:buClr>
                <a:srgbClr val="000000"/>
              </a:buClr>
              <a:buSzPts val="2000"/>
              <a:buFont typeface="Arial"/>
              <a:buNone/>
            </a:pPr>
            <a:r>
              <a:rPr b="1" i="0" lang="en" sz="2000" u="none" cap="none" strike="noStrike">
                <a:solidFill>
                  <a:srgbClr val="24292E"/>
                </a:solidFill>
                <a:latin typeface="Arial"/>
                <a:ea typeface="Arial"/>
                <a:cs typeface="Arial"/>
                <a:sym typeface="Arial"/>
              </a:rPr>
              <a:t>compas-scores.csv</a:t>
            </a:r>
            <a:endParaRPr b="0" i="0" sz="900" u="none" cap="none" strike="noStrike">
              <a:solidFill>
                <a:srgbClr val="000000"/>
              </a:solidFill>
              <a:latin typeface="Arial"/>
              <a:ea typeface="Arial"/>
              <a:cs typeface="Arial"/>
              <a:sym typeface="Arial"/>
            </a:endParaRPr>
          </a:p>
        </p:txBody>
      </p:sp>
      <p:sp>
        <p:nvSpPr>
          <p:cNvPr id="397" name="Google Shape;397;p37"/>
          <p:cNvSpPr txBox="1"/>
          <p:nvPr/>
        </p:nvSpPr>
        <p:spPr>
          <a:xfrm>
            <a:off x="2421875" y="621425"/>
            <a:ext cx="1984800" cy="24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Setup of categories</a:t>
            </a:r>
            <a:endParaRPr b="1" i="0" sz="1400" u="none" cap="none" strike="noStrike">
              <a:solidFill>
                <a:srgbClr val="000000"/>
              </a:solidFill>
              <a:latin typeface="Calibri"/>
              <a:ea typeface="Calibri"/>
              <a:cs typeface="Calibri"/>
              <a:sym typeface="Calibri"/>
            </a:endParaRPr>
          </a:p>
        </p:txBody>
      </p:sp>
      <p:sp>
        <p:nvSpPr>
          <p:cNvPr id="398" name="Google Shape;398;p37"/>
          <p:cNvSpPr txBox="1"/>
          <p:nvPr/>
        </p:nvSpPr>
        <p:spPr>
          <a:xfrm>
            <a:off x="2170250" y="3176775"/>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Entry #1 of 11757 Entries</a:t>
            </a:r>
            <a:endParaRPr b="1" i="0" sz="1400" u="none" cap="none" strike="noStrike">
              <a:solidFill>
                <a:srgbClr val="000000"/>
              </a:solidFill>
              <a:latin typeface="Calibri"/>
              <a:ea typeface="Calibri"/>
              <a:cs typeface="Calibri"/>
              <a:sym typeface="Calibri"/>
            </a:endParaRPr>
          </a:p>
        </p:txBody>
      </p:sp>
      <p:sp>
        <p:nvSpPr>
          <p:cNvPr id="399" name="Google Shape;399;p37"/>
          <p:cNvSpPr txBox="1"/>
          <p:nvPr/>
        </p:nvSpPr>
        <p:spPr>
          <a:xfrm>
            <a:off x="5394475" y="187625"/>
            <a:ext cx="40530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0000"/>
                </a:solidFill>
                <a:latin typeface="Calibri"/>
                <a:ea typeface="Calibri"/>
                <a:cs typeface="Calibri"/>
                <a:sym typeface="Calibri"/>
              </a:rPr>
              <a:t>ProPublica</a:t>
            </a:r>
            <a:endParaRPr b="1" sz="1900">
              <a:solidFill>
                <a:srgbClr val="FF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333900" y="803050"/>
            <a:ext cx="8476200" cy="207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solidFill>
                  <a:srgbClr val="FF0000"/>
                </a:solidFill>
              </a:rPr>
              <a:t>Person_ID</a:t>
            </a:r>
            <a:r>
              <a:rPr lang="en" sz="2000"/>
              <a:t>,AssessmentID,Case_ID,</a:t>
            </a:r>
            <a:r>
              <a:rPr lang="en" sz="2000">
                <a:solidFill>
                  <a:srgbClr val="FF0000"/>
                </a:solidFill>
              </a:rPr>
              <a:t>Agency_Text</a:t>
            </a:r>
            <a:r>
              <a:rPr lang="en" sz="2000"/>
              <a:t>,LastName,FirstName,MiddleName,</a:t>
            </a:r>
            <a:r>
              <a:rPr lang="en" sz="2000">
                <a:solidFill>
                  <a:srgbClr val="FF9900"/>
                </a:solidFill>
              </a:rPr>
              <a:t>Sex_Code_Text</a:t>
            </a:r>
            <a:r>
              <a:rPr lang="en" sz="2000"/>
              <a:t>,</a:t>
            </a:r>
            <a:r>
              <a:rPr lang="en" sz="2000">
                <a:solidFill>
                  <a:srgbClr val="0000FF"/>
                </a:solidFill>
              </a:rPr>
              <a:t>Ethnic_Code_Text</a:t>
            </a:r>
            <a:r>
              <a:rPr lang="en" sz="2000"/>
              <a:t>,DateOfBirth,ScaleSet_ID,ScaleSet,</a:t>
            </a:r>
            <a:r>
              <a:rPr lang="en" sz="2000">
                <a:solidFill>
                  <a:srgbClr val="FF0000"/>
                </a:solidFill>
              </a:rPr>
              <a:t>AssessmentReason</a:t>
            </a:r>
            <a:r>
              <a:rPr lang="en" sz="2000"/>
              <a:t>,Language,</a:t>
            </a:r>
            <a:r>
              <a:rPr lang="en" sz="2000">
                <a:solidFill>
                  <a:srgbClr val="00FF00"/>
                </a:solidFill>
              </a:rPr>
              <a:t>LegalStatus</a:t>
            </a:r>
            <a:r>
              <a:rPr lang="en" sz="2000"/>
              <a:t>,</a:t>
            </a:r>
            <a:r>
              <a:rPr lang="en" sz="2000">
                <a:solidFill>
                  <a:srgbClr val="9900FF"/>
                </a:solidFill>
              </a:rPr>
              <a:t>CustodyStatus</a:t>
            </a:r>
            <a:r>
              <a:rPr lang="en" sz="2000"/>
              <a:t>,MaritalStatus,Screening_Date,RecSupervisionLevel,RecSupervisionLevelText,Scale_ID,</a:t>
            </a:r>
            <a:r>
              <a:rPr lang="en" sz="2000">
                <a:solidFill>
                  <a:srgbClr val="00FF00"/>
                </a:solidFill>
              </a:rPr>
              <a:t>DisplayText</a:t>
            </a:r>
            <a:r>
              <a:rPr lang="en" sz="2000"/>
              <a:t>,</a:t>
            </a:r>
            <a:r>
              <a:rPr lang="en" sz="2000">
                <a:solidFill>
                  <a:srgbClr val="FF0000"/>
                </a:solidFill>
              </a:rPr>
              <a:t>RawScore</a:t>
            </a:r>
            <a:r>
              <a:rPr lang="en" sz="2000"/>
              <a:t>,</a:t>
            </a:r>
            <a:r>
              <a:rPr lang="en" sz="2000">
                <a:highlight>
                  <a:srgbClr val="FFFF00"/>
                </a:highlight>
              </a:rPr>
              <a:t>DecileScore</a:t>
            </a:r>
            <a:r>
              <a:rPr lang="en" sz="2000"/>
              <a:t>,ScoreText,AssessmentType,IsCompleted,IsDeleted</a:t>
            </a:r>
            <a:endParaRPr sz="2000"/>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
        <p:nvSpPr>
          <p:cNvPr id="405" name="Google Shape;405;p38"/>
          <p:cNvSpPr txBox="1"/>
          <p:nvPr/>
        </p:nvSpPr>
        <p:spPr>
          <a:xfrm>
            <a:off x="305225" y="3151700"/>
            <a:ext cx="8612400" cy="216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rgbClr val="FF0000"/>
                </a:solidFill>
                <a:latin typeface="Nunito"/>
                <a:ea typeface="Nunito"/>
                <a:cs typeface="Nunito"/>
                <a:sym typeface="Nunito"/>
              </a:rPr>
              <a:t>50850</a:t>
            </a:r>
            <a:r>
              <a:rPr b="0" i="0" lang="en" sz="2200" u="none" cap="none" strike="noStrike">
                <a:solidFill>
                  <a:schemeClr val="lt1"/>
                </a:solidFill>
                <a:latin typeface="Nunito"/>
                <a:ea typeface="Nunito"/>
                <a:cs typeface="Nunito"/>
                <a:sym typeface="Nunito"/>
              </a:rPr>
              <a:t>,57176,51958,</a:t>
            </a:r>
            <a:r>
              <a:rPr b="0" i="0" lang="en" sz="2200" u="none" cap="none" strike="noStrike">
                <a:solidFill>
                  <a:srgbClr val="FF0000"/>
                </a:solidFill>
                <a:latin typeface="Nunito"/>
                <a:ea typeface="Nunito"/>
                <a:cs typeface="Nunito"/>
                <a:sym typeface="Nunito"/>
              </a:rPr>
              <a:t>PRETRIAL</a:t>
            </a:r>
            <a:r>
              <a:rPr b="0" i="0" lang="en" sz="2200" u="none" cap="none" strike="noStrike">
                <a:solidFill>
                  <a:schemeClr val="lt1"/>
                </a:solidFill>
                <a:latin typeface="Nunito"/>
                <a:ea typeface="Nunito"/>
                <a:cs typeface="Nunito"/>
                <a:sym typeface="Nunito"/>
              </a:rPr>
              <a:t>,Debe,Mikerlie,George,</a:t>
            </a:r>
            <a:r>
              <a:rPr b="0" i="0" lang="en" sz="2200" u="none" cap="none" strike="noStrike">
                <a:solidFill>
                  <a:srgbClr val="FF9900"/>
                </a:solidFill>
                <a:latin typeface="Nunito"/>
                <a:ea typeface="Nunito"/>
                <a:cs typeface="Nunito"/>
                <a:sym typeface="Nunito"/>
              </a:rPr>
              <a:t>Female</a:t>
            </a:r>
            <a:r>
              <a:rPr b="0" i="0" lang="en" sz="2200" u="none" cap="none" strike="noStrike">
                <a:solidFill>
                  <a:schemeClr val="lt1"/>
                </a:solidFill>
                <a:latin typeface="Nunito"/>
                <a:ea typeface="Nunito"/>
                <a:cs typeface="Nunito"/>
                <a:sym typeface="Nunito"/>
              </a:rPr>
              <a:t>,</a:t>
            </a:r>
            <a:r>
              <a:rPr b="0" i="0" lang="en" sz="2200" u="none" cap="none" strike="noStrike">
                <a:solidFill>
                  <a:srgbClr val="0000FF"/>
                </a:solidFill>
                <a:latin typeface="Nunito"/>
                <a:ea typeface="Nunito"/>
                <a:cs typeface="Nunito"/>
                <a:sym typeface="Nunito"/>
              </a:rPr>
              <a:t>African-American</a:t>
            </a:r>
            <a:r>
              <a:rPr b="0" i="0" lang="en" sz="2200" u="none" cap="none" strike="noStrike">
                <a:solidFill>
                  <a:schemeClr val="lt1"/>
                </a:solidFill>
                <a:latin typeface="Nunito"/>
                <a:ea typeface="Nunito"/>
                <a:cs typeface="Nunito"/>
                <a:sym typeface="Nunito"/>
              </a:rPr>
              <a:t>,10/09/94,22,Risk and Prescreen,</a:t>
            </a:r>
            <a:r>
              <a:rPr b="0" i="0" lang="en" sz="2200" u="none" cap="none" strike="noStrike">
                <a:solidFill>
                  <a:srgbClr val="FF0000"/>
                </a:solidFill>
                <a:latin typeface="Nunito"/>
                <a:ea typeface="Nunito"/>
                <a:cs typeface="Nunito"/>
                <a:sym typeface="Nunito"/>
              </a:rPr>
              <a:t>Intake</a:t>
            </a:r>
            <a:r>
              <a:rPr b="0" i="0" lang="en" sz="2200" u="none" cap="none" strike="noStrike">
                <a:solidFill>
                  <a:schemeClr val="lt1"/>
                </a:solidFill>
                <a:latin typeface="Nunito"/>
                <a:ea typeface="Nunito"/>
                <a:cs typeface="Nunito"/>
                <a:sym typeface="Nunito"/>
              </a:rPr>
              <a:t>,English,</a:t>
            </a:r>
            <a:r>
              <a:rPr b="0" i="0" lang="en" sz="2200" u="none" cap="none" strike="noStrike">
                <a:solidFill>
                  <a:srgbClr val="00FF00"/>
                </a:solidFill>
                <a:latin typeface="Nunito"/>
                <a:ea typeface="Nunito"/>
                <a:cs typeface="Nunito"/>
                <a:sym typeface="Nunito"/>
              </a:rPr>
              <a:t>Pretrial</a:t>
            </a:r>
            <a:r>
              <a:rPr b="0" i="0" lang="en" sz="2200" u="none" cap="none" strike="noStrike">
                <a:solidFill>
                  <a:schemeClr val="lt1"/>
                </a:solidFill>
                <a:latin typeface="Nunito"/>
                <a:ea typeface="Nunito"/>
                <a:cs typeface="Nunito"/>
                <a:sym typeface="Nunito"/>
              </a:rPr>
              <a:t>,</a:t>
            </a:r>
            <a:r>
              <a:rPr b="0" i="0" lang="en" sz="2200" u="none" cap="none" strike="noStrike">
                <a:solidFill>
                  <a:srgbClr val="9900FF"/>
                </a:solidFill>
                <a:latin typeface="Nunito"/>
                <a:ea typeface="Nunito"/>
                <a:cs typeface="Nunito"/>
                <a:sym typeface="Nunito"/>
              </a:rPr>
              <a:t>Jail Inmate</a:t>
            </a:r>
            <a:r>
              <a:rPr b="0" i="0" lang="en" sz="2200" u="none" cap="none" strike="noStrike">
                <a:solidFill>
                  <a:schemeClr val="lt1"/>
                </a:solidFill>
                <a:latin typeface="Nunito"/>
                <a:ea typeface="Nunito"/>
                <a:cs typeface="Nunito"/>
                <a:sym typeface="Nunito"/>
              </a:rPr>
              <a:t>,Significant Other,1/1/13 0:00,2,Medium,7,</a:t>
            </a:r>
            <a:r>
              <a:rPr b="0" i="0" lang="en" sz="2200" u="none" cap="none" strike="noStrike">
                <a:solidFill>
                  <a:srgbClr val="00FF00"/>
                </a:solidFill>
                <a:latin typeface="Nunito"/>
                <a:ea typeface="Nunito"/>
                <a:cs typeface="Nunito"/>
                <a:sym typeface="Nunito"/>
              </a:rPr>
              <a:t>Risk of Violence</a:t>
            </a:r>
            <a:r>
              <a:rPr b="0" i="0" lang="en" sz="2200" u="none" cap="none" strike="noStrike">
                <a:solidFill>
                  <a:schemeClr val="lt1"/>
                </a:solidFill>
                <a:latin typeface="Nunito"/>
                <a:ea typeface="Nunito"/>
                <a:cs typeface="Nunito"/>
                <a:sym typeface="Nunito"/>
              </a:rPr>
              <a:t>,</a:t>
            </a:r>
            <a:r>
              <a:rPr b="0" i="0" lang="en" sz="2200" u="none" cap="none" strike="noStrike">
                <a:solidFill>
                  <a:srgbClr val="FF0000"/>
                </a:solidFill>
                <a:latin typeface="Nunito"/>
                <a:ea typeface="Nunito"/>
                <a:cs typeface="Nunito"/>
                <a:sym typeface="Nunito"/>
              </a:rPr>
              <a:t>-1.29,</a:t>
            </a:r>
            <a:r>
              <a:rPr b="0" i="0" lang="en" sz="2200" u="none" cap="none" strike="noStrike">
                <a:solidFill>
                  <a:schemeClr val="lt1"/>
                </a:solidFill>
                <a:highlight>
                  <a:srgbClr val="FFFF00"/>
                </a:highlight>
                <a:latin typeface="Nunito"/>
                <a:ea typeface="Nunito"/>
                <a:cs typeface="Nunito"/>
                <a:sym typeface="Nunito"/>
              </a:rPr>
              <a:t>7</a:t>
            </a:r>
            <a:r>
              <a:rPr b="0" i="0" lang="en" sz="2200" u="none" cap="none" strike="noStrike">
                <a:solidFill>
                  <a:schemeClr val="lt1"/>
                </a:solidFill>
                <a:latin typeface="Nunito"/>
                <a:ea typeface="Nunito"/>
                <a:cs typeface="Nunito"/>
                <a:sym typeface="Nunito"/>
              </a:rPr>
              <a:t>,Medium,New,1,0</a:t>
            </a:r>
            <a:endParaRPr b="0" i="0" sz="22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8"/>
          <p:cNvSpPr txBox="1"/>
          <p:nvPr/>
        </p:nvSpPr>
        <p:spPr>
          <a:xfrm>
            <a:off x="425325" y="40175"/>
            <a:ext cx="3471000" cy="43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800"/>
              </a:spcBef>
              <a:spcAft>
                <a:spcPts val="400"/>
              </a:spcAft>
              <a:buClr>
                <a:srgbClr val="000000"/>
              </a:buClr>
              <a:buSzPts val="2000"/>
              <a:buFont typeface="Arial"/>
              <a:buNone/>
            </a:pPr>
            <a:r>
              <a:rPr b="1" i="0" lang="en" sz="2000" u="none" cap="none" strike="noStrike">
                <a:solidFill>
                  <a:srgbClr val="24292E"/>
                </a:solidFill>
                <a:latin typeface="Arial"/>
                <a:ea typeface="Arial"/>
                <a:cs typeface="Arial"/>
                <a:sym typeface="Arial"/>
              </a:rPr>
              <a:t>compas-scores-raw.csv</a:t>
            </a:r>
            <a:endParaRPr b="0" i="0" sz="900" u="none" cap="none" strike="noStrike">
              <a:solidFill>
                <a:srgbClr val="000000"/>
              </a:solidFill>
              <a:latin typeface="Arial"/>
              <a:ea typeface="Arial"/>
              <a:cs typeface="Arial"/>
              <a:sym typeface="Arial"/>
            </a:endParaRPr>
          </a:p>
        </p:txBody>
      </p:sp>
      <p:sp>
        <p:nvSpPr>
          <p:cNvPr id="407" name="Google Shape;407;p38"/>
          <p:cNvSpPr txBox="1"/>
          <p:nvPr/>
        </p:nvSpPr>
        <p:spPr>
          <a:xfrm>
            <a:off x="2421875" y="621425"/>
            <a:ext cx="1764900" cy="24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Setup of categories</a:t>
            </a:r>
            <a:endParaRPr b="1" i="0" sz="1400" u="none" cap="none" strike="noStrike">
              <a:solidFill>
                <a:srgbClr val="000000"/>
              </a:solidFill>
              <a:latin typeface="Calibri"/>
              <a:ea typeface="Calibri"/>
              <a:cs typeface="Calibri"/>
              <a:sym typeface="Calibri"/>
            </a:endParaRPr>
          </a:p>
        </p:txBody>
      </p:sp>
      <p:sp>
        <p:nvSpPr>
          <p:cNvPr id="408" name="Google Shape;408;p38"/>
          <p:cNvSpPr txBox="1"/>
          <p:nvPr/>
        </p:nvSpPr>
        <p:spPr>
          <a:xfrm>
            <a:off x="2170250" y="2882650"/>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alibri"/>
                <a:ea typeface="Calibri"/>
                <a:cs typeface="Calibri"/>
                <a:sym typeface="Calibri"/>
              </a:rPr>
              <a:t>Sample Entry</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9"/>
          <p:cNvSpPr txBox="1"/>
          <p:nvPr>
            <p:ph type="title"/>
          </p:nvPr>
        </p:nvSpPr>
        <p:spPr>
          <a:xfrm>
            <a:off x="755350" y="2785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Problem with Bias Mitigation</a:t>
            </a:r>
            <a:endParaRPr/>
          </a:p>
        </p:txBody>
      </p:sp>
      <p:sp>
        <p:nvSpPr>
          <p:cNvPr id="414" name="Google Shape;414;p39"/>
          <p:cNvSpPr txBox="1"/>
          <p:nvPr>
            <p:ph idx="1" type="body"/>
          </p:nvPr>
        </p:nvSpPr>
        <p:spPr>
          <a:xfrm>
            <a:off x="755350" y="904950"/>
            <a:ext cx="7569600" cy="1212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SzPts val="1300"/>
              <a:buNone/>
            </a:pPr>
            <a:r>
              <a:rPr b="1" lang="en" sz="1400">
                <a:solidFill>
                  <a:srgbClr val="000000"/>
                </a:solidFill>
                <a:latin typeface="Arial"/>
                <a:ea typeface="Arial"/>
                <a:cs typeface="Arial"/>
                <a:sym typeface="Arial"/>
              </a:rPr>
              <a:t>Cannot simply drop protected attributes because features are correlated with them</a:t>
            </a:r>
            <a:endParaRPr b="1" sz="1400">
              <a:solidFill>
                <a:srgbClr val="000000"/>
              </a:solidFill>
              <a:latin typeface="Arial"/>
              <a:ea typeface="Arial"/>
              <a:cs typeface="Arial"/>
              <a:sym typeface="Arial"/>
            </a:endParaRPr>
          </a:p>
          <a:p>
            <a:pPr indent="0" lvl="0" marL="0" rtl="0" algn="ctr">
              <a:lnSpc>
                <a:spcPct val="100000"/>
              </a:lnSpc>
              <a:spcBef>
                <a:spcPts val="1200"/>
              </a:spcBef>
              <a:spcAft>
                <a:spcPts val="0"/>
              </a:spcAft>
              <a:buSzPts val="1300"/>
              <a:buNone/>
            </a:pPr>
            <a:r>
              <a:t/>
            </a:r>
            <a:endParaRPr b="1" sz="1400">
              <a:solidFill>
                <a:srgbClr val="000000"/>
              </a:solidFill>
              <a:latin typeface="Arial"/>
              <a:ea typeface="Arial"/>
              <a:cs typeface="Arial"/>
              <a:sym typeface="Arial"/>
            </a:endParaRPr>
          </a:p>
          <a:p>
            <a:pPr indent="0" lvl="0" marL="0" rtl="0" algn="ctr">
              <a:lnSpc>
                <a:spcPct val="100000"/>
              </a:lnSpc>
              <a:spcBef>
                <a:spcPts val="1200"/>
              </a:spcBef>
              <a:spcAft>
                <a:spcPts val="0"/>
              </a:spcAft>
              <a:buSzPts val="1300"/>
              <a:buNone/>
            </a:pPr>
            <a:r>
              <a:rPr b="1" lang="en" sz="1400">
                <a:solidFill>
                  <a:srgbClr val="000000"/>
                </a:solidFill>
                <a:latin typeface="Arial"/>
                <a:ea typeface="Arial"/>
                <a:cs typeface="Arial"/>
                <a:sym typeface="Arial"/>
              </a:rPr>
              <a:t>Sensitive Attributes</a:t>
            </a:r>
            <a:endParaRPr b="1" sz="14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25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b="1" sz="2500">
              <a:solidFill>
                <a:srgbClr val="000000"/>
              </a:solidFill>
              <a:highlight>
                <a:srgbClr val="FFFFFF"/>
              </a:highlight>
              <a:latin typeface="Arial"/>
              <a:ea typeface="Arial"/>
              <a:cs typeface="Arial"/>
              <a:sym typeface="Arial"/>
            </a:endParaRPr>
          </a:p>
        </p:txBody>
      </p:sp>
      <p:cxnSp>
        <p:nvCxnSpPr>
          <p:cNvPr id="415" name="Google Shape;415;p39"/>
          <p:cNvCxnSpPr/>
          <p:nvPr/>
        </p:nvCxnSpPr>
        <p:spPr>
          <a:xfrm>
            <a:off x="4529500" y="2372125"/>
            <a:ext cx="21300" cy="595500"/>
          </a:xfrm>
          <a:prstGeom prst="straightConnector1">
            <a:avLst/>
          </a:prstGeom>
          <a:noFill/>
          <a:ln cap="flat" cmpd="sng" w="9525">
            <a:solidFill>
              <a:schemeClr val="dk2"/>
            </a:solidFill>
            <a:prstDash val="solid"/>
            <a:round/>
            <a:headEnd len="sm" w="sm" type="none"/>
            <a:tailEnd len="med" w="med" type="triangle"/>
          </a:ln>
        </p:spPr>
      </p:cxnSp>
      <p:sp>
        <p:nvSpPr>
          <p:cNvPr id="416" name="Google Shape;416;p39"/>
          <p:cNvSpPr txBox="1"/>
          <p:nvPr>
            <p:ph idx="1" type="body"/>
          </p:nvPr>
        </p:nvSpPr>
        <p:spPr>
          <a:xfrm>
            <a:off x="723400" y="3020825"/>
            <a:ext cx="7569600" cy="121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1300"/>
              <a:buNone/>
            </a:pPr>
            <a:r>
              <a:rPr b="1" lang="en" sz="2000">
                <a:solidFill>
                  <a:srgbClr val="000000"/>
                </a:solidFill>
                <a:latin typeface="Arial"/>
                <a:ea typeface="Arial"/>
                <a:cs typeface="Arial"/>
                <a:sym typeface="Arial"/>
              </a:rPr>
              <a:t>Issues with Disparate Impact(“unintentional discrimination”) due to the fact that attributes are correlated to many other attributes and are virtually interlinked</a:t>
            </a:r>
            <a:endParaRPr b="1" sz="20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b="1" sz="25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47" name="Google Shape;147;p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48" name="Google Shape;148;p4"/>
          <p:cNvPicPr preferRelativeResize="0"/>
          <p:nvPr/>
        </p:nvPicPr>
        <p:blipFill rotWithShape="1">
          <a:blip r:embed="rId3">
            <a:alphaModFix/>
          </a:blip>
          <a:srcRect b="0" l="0" r="0" t="0"/>
          <a:stretch/>
        </p:blipFill>
        <p:spPr>
          <a:xfrm>
            <a:off x="337150" y="682575"/>
            <a:ext cx="8473527" cy="396502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pic>
        <p:nvPicPr>
          <p:cNvPr id="421" name="Google Shape;421;p40"/>
          <p:cNvPicPr preferRelativeResize="0"/>
          <p:nvPr/>
        </p:nvPicPr>
        <p:blipFill rotWithShape="1">
          <a:blip r:embed="rId3">
            <a:alphaModFix/>
          </a:blip>
          <a:srcRect b="0" l="0" r="0" t="0"/>
          <a:stretch/>
        </p:blipFill>
        <p:spPr>
          <a:xfrm>
            <a:off x="613900" y="627350"/>
            <a:ext cx="7916200" cy="370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41"/>
          <p:cNvSpPr txBox="1"/>
          <p:nvPr>
            <p:ph type="title"/>
          </p:nvPr>
        </p:nvSpPr>
        <p:spPr>
          <a:xfrm>
            <a:off x="819150" y="2998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lang="en"/>
              <a:t>Observations/Assumptions</a:t>
            </a:r>
            <a:endParaRPr/>
          </a:p>
        </p:txBody>
      </p:sp>
      <p:sp>
        <p:nvSpPr>
          <p:cNvPr id="427" name="Google Shape;427;p41"/>
          <p:cNvSpPr txBox="1"/>
          <p:nvPr>
            <p:ph idx="1" type="body"/>
          </p:nvPr>
        </p:nvSpPr>
        <p:spPr>
          <a:xfrm>
            <a:off x="663200" y="870775"/>
            <a:ext cx="7505700" cy="2448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2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There is no one definition of fairness applicable in all contexts.</a:t>
            </a:r>
            <a:endParaRPr sz="2000">
              <a:solidFill>
                <a:srgbClr val="000000"/>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There should be a comprehensive set of fairness metrics and bias mitigation algorithms.</a:t>
            </a:r>
            <a:endParaRPr sz="2000">
              <a:solidFill>
                <a:srgbClr val="000000"/>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If the user is allowed to modify the training data, then pre-processing can be used.  If the user is allowed to change the learning algorithm, then in-processing can be used.  If the user can only treat the learned model as a black box without any ability to modify the training data or learning algorithm, then only post-processing can be used.</a:t>
            </a:r>
            <a:endParaRPr sz="2000">
              <a:solidFill>
                <a:srgbClr val="000000"/>
              </a:solidFill>
              <a:latin typeface="Times New Roman"/>
              <a:ea typeface="Times New Roman"/>
              <a:cs typeface="Times New Roman"/>
              <a:sym typeface="Times New Roman"/>
            </a:endParaRPr>
          </a:p>
          <a:p>
            <a:pPr indent="-355600" lvl="0" marL="457200" marR="0" rtl="0" algn="l">
              <a:lnSpc>
                <a:spcPct val="115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There is no one best algorithm independent of dataset.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819150" y="3653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Well Does This Stuff Work?</a:t>
            </a:r>
            <a:endParaRPr/>
          </a:p>
        </p:txBody>
      </p:sp>
      <p:sp>
        <p:nvSpPr>
          <p:cNvPr id="433" name="Google Shape;433;p42"/>
          <p:cNvSpPr txBox="1"/>
          <p:nvPr>
            <p:ph idx="1" type="body"/>
          </p:nvPr>
        </p:nvSpPr>
        <p:spPr>
          <a:xfrm>
            <a:off x="819150" y="1090425"/>
            <a:ext cx="7505700" cy="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 sz="2900">
                <a:solidFill>
                  <a:schemeClr val="lt1"/>
                </a:solidFill>
                <a:latin typeface="Times New Roman"/>
                <a:ea typeface="Times New Roman"/>
                <a:cs typeface="Times New Roman"/>
                <a:sym typeface="Times New Roman"/>
              </a:rPr>
              <a:t>Probably well...depending on dataset, choice of algorithm, etc.</a:t>
            </a:r>
            <a:endParaRPr b="1" sz="2900">
              <a:solidFill>
                <a:schemeClr val="lt1"/>
              </a:solidFill>
              <a:latin typeface="Times New Roman"/>
              <a:ea typeface="Times New Roman"/>
              <a:cs typeface="Times New Roman"/>
              <a:sym typeface="Times New Roman"/>
            </a:endParaRPr>
          </a:p>
        </p:txBody>
      </p:sp>
      <p:pic>
        <p:nvPicPr>
          <p:cNvPr id="434" name="Google Shape;434;p42"/>
          <p:cNvPicPr preferRelativeResize="0"/>
          <p:nvPr/>
        </p:nvPicPr>
        <p:blipFill rotWithShape="1">
          <a:blip r:embed="rId3">
            <a:alphaModFix/>
          </a:blip>
          <a:srcRect b="0" l="0" r="0" t="0"/>
          <a:stretch/>
        </p:blipFill>
        <p:spPr>
          <a:xfrm>
            <a:off x="423050" y="3279899"/>
            <a:ext cx="8297901" cy="609800"/>
          </a:xfrm>
          <a:prstGeom prst="rect">
            <a:avLst/>
          </a:prstGeom>
          <a:noFill/>
          <a:ln>
            <a:noFill/>
          </a:ln>
        </p:spPr>
      </p:pic>
      <p:pic>
        <p:nvPicPr>
          <p:cNvPr id="435" name="Google Shape;435;p42"/>
          <p:cNvPicPr preferRelativeResize="0"/>
          <p:nvPr/>
        </p:nvPicPr>
        <p:blipFill rotWithShape="1">
          <a:blip r:embed="rId4">
            <a:alphaModFix/>
          </a:blip>
          <a:srcRect b="0" l="0" r="0" t="0"/>
          <a:stretch/>
        </p:blipFill>
        <p:spPr>
          <a:xfrm>
            <a:off x="416900" y="2358000"/>
            <a:ext cx="8239125" cy="66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Group Fairness</a:t>
            </a:r>
            <a:endParaRPr/>
          </a:p>
        </p:txBody>
      </p:sp>
      <p:sp>
        <p:nvSpPr>
          <p:cNvPr id="154" name="Google Shape;154;p5"/>
          <p:cNvSpPr txBox="1"/>
          <p:nvPr>
            <p:ph idx="1" type="body"/>
          </p:nvPr>
        </p:nvSpPr>
        <p:spPr>
          <a:xfrm>
            <a:off x="783700" y="2088700"/>
            <a:ext cx="7505700" cy="1875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SzPts val="1300"/>
              <a:buNone/>
            </a:pPr>
            <a:r>
              <a:rPr lang="en" sz="2800">
                <a:solidFill>
                  <a:srgbClr val="000000"/>
                </a:solidFill>
                <a:latin typeface="Times New Roman"/>
                <a:ea typeface="Times New Roman"/>
                <a:cs typeface="Times New Roman"/>
                <a:sym typeface="Times New Roman"/>
              </a:rPr>
              <a:t>The goal of groups defined by protected attributes receiving similar treatments or outcomes</a:t>
            </a:r>
            <a:endParaRPr sz="2800">
              <a:solidFill>
                <a:srgbClr val="000000"/>
              </a:solidFill>
              <a:latin typeface="Times New Roman"/>
              <a:ea typeface="Times New Roman"/>
              <a:cs typeface="Times New Roman"/>
              <a:sym typeface="Times New Roman"/>
            </a:endParaRPr>
          </a:p>
        </p:txBody>
      </p:sp>
      <p:sp>
        <p:nvSpPr>
          <p:cNvPr id="155" name="Google Shape;155;p5"/>
          <p:cNvSpPr txBox="1"/>
          <p:nvPr/>
        </p:nvSpPr>
        <p:spPr>
          <a:xfrm>
            <a:off x="5472225" y="845600"/>
            <a:ext cx="3159000" cy="42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0000"/>
                </a:solidFill>
                <a:latin typeface="Times New Roman"/>
                <a:ea typeface="Times New Roman"/>
                <a:cs typeface="Times New Roman"/>
                <a:sym typeface="Times New Roman"/>
              </a:rPr>
              <a:t>race, gender, caste, religion,etc.</a:t>
            </a:r>
            <a:endParaRPr b="0" i="0" sz="1200" u="none" cap="none" strike="noStrike">
              <a:solidFill>
                <a:srgbClr val="FF0000"/>
              </a:solidFill>
              <a:latin typeface="Times New Roman"/>
              <a:ea typeface="Times New Roman"/>
              <a:cs typeface="Times New Roman"/>
              <a:sym typeface="Times New Roman"/>
            </a:endParaRPr>
          </a:p>
        </p:txBody>
      </p:sp>
      <p:cxnSp>
        <p:nvCxnSpPr>
          <p:cNvPr id="156" name="Google Shape;156;p5"/>
          <p:cNvCxnSpPr/>
          <p:nvPr/>
        </p:nvCxnSpPr>
        <p:spPr>
          <a:xfrm flipH="1">
            <a:off x="6355875" y="1153050"/>
            <a:ext cx="574200" cy="935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Individual Fairness</a:t>
            </a:r>
            <a:endParaRPr/>
          </a:p>
        </p:txBody>
      </p:sp>
      <p:sp>
        <p:nvSpPr>
          <p:cNvPr id="162" name="Google Shape;162;p6"/>
          <p:cNvSpPr txBox="1"/>
          <p:nvPr>
            <p:ph idx="1" type="body"/>
          </p:nvPr>
        </p:nvSpPr>
        <p:spPr>
          <a:xfrm>
            <a:off x="776625" y="2019075"/>
            <a:ext cx="7505700" cy="244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300"/>
              <a:buNone/>
            </a:pPr>
            <a:r>
              <a:rPr lang="en" sz="2800">
                <a:solidFill>
                  <a:srgbClr val="000000"/>
                </a:solidFill>
                <a:latin typeface="Times New Roman"/>
                <a:ea typeface="Times New Roman"/>
                <a:cs typeface="Times New Roman"/>
                <a:sym typeface="Times New Roman"/>
              </a:rPr>
              <a:t>The goal of similar individuals receiving similar treatments or outcomes</a:t>
            </a:r>
            <a:endParaRPr sz="28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t/>
            </a:r>
            <a:endParaRPr sz="1100">
              <a:solidFill>
                <a:srgbClr val="000000"/>
              </a:solidFill>
              <a:latin typeface="Arial"/>
              <a:ea typeface="Arial"/>
              <a:cs typeface="Arial"/>
              <a:sym typeface="Arial"/>
            </a:endParaRPr>
          </a:p>
          <a:p>
            <a:pPr indent="0" lvl="0" marL="0" marR="0" rtl="0" algn="l">
              <a:lnSpc>
                <a:spcPct val="115000"/>
              </a:lnSpc>
              <a:spcBef>
                <a:spcPts val="0"/>
              </a:spcBef>
              <a:spcAft>
                <a:spcPts val="1600"/>
              </a:spcAft>
              <a:buSzPts val="1300"/>
              <a:buNone/>
            </a:pPr>
            <a:r>
              <a:t/>
            </a:r>
            <a:endParaRPr sz="28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7"/>
          <p:cNvPicPr preferRelativeResize="0"/>
          <p:nvPr/>
        </p:nvPicPr>
        <p:blipFill rotWithShape="1">
          <a:blip r:embed="rId3">
            <a:alphaModFix/>
          </a:blip>
          <a:srcRect b="0" l="0" r="0" t="0"/>
          <a:stretch/>
        </p:blipFill>
        <p:spPr>
          <a:xfrm>
            <a:off x="1838648" y="990448"/>
            <a:ext cx="5085875" cy="277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73" name="Google Shape;173;p8"/>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74" name="Google Shape;174;p8"/>
          <p:cNvPicPr preferRelativeResize="0"/>
          <p:nvPr/>
        </p:nvPicPr>
        <p:blipFill rotWithShape="1">
          <a:blip r:embed="rId3">
            <a:alphaModFix/>
          </a:blip>
          <a:srcRect b="0" l="0" r="0" t="0"/>
          <a:stretch/>
        </p:blipFill>
        <p:spPr>
          <a:xfrm>
            <a:off x="262250" y="406999"/>
            <a:ext cx="8515091" cy="4031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9"/>
          <p:cNvSpPr txBox="1"/>
          <p:nvPr>
            <p:ph type="title"/>
          </p:nvPr>
        </p:nvSpPr>
        <p:spPr>
          <a:xfrm>
            <a:off x="875850" y="370700"/>
            <a:ext cx="7505700" cy="9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3000"/>
              <a:buNone/>
            </a:pPr>
            <a:r>
              <a:rPr lang="en"/>
              <a:t>Fairness metric </a:t>
            </a:r>
            <a:endParaRPr/>
          </a:p>
        </p:txBody>
      </p:sp>
      <p:sp>
        <p:nvSpPr>
          <p:cNvPr id="180" name="Google Shape;180;p9"/>
          <p:cNvSpPr txBox="1"/>
          <p:nvPr>
            <p:ph idx="1" type="body"/>
          </p:nvPr>
        </p:nvSpPr>
        <p:spPr>
          <a:xfrm>
            <a:off x="875850" y="1019650"/>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900">
                <a:solidFill>
                  <a:srgbClr val="000000"/>
                </a:solidFill>
                <a:latin typeface="Times New Roman"/>
                <a:ea typeface="Times New Roman"/>
                <a:cs typeface="Times New Roman"/>
                <a:sym typeface="Times New Roman"/>
              </a:rPr>
              <a:t>A quantification of unwanted bias in training data or models</a:t>
            </a:r>
            <a:endParaRPr sz="1900">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300"/>
              <a:buNone/>
            </a:pPr>
            <a:r>
              <a:rPr lang="en" sz="1900" u="sng">
                <a:solidFill>
                  <a:srgbClr val="000000"/>
                </a:solidFill>
                <a:latin typeface="Times New Roman"/>
                <a:ea typeface="Times New Roman"/>
                <a:cs typeface="Times New Roman"/>
                <a:sym typeface="Times New Roman"/>
              </a:rPr>
              <a:t>Examples: </a:t>
            </a:r>
            <a:endParaRPr sz="1900" u="sng">
              <a:solidFill>
                <a:srgbClr val="000000"/>
              </a:solidFill>
              <a:latin typeface="Times New Roman"/>
              <a:ea typeface="Times New Roman"/>
              <a:cs typeface="Times New Roman"/>
              <a:sym typeface="Times New Roman"/>
            </a:endParaRPr>
          </a:p>
          <a:p>
            <a:pPr indent="-317500" lvl="0" marL="457200" rtl="0" algn="l">
              <a:lnSpc>
                <a:spcPct val="115000"/>
              </a:lnSpc>
              <a:spcBef>
                <a:spcPts val="1600"/>
              </a:spcBef>
              <a:spcAft>
                <a:spcPts val="0"/>
              </a:spcAft>
              <a:buClr>
                <a:srgbClr val="000000"/>
              </a:buClr>
              <a:buSzPts val="1400"/>
              <a:buFont typeface="Times New Roman"/>
              <a:buChar char="●"/>
            </a:pPr>
            <a:r>
              <a:rPr lang="en" sz="2100">
                <a:solidFill>
                  <a:srgbClr val="000000"/>
                </a:solidFill>
                <a:latin typeface="Times New Roman"/>
                <a:ea typeface="Times New Roman"/>
                <a:cs typeface="Times New Roman"/>
                <a:sym typeface="Times New Roman"/>
              </a:rPr>
              <a:t>Mean Difference</a:t>
            </a:r>
            <a:endParaRPr sz="21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2100">
                <a:solidFill>
                  <a:srgbClr val="000000"/>
                </a:solidFill>
                <a:latin typeface="Times New Roman"/>
                <a:ea typeface="Times New Roman"/>
                <a:cs typeface="Times New Roman"/>
                <a:sym typeface="Times New Roman"/>
              </a:rPr>
              <a:t>Statistical Parity Difference</a:t>
            </a:r>
            <a:endParaRPr sz="21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2100">
                <a:solidFill>
                  <a:srgbClr val="000000"/>
                </a:solidFill>
                <a:latin typeface="Times New Roman"/>
                <a:ea typeface="Times New Roman"/>
                <a:cs typeface="Times New Roman"/>
                <a:sym typeface="Times New Roman"/>
              </a:rPr>
              <a:t>Equal Opportunity Difference</a:t>
            </a:r>
            <a:endParaRPr sz="21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00000"/>
              </a:buClr>
              <a:buSzPts val="1400"/>
              <a:buFont typeface="Times New Roman"/>
              <a:buChar char="●"/>
            </a:pPr>
            <a:r>
              <a:rPr lang="en" sz="2100">
                <a:solidFill>
                  <a:srgbClr val="000000"/>
                </a:solidFill>
                <a:latin typeface="Times New Roman"/>
                <a:ea typeface="Times New Roman"/>
                <a:cs typeface="Times New Roman"/>
                <a:sym typeface="Times New Roman"/>
              </a:rPr>
              <a:t>Average Odds Difference</a:t>
            </a:r>
            <a:endParaRPr sz="2100">
              <a:solidFill>
                <a:srgbClr val="00000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2100">
                <a:solidFill>
                  <a:srgbClr val="000000"/>
                </a:solidFill>
                <a:latin typeface="Times New Roman"/>
                <a:ea typeface="Times New Roman"/>
                <a:cs typeface="Times New Roman"/>
                <a:sym typeface="Times New Roman"/>
              </a:rPr>
              <a:t>Euclidean Distance</a:t>
            </a:r>
            <a:r>
              <a:rPr lang="en" sz="1100">
                <a:solidFill>
                  <a:srgbClr val="000000"/>
                </a:solidFill>
                <a:latin typeface="Times New Roman"/>
                <a:ea typeface="Times New Roman"/>
                <a:cs typeface="Times New Roman"/>
                <a:sym typeface="Times New Roman"/>
              </a:rPr>
              <a:t>[the distance between two points in any number of dimensions - the square root of the sum of the squares of the differences between the respective coordinates in each of the dimensions]</a:t>
            </a:r>
            <a:endParaRPr sz="1800">
              <a:solidFill>
                <a:srgbClr val="000000"/>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000000"/>
              </a:buClr>
              <a:buSzPts val="1200"/>
              <a:buFont typeface="Times New Roman"/>
              <a:buChar char="●"/>
            </a:pPr>
            <a:r>
              <a:rPr lang="en" sz="2100">
                <a:solidFill>
                  <a:srgbClr val="000000"/>
                </a:solidFill>
                <a:latin typeface="Times New Roman"/>
                <a:ea typeface="Times New Roman"/>
                <a:cs typeface="Times New Roman"/>
                <a:sym typeface="Times New Roman"/>
              </a:rPr>
              <a:t>Manhattan Difference</a:t>
            </a:r>
            <a:r>
              <a:rPr lang="en" sz="1100">
                <a:solidFill>
                  <a:srgbClr val="000000"/>
                </a:solidFill>
                <a:latin typeface="Times New Roman"/>
                <a:ea typeface="Times New Roman"/>
                <a:cs typeface="Times New Roman"/>
                <a:sym typeface="Times New Roman"/>
              </a:rPr>
              <a:t>[the total sum of the difference between the x-coordinates and y-coordinates]</a:t>
            </a:r>
            <a:endParaRPr sz="1100">
              <a:solidFill>
                <a:srgbClr val="000000"/>
              </a:solidFill>
              <a:latin typeface="Times New Roman"/>
              <a:ea typeface="Times New Roman"/>
              <a:cs typeface="Times New Roman"/>
              <a:sym typeface="Times New Roman"/>
            </a:endParaRPr>
          </a:p>
        </p:txBody>
      </p:sp>
      <p:sp>
        <p:nvSpPr>
          <p:cNvPr id="181" name="Google Shape;181;p9"/>
          <p:cNvSpPr txBox="1"/>
          <p:nvPr/>
        </p:nvSpPr>
        <p:spPr>
          <a:xfrm>
            <a:off x="5902275" y="444200"/>
            <a:ext cx="4083000" cy="4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FF0000"/>
                </a:solidFill>
                <a:latin typeface="Calibri"/>
                <a:ea typeface="Calibri"/>
                <a:cs typeface="Calibri"/>
                <a:sym typeface="Calibri"/>
              </a:rPr>
              <a:t>Legal definition of fairness? How much fairness?</a:t>
            </a:r>
            <a:endParaRPr b="1" i="0" sz="900" u="none" cap="none" strike="noStrike">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