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95067b0b0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95067b0b0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95067b0b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95067b0b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95067b0b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95067b0b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95067b0b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95067b0b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95067b0b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95067b0b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95067b0b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95067b0b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95067b0b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95067b0b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95067b0b0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95067b0b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95067b0b0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95067b0b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hyperlink" Target="https://www.amazon.com/Cathy-ONeil/e/B00GVH5RY0/ref=dp_byline_cont_book_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amazon.com/Cathy-ONeil/e/B00GVH5RY0/ref=dp_byline_cont_book_1" TargetMode="External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amazon.com/Meredith-Broussard/e/B004FVFDAC/ref=dp_byline_cont_book_1" TargetMode="External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510450" y="1822825"/>
            <a:ext cx="7935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AI and Big Data Resources</a:t>
            </a:r>
            <a:endParaRPr sz="5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/>
        </p:nvSpPr>
        <p:spPr>
          <a:xfrm>
            <a:off x="375975" y="117250"/>
            <a:ext cx="4538100" cy="11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Everybody Lies: Big Data, New Data, and What the Internet Can Tell Us About Who We Really Are</a:t>
            </a:r>
            <a:endParaRPr b="1" sz="3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By Seth Stephens-Davidowitz</a:t>
            </a:r>
            <a:endParaRPr sz="3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41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4978175" y="4651200"/>
            <a:ext cx="13884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Published 2017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075" y="254800"/>
            <a:ext cx="2943475" cy="44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725" y="516675"/>
            <a:ext cx="2716475" cy="411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4"/>
          <p:cNvSpPr txBox="1"/>
          <p:nvPr/>
        </p:nvSpPr>
        <p:spPr>
          <a:xfrm>
            <a:off x="707200" y="506925"/>
            <a:ext cx="4566900" cy="3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8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Weapons of Math Destruction: How Big Data Increases Inequality and Threatens Democracy</a:t>
            </a:r>
            <a:endParaRPr b="1" i="1" sz="3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by C</a:t>
            </a:r>
            <a:r>
              <a:rPr lang="en" sz="3800">
                <a:solidFill>
                  <a:srgbClr val="AF7B5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athy O'Neil</a:t>
            </a:r>
            <a:r>
              <a:rPr lang="en" sz="38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3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5625775" y="4626825"/>
            <a:ext cx="13884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Published 2016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/>
        </p:nvSpPr>
        <p:spPr>
          <a:xfrm>
            <a:off x="417625" y="512900"/>
            <a:ext cx="3690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8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Doing Data Science: Straight Talk from the Frontline</a:t>
            </a:r>
            <a:endParaRPr b="1" i="1" sz="3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by C</a:t>
            </a:r>
            <a:r>
              <a:rPr lang="en" sz="3800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athy O'Neil</a:t>
            </a:r>
            <a:r>
              <a:rPr lang="en" sz="3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 i="1" sz="3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9150" y="338575"/>
            <a:ext cx="4399500" cy="43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 txBox="1"/>
          <p:nvPr/>
        </p:nvSpPr>
        <p:spPr>
          <a:xfrm>
            <a:off x="5625775" y="4626825"/>
            <a:ext cx="13884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Published 2013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/>
        </p:nvSpPr>
        <p:spPr>
          <a:xfrm>
            <a:off x="329725" y="271125"/>
            <a:ext cx="4291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6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Heartificial Intelligence: Embracing Our Humanity to Maximize Machines</a:t>
            </a:r>
            <a:endParaRPr b="1" i="1" sz="36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329725" y="3271125"/>
            <a:ext cx="3000000" cy="3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8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by John Havens</a:t>
            </a:r>
            <a:endParaRPr i="1" sz="3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5625775" y="4626825"/>
            <a:ext cx="13884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Published 2016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300" y="271125"/>
            <a:ext cx="2928525" cy="44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175" y="227138"/>
            <a:ext cx="2849875" cy="451337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7"/>
          <p:cNvSpPr txBox="1"/>
          <p:nvPr/>
        </p:nvSpPr>
        <p:spPr>
          <a:xfrm>
            <a:off x="427250" y="532425"/>
            <a:ext cx="3951000" cy="11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8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Automating Inequality: How High-Tech Tools Profile, Police, and Punish the Poor by </a:t>
            </a:r>
            <a:r>
              <a:rPr lang="en" sz="38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Virginia Eubanks </a:t>
            </a:r>
            <a:endParaRPr sz="3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4978175" y="4651200"/>
            <a:ext cx="13884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Published 2018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/>
        </p:nvSpPr>
        <p:spPr>
          <a:xfrm>
            <a:off x="375975" y="168550"/>
            <a:ext cx="3951000" cy="11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1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Algorithms of Oppression: How Search Engines Reinforce Racism</a:t>
            </a:r>
            <a:endParaRPr b="1" i="1" sz="41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By Safiya Noble</a:t>
            </a:r>
            <a:endParaRPr sz="4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41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4978175" y="4651200"/>
            <a:ext cx="13884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Published 2018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125" y="250725"/>
            <a:ext cx="2988425" cy="44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/>
        </p:nvSpPr>
        <p:spPr>
          <a:xfrm>
            <a:off x="375975" y="117250"/>
            <a:ext cx="4538100" cy="11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Artificial Unintelligence: How Computers Misunderstand the World </a:t>
            </a:r>
            <a:endParaRPr b="1" i="1" sz="41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By </a:t>
            </a:r>
            <a:r>
              <a:rPr lang="en" sz="4100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Meredith Broussard</a:t>
            </a:r>
            <a:r>
              <a:rPr lang="en" sz="4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4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41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4978175" y="4651200"/>
            <a:ext cx="13884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Published 2018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175" y="265013"/>
            <a:ext cx="2998401" cy="44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/>
        </p:nvSpPr>
        <p:spPr>
          <a:xfrm>
            <a:off x="375975" y="117250"/>
            <a:ext cx="4538100" cy="11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Ethical Algorithm: The Science of Socially Aware Algorithm Design</a:t>
            </a:r>
            <a:endParaRPr b="1" sz="3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By Aaron Roth and Michael Kearns</a:t>
            </a:r>
            <a:endParaRPr sz="3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41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4978175" y="4651200"/>
            <a:ext cx="13884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Published 2019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850" y="218125"/>
            <a:ext cx="2944450" cy="44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/>
        </p:nvSpPr>
        <p:spPr>
          <a:xfrm>
            <a:off x="375975" y="117250"/>
            <a:ext cx="4538100" cy="11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 Rise of Big Data Policing: Surveillance, Race, and the Future of Law Enforcement</a:t>
            </a:r>
            <a:endParaRPr b="1" sz="3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By Andrew G. Ferguson</a:t>
            </a:r>
            <a:endParaRPr sz="3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41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8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4978175" y="4651200"/>
            <a:ext cx="13884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Published 2017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075" y="254800"/>
            <a:ext cx="2964616" cy="44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