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8d83541b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8d83541b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8d83541b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8d83541b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8e0392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8e0392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8e03927c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8e03927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8e03927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8e03927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8e03927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8e03927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8d83541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8d83541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8d83541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8d83541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8d83541b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8d83541b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8d83541b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8d83541b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8e03927c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8e03927c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8d83541b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8d83541b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8e03927c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8e03927c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8d83541b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8d83541b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8e03927c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8e03927c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8e03927c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8e03927c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8e03927c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8e03927c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8e03927c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8e03927c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8d83541b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8d83541b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8d83541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8d8354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8d83541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8d83541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594190" y="3961115"/>
            <a:ext cx="2910144" cy="1182340"/>
            <a:chOff x="6917201" y="0"/>
            <a:chExt cx="2227777"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7"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82125" y="1718425"/>
            <a:ext cx="58359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sz="8200"/>
              <a:t>AI and Law</a:t>
            </a:r>
            <a:endParaRPr sz="8200"/>
          </a:p>
        </p:txBody>
      </p:sp>
      <p:sp>
        <p:nvSpPr>
          <p:cNvPr id="129" name="Google Shape;129;p1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Ashar Farooq</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idx="1" type="body"/>
          </p:nvPr>
        </p:nvSpPr>
        <p:spPr>
          <a:xfrm>
            <a:off x="596425" y="835350"/>
            <a:ext cx="7505700" cy="2448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900">
                <a:solidFill>
                  <a:schemeClr val="lt1"/>
                </a:solidFill>
                <a:latin typeface="Arial"/>
                <a:ea typeface="Arial"/>
                <a:cs typeface="Arial"/>
                <a:sym typeface="Arial"/>
              </a:rPr>
              <a:t>Use unsupervised Machine Learning without the protected attributes can help the employer see what other non-protected attributes are critical to getting the best candidates from the large data sets and the employer can decide if it is useful or not. This would be legal and can provide more correlations in order for the employer to do a holistic review of an applicant since employers are probably not/should not hire someone just based on the correlation between age and the inability to lift 75 pounds. If there are other factors involved, then would the employer be able to use age in a very small weight in addition to a large number of other non-protected attributes and information to hire candidates legally? </a:t>
            </a:r>
            <a:endParaRPr sz="1900">
              <a:solidFill>
                <a:schemeClr val="lt1"/>
              </a:solidFill>
              <a:latin typeface="Arial"/>
              <a:ea typeface="Arial"/>
              <a:cs typeface="Arial"/>
              <a:sym typeface="Arial"/>
            </a:endParaRPr>
          </a:p>
          <a:p>
            <a:pPr indent="0" lvl="0" marL="0" rtl="0" algn="l">
              <a:spcBef>
                <a:spcPts val="1200"/>
              </a:spcBef>
              <a:spcAft>
                <a:spcPts val="0"/>
              </a:spcAft>
              <a:buNone/>
            </a:pPr>
            <a:r>
              <a:t/>
            </a:r>
            <a:endParaRPr/>
          </a:p>
        </p:txBody>
      </p:sp>
      <p:sp>
        <p:nvSpPr>
          <p:cNvPr id="183" name="Google Shape;183;p22"/>
          <p:cNvSpPr txBox="1"/>
          <p:nvPr>
            <p:ph type="title"/>
          </p:nvPr>
        </p:nvSpPr>
        <p:spPr>
          <a:xfrm>
            <a:off x="304050" y="205300"/>
            <a:ext cx="75057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latin typeface="Comic Sans MS"/>
                <a:ea typeface="Comic Sans MS"/>
                <a:cs typeface="Comic Sans MS"/>
                <a:sym typeface="Comic Sans MS"/>
              </a:rPr>
              <a:t>Unsupervised Machine Learning</a:t>
            </a:r>
            <a:endParaRPr b="1">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idx="1" type="body"/>
          </p:nvPr>
        </p:nvSpPr>
        <p:spPr>
          <a:xfrm>
            <a:off x="526825" y="911900"/>
            <a:ext cx="7505700" cy="2448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2100">
                <a:solidFill>
                  <a:schemeClr val="lt1"/>
                </a:solidFill>
                <a:latin typeface="Arial"/>
                <a:ea typeface="Arial"/>
                <a:cs typeface="Arial"/>
                <a:sym typeface="Arial"/>
              </a:rPr>
              <a:t>Use reinforcement machine learning by giving a reward for correctly identifying a good candidate(as measured by someone actually being able to lift 75 pounds) and negative reward for not identifying a good candidate(as measured by someone not being able to lift 75 pounds). We can remove all protected attributes or leave one with a very small weight if that is within the legal bounds. Over time, the machine would find some correlation between non-protected attributes after many many iterations and this can be used to screen candidates legally. </a:t>
            </a:r>
            <a:endParaRPr sz="21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89" name="Google Shape;189;p23"/>
          <p:cNvSpPr txBox="1"/>
          <p:nvPr>
            <p:ph type="title"/>
          </p:nvPr>
        </p:nvSpPr>
        <p:spPr>
          <a:xfrm>
            <a:off x="304050" y="205300"/>
            <a:ext cx="75057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latin typeface="Comic Sans MS"/>
                <a:ea typeface="Comic Sans MS"/>
                <a:cs typeface="Comic Sans MS"/>
                <a:sym typeface="Comic Sans MS"/>
              </a:rPr>
              <a:t>Reinforcement Machine Learning</a:t>
            </a:r>
            <a:endParaRPr b="1">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idx="1" type="body"/>
          </p:nvPr>
        </p:nvSpPr>
        <p:spPr>
          <a:xfrm>
            <a:off x="464175" y="951200"/>
            <a:ext cx="8010900" cy="36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Arial"/>
                <a:ea typeface="Arial"/>
                <a:cs typeface="Arial"/>
                <a:sym typeface="Arial"/>
              </a:rPr>
              <a:t>Loss Function here can be defined as error that can be measured by the number of incorrect predictions that the model predicts. In this case, the loss function/error measures how correlated the predictions are to age. This would mean the model would learn that age is not that important. It would stop(or very minimally) correlating age with an inability to lift 75 pounds and start to depend on some other non-protected attributes to make predictions. One way to still have some correlation is to minimize the loss function to a </a:t>
            </a:r>
            <a:r>
              <a:rPr b="1" lang="en" sz="2200">
                <a:solidFill>
                  <a:schemeClr val="lt1"/>
                </a:solidFill>
                <a:latin typeface="Arial"/>
                <a:ea typeface="Arial"/>
                <a:cs typeface="Arial"/>
                <a:sym typeface="Arial"/>
              </a:rPr>
              <a:t>legal threshold(not really known)</a:t>
            </a:r>
            <a:r>
              <a:rPr lang="en" sz="2200">
                <a:solidFill>
                  <a:schemeClr val="lt1"/>
                </a:solidFill>
                <a:latin typeface="Arial"/>
                <a:ea typeface="Arial"/>
                <a:cs typeface="Arial"/>
                <a:sym typeface="Arial"/>
              </a:rPr>
              <a:t>.</a:t>
            </a:r>
            <a:endParaRPr sz="2200">
              <a:solidFill>
                <a:schemeClr val="lt1"/>
              </a:solidFill>
              <a:latin typeface="Arial"/>
              <a:ea typeface="Arial"/>
              <a:cs typeface="Arial"/>
              <a:sym typeface="Arial"/>
            </a:endParaRPr>
          </a:p>
        </p:txBody>
      </p:sp>
      <p:sp>
        <p:nvSpPr>
          <p:cNvPr id="195" name="Google Shape;195;p24"/>
          <p:cNvSpPr txBox="1"/>
          <p:nvPr>
            <p:ph type="title"/>
          </p:nvPr>
        </p:nvSpPr>
        <p:spPr>
          <a:xfrm>
            <a:off x="297075" y="219225"/>
            <a:ext cx="75057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latin typeface="Comic Sans MS"/>
                <a:ea typeface="Comic Sans MS"/>
                <a:cs typeface="Comic Sans MS"/>
                <a:sym typeface="Comic Sans MS"/>
              </a:rPr>
              <a:t>Minimizing Loss Function</a:t>
            </a:r>
            <a:endParaRPr b="1">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idx="1" type="body"/>
          </p:nvPr>
        </p:nvSpPr>
        <p:spPr>
          <a:xfrm>
            <a:off x="318050" y="1145975"/>
            <a:ext cx="8226600" cy="37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Arial"/>
                <a:ea typeface="Arial"/>
                <a:cs typeface="Arial"/>
                <a:sym typeface="Arial"/>
              </a:rPr>
              <a:t>Within this entire space, we can look for a subspace plane where there is a bias present in relation to the attributes(“discriminatory component”-correlation between age and an inability to lift 75 pounds). Then, we can try to minimize the component that encodes this subspace, thus again reducing the correlation between age and inability to lift 75 pounds. This was the process used to fix a “language issue”-correlating doctors with being male,etc. </a:t>
            </a:r>
            <a:endParaRPr sz="2400">
              <a:solidFill>
                <a:schemeClr val="lt1"/>
              </a:solidFill>
              <a:latin typeface="Arial"/>
              <a:ea typeface="Arial"/>
              <a:cs typeface="Arial"/>
              <a:sym typeface="Arial"/>
            </a:endParaRPr>
          </a:p>
        </p:txBody>
      </p:sp>
      <p:sp>
        <p:nvSpPr>
          <p:cNvPr id="201" name="Google Shape;201;p25"/>
          <p:cNvSpPr txBox="1"/>
          <p:nvPr>
            <p:ph type="title"/>
          </p:nvPr>
        </p:nvSpPr>
        <p:spPr>
          <a:xfrm>
            <a:off x="248350" y="191375"/>
            <a:ext cx="86862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400">
                <a:latin typeface="Comic Sans MS"/>
                <a:ea typeface="Comic Sans MS"/>
                <a:cs typeface="Comic Sans MS"/>
                <a:sym typeface="Comic Sans MS"/>
              </a:rPr>
              <a:t>Convert the problem to a mathematical n-dimensional vector space of correlations  </a:t>
            </a:r>
            <a:endParaRPr b="1" sz="2400">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idx="1" type="body"/>
          </p:nvPr>
        </p:nvSpPr>
        <p:spPr>
          <a:xfrm>
            <a:off x="443325" y="888575"/>
            <a:ext cx="8045700" cy="38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Arial"/>
                <a:ea typeface="Arial"/>
                <a:cs typeface="Arial"/>
                <a:sym typeface="Arial"/>
              </a:rPr>
              <a:t>Take the data with the historical bias and invert the biases. Thinking of training data as a sheet of excel, we can clone the data and then invert the biases. For instance, in an example of women making less than men, we can swap the gender labels: male to female. This would eventually double the data with the exact same features except the bias category(“gender”) in this case. This would effectively cancel out the bias in the training data, thus the model would not make biased predictions. This would mean we can deliberately get rid of the bias correlation as we have de-correlated gender with the other features.</a:t>
            </a:r>
            <a:endParaRPr sz="2200">
              <a:solidFill>
                <a:schemeClr val="lt1"/>
              </a:solidFill>
              <a:latin typeface="Arial"/>
              <a:ea typeface="Arial"/>
              <a:cs typeface="Arial"/>
              <a:sym typeface="Arial"/>
            </a:endParaRPr>
          </a:p>
        </p:txBody>
      </p:sp>
      <p:sp>
        <p:nvSpPr>
          <p:cNvPr id="207" name="Google Shape;207;p26"/>
          <p:cNvSpPr txBox="1"/>
          <p:nvPr>
            <p:ph type="title"/>
          </p:nvPr>
        </p:nvSpPr>
        <p:spPr>
          <a:xfrm>
            <a:off x="220525" y="219225"/>
            <a:ext cx="7505700" cy="73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latin typeface="Comic Sans MS"/>
                <a:ea typeface="Comic Sans MS"/>
                <a:cs typeface="Comic Sans MS"/>
                <a:sym typeface="Comic Sans MS"/>
              </a:rPr>
              <a:t>Augmenting Training Data</a:t>
            </a:r>
            <a:endParaRPr b="1">
              <a:latin typeface="Comic Sans MS"/>
              <a:ea typeface="Comic Sans MS"/>
              <a:cs typeface="Comic Sans MS"/>
              <a:sym typeface="Comic Sans MS"/>
            </a:endParaRPr>
          </a:p>
        </p:txBody>
      </p:sp>
      <p:sp>
        <p:nvSpPr>
          <p:cNvPr id="208" name="Google Shape;208;p26"/>
          <p:cNvSpPr txBox="1"/>
          <p:nvPr/>
        </p:nvSpPr>
        <p:spPr>
          <a:xfrm>
            <a:off x="7726225" y="164725"/>
            <a:ext cx="4008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Prejudice Bias</a:t>
            </a:r>
            <a:endParaRPr b="1">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idx="1" type="body"/>
          </p:nvPr>
        </p:nvSpPr>
        <p:spPr>
          <a:xfrm>
            <a:off x="499000" y="860725"/>
            <a:ext cx="8163900" cy="3883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500">
                <a:solidFill>
                  <a:schemeClr val="lt1"/>
                </a:solidFill>
                <a:latin typeface="Arial"/>
                <a:ea typeface="Arial"/>
                <a:cs typeface="Arial"/>
                <a:sym typeface="Arial"/>
              </a:rPr>
              <a:t>We utilize and compose a model as usual. Then, we have a second model that checks whether the first model we created makes good predictions and we can check to see where in the process is the discrimination coming from. </a:t>
            </a:r>
            <a:endParaRPr sz="3500">
              <a:solidFill>
                <a:schemeClr val="lt1"/>
              </a:solidFill>
              <a:latin typeface="Arial"/>
              <a:ea typeface="Arial"/>
              <a:cs typeface="Arial"/>
              <a:sym typeface="Arial"/>
            </a:endParaRPr>
          </a:p>
        </p:txBody>
      </p:sp>
      <p:sp>
        <p:nvSpPr>
          <p:cNvPr id="214" name="Google Shape;214;p27"/>
          <p:cNvSpPr txBox="1"/>
          <p:nvPr>
            <p:ph type="title"/>
          </p:nvPr>
        </p:nvSpPr>
        <p:spPr>
          <a:xfrm>
            <a:off x="220525" y="219225"/>
            <a:ext cx="7505700" cy="73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latin typeface="Comic Sans MS"/>
                <a:ea typeface="Comic Sans MS"/>
                <a:cs typeface="Comic Sans MS"/>
                <a:sym typeface="Comic Sans MS"/>
              </a:rPr>
              <a:t>Utilize a Second Model</a:t>
            </a:r>
            <a:endParaRPr b="1">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idx="1" type="body"/>
          </p:nvPr>
        </p:nvSpPr>
        <p:spPr>
          <a:xfrm>
            <a:off x="547700" y="777225"/>
            <a:ext cx="7505700" cy="2826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600">
                <a:solidFill>
                  <a:schemeClr val="lt1"/>
                </a:solidFill>
                <a:latin typeface="Arial"/>
                <a:ea typeface="Arial"/>
                <a:cs typeface="Arial"/>
                <a:sym typeface="Arial"/>
              </a:rPr>
              <a:t>AI models will certainly make mistakes even if there was a process that seems to make the screening applicants as fair as possible as long as there is a proxy for a protected attribute. If we want to utilize in some manner a protected attribute because it is correlated with making accurate decisions, then that would be illegal. This raises a contradiction: we want to use in some manner(not directly or as a proxy) a protected attribute because there is a strong correlation with accurate results. We also do not want to use it because that would be illegal(or close to illegal) because we are trying to use a protected attribute in a hidden manner. To make this work, we cannot really use a machine to handle these contradictions yet. There would have to be a human element somewhere else. Maybe we can find some insight when looking into AI discrimination in employment(what Maria is researching) because this discrimination can be based on protected attributes and it would be interesting to see the outcomes of these cases of discrimination. </a:t>
            </a:r>
            <a:endParaRPr sz="1600">
              <a:solidFill>
                <a:schemeClr val="lt1"/>
              </a:solidFill>
              <a:latin typeface="Arial"/>
              <a:ea typeface="Arial"/>
              <a:cs typeface="Arial"/>
              <a:sym typeface="Arial"/>
            </a:endParaRPr>
          </a:p>
          <a:p>
            <a:pPr indent="0" lvl="0" marL="0" rtl="0" algn="l">
              <a:spcBef>
                <a:spcPts val="1200"/>
              </a:spcBef>
              <a:spcAft>
                <a:spcPts val="0"/>
              </a:spcAft>
              <a:buNone/>
            </a:pPr>
            <a:r>
              <a:t/>
            </a:r>
            <a:endParaRPr/>
          </a:p>
        </p:txBody>
      </p:sp>
      <p:sp>
        <p:nvSpPr>
          <p:cNvPr id="220" name="Google Shape;220;p28"/>
          <p:cNvSpPr txBox="1"/>
          <p:nvPr>
            <p:ph type="title"/>
          </p:nvPr>
        </p:nvSpPr>
        <p:spPr>
          <a:xfrm>
            <a:off x="304050" y="205300"/>
            <a:ext cx="83520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latin typeface="Comic Sans MS"/>
                <a:ea typeface="Comic Sans MS"/>
                <a:cs typeface="Comic Sans MS"/>
                <a:sym typeface="Comic Sans MS"/>
              </a:rPr>
              <a:t>Models Will Always Make Mistakes</a:t>
            </a:r>
            <a:endParaRPr b="1">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idx="1" type="body"/>
          </p:nvPr>
        </p:nvSpPr>
        <p:spPr>
          <a:xfrm>
            <a:off x="338925" y="605675"/>
            <a:ext cx="8254500" cy="3756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2600">
                <a:solidFill>
                  <a:schemeClr val="lt1"/>
                </a:solidFill>
                <a:latin typeface="Arial"/>
                <a:ea typeface="Arial"/>
                <a:cs typeface="Arial"/>
                <a:sym typeface="Arial"/>
              </a:rPr>
              <a:t>Claim that the predictions are only correlations, not causations, meaning if the algorithm does reject older applicants more, then the employer would only use the predictions as ONE of many factors that would go into the hiring decision(similar to how in college admissions, etc, race can be considered one factor in a holistic review of an applicant; this can explain why there is not an AI algorithm for college admissions process yet). </a:t>
            </a:r>
            <a:endParaRPr sz="26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chemeClr val="lt1"/>
              </a:solidFill>
              <a:latin typeface="Arial"/>
              <a:ea typeface="Arial"/>
              <a:cs typeface="Arial"/>
              <a:sym typeface="Arial"/>
            </a:endParaRPr>
          </a:p>
          <a:p>
            <a:pPr indent="0" lvl="0" marL="0" rtl="0" algn="l">
              <a:spcBef>
                <a:spcPts val="0"/>
              </a:spcBef>
              <a:spcAft>
                <a:spcPts val="0"/>
              </a:spcAft>
              <a:buNone/>
            </a:pPr>
            <a:r>
              <a:t/>
            </a:r>
            <a:endParaRPr/>
          </a:p>
        </p:txBody>
      </p:sp>
      <p:sp>
        <p:nvSpPr>
          <p:cNvPr id="226" name="Google Shape;226;p29"/>
          <p:cNvSpPr txBox="1"/>
          <p:nvPr>
            <p:ph type="title"/>
          </p:nvPr>
        </p:nvSpPr>
        <p:spPr>
          <a:xfrm>
            <a:off x="123100" y="198375"/>
            <a:ext cx="9319500" cy="446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900">
                <a:latin typeface="Comic Sans MS"/>
                <a:ea typeface="Comic Sans MS"/>
                <a:cs typeface="Comic Sans MS"/>
                <a:sym typeface="Comic Sans MS"/>
              </a:rPr>
              <a:t> Models Result In Correlations, Not Predictive Causations and Decisions </a:t>
            </a:r>
            <a:endParaRPr b="1" sz="1900">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idx="1" type="body"/>
          </p:nvPr>
        </p:nvSpPr>
        <p:spPr>
          <a:xfrm>
            <a:off x="380675" y="849275"/>
            <a:ext cx="8456400" cy="4006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2700">
                <a:solidFill>
                  <a:schemeClr val="lt1"/>
                </a:solidFill>
                <a:latin typeface="Arial"/>
                <a:ea typeface="Arial"/>
                <a:cs typeface="Arial"/>
                <a:sym typeface="Arial"/>
              </a:rPr>
              <a:t>How would someone argue that the employer’s decision is based on the protected attribute of age when most of the people hired are good candidates(which is the point of the hiring process) and the specific algorithm/training data is not readily available due to propriety reasons/trade secret ground(exactly like COMPAS)? </a:t>
            </a:r>
            <a:endParaRPr sz="27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32" name="Google Shape;232;p30"/>
          <p:cNvSpPr txBox="1"/>
          <p:nvPr>
            <p:ph type="title"/>
          </p:nvPr>
        </p:nvSpPr>
        <p:spPr>
          <a:xfrm>
            <a:off x="304050" y="205300"/>
            <a:ext cx="85887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300">
                <a:latin typeface="Comic Sans MS"/>
                <a:ea typeface="Comic Sans MS"/>
                <a:cs typeface="Comic Sans MS"/>
                <a:sym typeface="Comic Sans MS"/>
              </a:rPr>
              <a:t>Arguing</a:t>
            </a:r>
            <a:r>
              <a:rPr b="1" lang="en" sz="2300">
                <a:latin typeface="Comic Sans MS"/>
                <a:ea typeface="Comic Sans MS"/>
                <a:cs typeface="Comic Sans MS"/>
                <a:sym typeface="Comic Sans MS"/>
              </a:rPr>
              <a:t> Discrimination Based On Protected Attribute</a:t>
            </a:r>
            <a:endParaRPr b="1" sz="2300">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idx="1" type="body"/>
          </p:nvPr>
        </p:nvSpPr>
        <p:spPr>
          <a:xfrm>
            <a:off x="415450" y="1347750"/>
            <a:ext cx="8212800" cy="33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100" u="sng">
                <a:solidFill>
                  <a:schemeClr val="lt1"/>
                </a:solidFill>
                <a:latin typeface="Arial"/>
                <a:ea typeface="Arial"/>
                <a:cs typeface="Arial"/>
                <a:sym typeface="Arial"/>
              </a:rPr>
              <a:t>Adversarial Debiasing</a:t>
            </a:r>
            <a:r>
              <a:rPr b="1" lang="en" sz="1100">
                <a:solidFill>
                  <a:schemeClr val="lt1"/>
                </a:solidFill>
                <a:latin typeface="Arial"/>
                <a:ea typeface="Arial"/>
                <a:cs typeface="Arial"/>
                <a:sym typeface="Arial"/>
              </a:rPr>
              <a:t>: </a:t>
            </a:r>
            <a:r>
              <a:rPr lang="en" sz="1100">
                <a:solidFill>
                  <a:schemeClr val="lt1"/>
                </a:solidFill>
                <a:latin typeface="Arial"/>
                <a:ea typeface="Arial"/>
                <a:cs typeface="Arial"/>
                <a:sym typeface="Arial"/>
              </a:rPr>
              <a:t>This process has another model try to predict protected attributes and proxy from the training data and then remove these attributes in order to create a completely fair process for learning a model based on the training data. If we want to somehow take age into account because it is a good predictor for an inability to lift 75 pounds, then </a:t>
            </a:r>
            <a:r>
              <a:rPr b="1" lang="en" sz="1100" u="sng">
                <a:solidFill>
                  <a:schemeClr val="lt1"/>
                </a:solidFill>
                <a:latin typeface="Arial"/>
                <a:ea typeface="Arial"/>
                <a:cs typeface="Arial"/>
                <a:sym typeface="Arial"/>
              </a:rPr>
              <a:t>we cannot use this completely</a:t>
            </a:r>
            <a:r>
              <a:rPr lang="en" sz="1100">
                <a:solidFill>
                  <a:schemeClr val="lt1"/>
                </a:solidFill>
                <a:latin typeface="Arial"/>
                <a:ea typeface="Arial"/>
                <a:cs typeface="Arial"/>
                <a:sym typeface="Arial"/>
              </a:rPr>
              <a:t>. We can use this a good amount based on a good threshold that will be legal, but that is subject to human decisions. </a:t>
            </a:r>
            <a:endParaRPr sz="1100">
              <a:solidFill>
                <a:schemeClr val="lt1"/>
              </a:solidFill>
              <a:latin typeface="Arial"/>
              <a:ea typeface="Arial"/>
              <a:cs typeface="Arial"/>
              <a:sym typeface="Arial"/>
            </a:endParaRPr>
          </a:p>
          <a:p>
            <a:pPr indent="0" lvl="0" marL="0" rtl="0" algn="l">
              <a:spcBef>
                <a:spcPts val="0"/>
              </a:spcBef>
              <a:spcAft>
                <a:spcPts val="0"/>
              </a:spcAft>
              <a:buNone/>
            </a:pPr>
            <a:r>
              <a:t/>
            </a:r>
            <a:endParaRPr sz="1100">
              <a:solidFill>
                <a:schemeClr val="lt1"/>
              </a:solidFill>
              <a:latin typeface="Arial"/>
              <a:ea typeface="Arial"/>
              <a:cs typeface="Arial"/>
              <a:sym typeface="Arial"/>
            </a:endParaRPr>
          </a:p>
          <a:p>
            <a:pPr indent="0" lvl="0" marL="0" rtl="0" algn="l">
              <a:spcBef>
                <a:spcPts val="0"/>
              </a:spcBef>
              <a:spcAft>
                <a:spcPts val="0"/>
              </a:spcAft>
              <a:buNone/>
            </a:pPr>
            <a:r>
              <a:rPr b="1" i="1" lang="en" sz="1100" u="sng">
                <a:solidFill>
                  <a:schemeClr val="lt1"/>
                </a:solidFill>
                <a:latin typeface="Arial"/>
                <a:ea typeface="Arial"/>
                <a:cs typeface="Arial"/>
                <a:sym typeface="Arial"/>
              </a:rPr>
              <a:t>Statistical Parity/Group Fairness: </a:t>
            </a:r>
            <a:r>
              <a:rPr lang="en" sz="1100">
                <a:solidFill>
                  <a:schemeClr val="lt1"/>
                </a:solidFill>
                <a:latin typeface="Arial"/>
                <a:ea typeface="Arial"/>
                <a:cs typeface="Arial"/>
                <a:sym typeface="Arial"/>
              </a:rPr>
              <a:t>This is the idea that if for example, we have 10% of the training data are older people, then the result outcome should have about 10% of old people. </a:t>
            </a:r>
            <a:r>
              <a:rPr b="1" lang="en" sz="1100" u="sng">
                <a:solidFill>
                  <a:schemeClr val="lt1"/>
                </a:solidFill>
                <a:latin typeface="Arial"/>
                <a:ea typeface="Arial"/>
                <a:cs typeface="Arial"/>
                <a:sym typeface="Arial"/>
              </a:rPr>
              <a:t>We cannot use this effectively</a:t>
            </a:r>
            <a:r>
              <a:rPr lang="en" sz="1100">
                <a:solidFill>
                  <a:schemeClr val="lt1"/>
                </a:solidFill>
                <a:latin typeface="Arial"/>
                <a:ea typeface="Arial"/>
                <a:cs typeface="Arial"/>
                <a:sym typeface="Arial"/>
              </a:rPr>
              <a:t> because there supposedly is a strong correlation between age and an inability to lift 75 pounds, so if we use this idea, then the algorithm is not doing its job of finding the most qualified candidates in a screening process. This is very similar idea to group fairness, which means similar groups should get the same treatment. </a:t>
            </a:r>
            <a:endParaRPr sz="1100">
              <a:solidFill>
                <a:schemeClr val="lt1"/>
              </a:solidFill>
              <a:latin typeface="Arial"/>
              <a:ea typeface="Arial"/>
              <a:cs typeface="Arial"/>
              <a:sym typeface="Arial"/>
            </a:endParaRPr>
          </a:p>
          <a:p>
            <a:pPr indent="0" lvl="0" marL="0" rtl="0" algn="l">
              <a:spcBef>
                <a:spcPts val="0"/>
              </a:spcBef>
              <a:spcAft>
                <a:spcPts val="0"/>
              </a:spcAft>
              <a:buNone/>
            </a:pPr>
            <a:r>
              <a:t/>
            </a:r>
            <a:endParaRPr sz="1100">
              <a:solidFill>
                <a:schemeClr val="lt1"/>
              </a:solidFill>
              <a:latin typeface="Arial"/>
              <a:ea typeface="Arial"/>
              <a:cs typeface="Arial"/>
              <a:sym typeface="Arial"/>
            </a:endParaRPr>
          </a:p>
          <a:p>
            <a:pPr indent="0" lvl="0" marL="0" rtl="0" algn="l">
              <a:spcBef>
                <a:spcPts val="0"/>
              </a:spcBef>
              <a:spcAft>
                <a:spcPts val="0"/>
              </a:spcAft>
              <a:buNone/>
            </a:pPr>
            <a:r>
              <a:rPr b="1" lang="en" sz="1100" u="sng">
                <a:solidFill>
                  <a:schemeClr val="lt1"/>
                </a:solidFill>
                <a:latin typeface="Arial"/>
                <a:ea typeface="Arial"/>
                <a:cs typeface="Arial"/>
                <a:sym typeface="Arial"/>
              </a:rPr>
              <a:t>Individual Fairness: </a:t>
            </a:r>
            <a:r>
              <a:rPr lang="en" sz="1100">
                <a:solidFill>
                  <a:schemeClr val="lt1"/>
                </a:solidFill>
                <a:latin typeface="Arial"/>
                <a:ea typeface="Arial"/>
                <a:cs typeface="Arial"/>
                <a:sym typeface="Arial"/>
              </a:rPr>
              <a:t>This means that people who are “similar” should get the same treatment. If this is the case, then younger people that are similar should get the job because they are more qualified and older people who are similar amongst themselves should all not get the job because they supposedly are not qualified. Thus, </a:t>
            </a:r>
            <a:r>
              <a:rPr b="1" lang="en" sz="1100" u="sng">
                <a:solidFill>
                  <a:schemeClr val="lt1"/>
                </a:solidFill>
                <a:latin typeface="Arial"/>
                <a:ea typeface="Arial"/>
                <a:cs typeface="Arial"/>
                <a:sym typeface="Arial"/>
              </a:rPr>
              <a:t>we cannot use this effectively currently</a:t>
            </a:r>
            <a:r>
              <a:rPr lang="en" sz="1100">
                <a:solidFill>
                  <a:schemeClr val="lt1"/>
                </a:solidFill>
                <a:latin typeface="Arial"/>
                <a:ea typeface="Arial"/>
                <a:cs typeface="Arial"/>
                <a:sym typeface="Arial"/>
              </a:rPr>
              <a:t>. If we can find some manner of sameness, meaning some non-protected attributes, then we can have individual fairness and legally screen candidates in such a way to get the most qualified candidates and not base it on a protected attribute or proxy. </a:t>
            </a:r>
            <a:endParaRPr sz="1100">
              <a:solidFill>
                <a:schemeClr val="lt1"/>
              </a:solidFill>
              <a:latin typeface="Arial"/>
              <a:ea typeface="Arial"/>
              <a:cs typeface="Arial"/>
              <a:sym typeface="Arial"/>
            </a:endParaRPr>
          </a:p>
          <a:p>
            <a:pPr indent="0" lvl="0" marL="0" rtl="0" algn="l">
              <a:spcBef>
                <a:spcPts val="0"/>
              </a:spcBef>
              <a:spcAft>
                <a:spcPts val="0"/>
              </a:spcAft>
              <a:buNone/>
            </a:pPr>
            <a:r>
              <a:t/>
            </a:r>
            <a:endParaRPr sz="1100">
              <a:solidFill>
                <a:schemeClr val="lt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8" name="Google Shape;238;p31"/>
          <p:cNvSpPr txBox="1"/>
          <p:nvPr>
            <p:ph type="title"/>
          </p:nvPr>
        </p:nvSpPr>
        <p:spPr>
          <a:xfrm>
            <a:off x="304050" y="205300"/>
            <a:ext cx="7505700" cy="95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latin typeface="Comic Sans MS"/>
                <a:ea typeface="Comic Sans MS"/>
                <a:cs typeface="Comic Sans MS"/>
                <a:sym typeface="Comic Sans MS"/>
              </a:rPr>
              <a:t>What exactly </a:t>
            </a:r>
            <a:r>
              <a:rPr b="1" lang="en">
                <a:latin typeface="Comic Sans MS"/>
                <a:ea typeface="Comic Sans MS"/>
                <a:cs typeface="Comic Sans MS"/>
                <a:sym typeface="Comic Sans MS"/>
              </a:rPr>
              <a:t>constitutes</a:t>
            </a:r>
            <a:r>
              <a:rPr b="1" lang="en">
                <a:latin typeface="Comic Sans MS"/>
                <a:ea typeface="Comic Sans MS"/>
                <a:cs typeface="Comic Sans MS"/>
                <a:sym typeface="Comic Sans MS"/>
              </a:rPr>
              <a:t> “fair” in the screening algorithm model?</a:t>
            </a:r>
            <a:endParaRPr b="1">
              <a:latin typeface="Comic Sans MS"/>
              <a:ea typeface="Comic Sans MS"/>
              <a:cs typeface="Comic Sans MS"/>
              <a:sym typeface="Comic Sans MS"/>
            </a:endParaRPr>
          </a:p>
        </p:txBody>
      </p:sp>
      <p:sp>
        <p:nvSpPr>
          <p:cNvPr id="239" name="Google Shape;239;p31"/>
          <p:cNvSpPr txBox="1"/>
          <p:nvPr/>
        </p:nvSpPr>
        <p:spPr>
          <a:xfrm>
            <a:off x="1577625" y="2104050"/>
            <a:ext cx="4008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Non-biased process</a:t>
            </a:r>
            <a:endParaRPr b="1">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08500" y="226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SUMMARY</a:t>
            </a:r>
            <a:endParaRPr b="1" u="sng"/>
          </a:p>
        </p:txBody>
      </p:sp>
      <p:sp>
        <p:nvSpPr>
          <p:cNvPr id="135" name="Google Shape;135;p14"/>
          <p:cNvSpPr txBox="1"/>
          <p:nvPr>
            <p:ph idx="1" type="body"/>
          </p:nvPr>
        </p:nvSpPr>
        <p:spPr>
          <a:xfrm>
            <a:off x="408500" y="867700"/>
            <a:ext cx="7916400" cy="36198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Arial"/>
              <a:buAutoNum type="arabicParenR"/>
            </a:pPr>
            <a:r>
              <a:rPr b="1" lang="en" sz="2600">
                <a:solidFill>
                  <a:srgbClr val="000000"/>
                </a:solidFill>
                <a:latin typeface="Arial"/>
                <a:ea typeface="Arial"/>
                <a:cs typeface="Arial"/>
                <a:sym typeface="Arial"/>
              </a:rPr>
              <a:t>AI Fairness 360 </a:t>
            </a:r>
            <a:r>
              <a:rPr b="1" lang="en" sz="2600">
                <a:solidFill>
                  <a:srgbClr val="FF2600"/>
                </a:solidFill>
                <a:latin typeface="Arial"/>
                <a:ea typeface="Arial"/>
                <a:cs typeface="Arial"/>
                <a:sym typeface="Arial"/>
              </a:rPr>
              <a:t>CAN</a:t>
            </a:r>
            <a:r>
              <a:rPr b="1" lang="en" sz="2600">
                <a:solidFill>
                  <a:srgbClr val="000000"/>
                </a:solidFill>
                <a:latin typeface="Arial"/>
                <a:ea typeface="Arial"/>
                <a:cs typeface="Arial"/>
                <a:sym typeface="Arial"/>
              </a:rPr>
              <a:t> help with bias mitigation in many good ways.</a:t>
            </a:r>
            <a:r>
              <a:rPr lang="en" sz="2900">
                <a:solidFill>
                  <a:srgbClr val="000000"/>
                </a:solidFill>
                <a:latin typeface="Arial"/>
                <a:ea typeface="Arial"/>
                <a:cs typeface="Arial"/>
                <a:sym typeface="Arial"/>
              </a:rPr>
              <a:t> This includes the COMPAS problem, basic credit score issues, and really any “allocation or risk assessment problem with well-defined protected attributes in which one would like to have some sort of statistical or mathematical notion of sameness.”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373725" y="2470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data/model also does NOT exhibit the following forms of discrimination:</a:t>
            </a:r>
            <a:endParaRPr b="1"/>
          </a:p>
        </p:txBody>
      </p:sp>
      <p:sp>
        <p:nvSpPr>
          <p:cNvPr id="245" name="Google Shape;245;p32"/>
          <p:cNvSpPr txBox="1"/>
          <p:nvPr>
            <p:ph idx="1" type="body"/>
          </p:nvPr>
        </p:nvSpPr>
        <p:spPr>
          <a:xfrm>
            <a:off x="361200" y="1417550"/>
            <a:ext cx="8421600" cy="32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chemeClr val="lt1"/>
                </a:solidFill>
                <a:latin typeface="Arial"/>
                <a:ea typeface="Arial"/>
                <a:cs typeface="Arial"/>
                <a:sym typeface="Arial"/>
              </a:rPr>
              <a:t>Interaction Bias:</a:t>
            </a:r>
            <a:r>
              <a:rPr lang="en" sz="1400">
                <a:solidFill>
                  <a:schemeClr val="lt1"/>
                </a:solidFill>
                <a:latin typeface="Arial"/>
                <a:ea typeface="Arial"/>
                <a:cs typeface="Arial"/>
                <a:sym typeface="Arial"/>
              </a:rPr>
              <a:t> This is the idea that the training data is being manipulated negatively via interaction with other external parties, which can ruin the accuracy of the model. </a:t>
            </a:r>
            <a:r>
              <a:rPr b="1" lang="en" sz="1400">
                <a:solidFill>
                  <a:schemeClr val="lt1"/>
                </a:solidFill>
                <a:latin typeface="Arial"/>
                <a:ea typeface="Arial"/>
                <a:cs typeface="Arial"/>
                <a:sym typeface="Arial"/>
              </a:rPr>
              <a:t>This is not the case</a:t>
            </a:r>
            <a:r>
              <a:rPr lang="en" sz="1400">
                <a:solidFill>
                  <a:schemeClr val="lt1"/>
                </a:solidFill>
                <a:latin typeface="Arial"/>
                <a:ea typeface="Arial"/>
                <a:cs typeface="Arial"/>
                <a:sym typeface="Arial"/>
              </a:rPr>
              <a:t> in the screening algorithm and training data because the data is assumed to be a good representation and Is secure. </a:t>
            </a:r>
            <a:endParaRPr sz="1400">
              <a:solidFill>
                <a:schemeClr val="lt1"/>
              </a:solidFill>
              <a:latin typeface="Arial"/>
              <a:ea typeface="Arial"/>
              <a:cs typeface="Arial"/>
              <a:sym typeface="Arial"/>
            </a:endParaRPr>
          </a:p>
          <a:p>
            <a:pPr indent="0" lvl="0" marL="0" rtl="0" algn="l">
              <a:spcBef>
                <a:spcPts val="0"/>
              </a:spcBef>
              <a:spcAft>
                <a:spcPts val="0"/>
              </a:spcAft>
              <a:buNone/>
            </a:pPr>
            <a:r>
              <a:t/>
            </a:r>
            <a:endParaRPr sz="1600">
              <a:solidFill>
                <a:schemeClr val="lt1"/>
              </a:solidFill>
              <a:latin typeface="Arial"/>
              <a:ea typeface="Arial"/>
              <a:cs typeface="Arial"/>
              <a:sym typeface="Arial"/>
            </a:endParaRPr>
          </a:p>
          <a:p>
            <a:pPr indent="0" lvl="0" marL="0" rtl="0" algn="l">
              <a:spcBef>
                <a:spcPts val="0"/>
              </a:spcBef>
              <a:spcAft>
                <a:spcPts val="0"/>
              </a:spcAft>
              <a:buNone/>
            </a:pPr>
            <a:r>
              <a:rPr b="1" lang="en" sz="1400" u="sng">
                <a:solidFill>
                  <a:schemeClr val="lt1"/>
                </a:solidFill>
                <a:latin typeface="Arial"/>
                <a:ea typeface="Arial"/>
                <a:cs typeface="Arial"/>
                <a:sym typeface="Arial"/>
              </a:rPr>
              <a:t>Prejudice Bias:</a:t>
            </a:r>
            <a:r>
              <a:rPr lang="en" sz="1400">
                <a:solidFill>
                  <a:schemeClr val="lt1"/>
                </a:solidFill>
                <a:latin typeface="Arial"/>
                <a:ea typeface="Arial"/>
                <a:cs typeface="Arial"/>
                <a:sym typeface="Arial"/>
              </a:rPr>
              <a:t> This is the idea that training data can be biased due to historical discrimination in society or other institutions. </a:t>
            </a:r>
            <a:r>
              <a:rPr b="1" lang="en" sz="1400">
                <a:solidFill>
                  <a:schemeClr val="lt1"/>
                </a:solidFill>
                <a:latin typeface="Arial"/>
                <a:ea typeface="Arial"/>
                <a:cs typeface="Arial"/>
                <a:sym typeface="Arial"/>
              </a:rPr>
              <a:t>This is not the case</a:t>
            </a:r>
            <a:r>
              <a:rPr lang="en" sz="1400">
                <a:solidFill>
                  <a:schemeClr val="lt1"/>
                </a:solidFill>
                <a:latin typeface="Arial"/>
                <a:ea typeface="Arial"/>
                <a:cs typeface="Arial"/>
                <a:sym typeface="Arial"/>
              </a:rPr>
              <a:t> in the screening algorithm and training data because the data has no historical bias as the data includes age and other data attributes that are assumed to be not subject to historical bias here. </a:t>
            </a:r>
            <a:endParaRPr sz="1400">
              <a:solidFill>
                <a:schemeClr val="lt1"/>
              </a:solidFill>
              <a:latin typeface="Arial"/>
              <a:ea typeface="Arial"/>
              <a:cs typeface="Arial"/>
              <a:sym typeface="Arial"/>
            </a:endParaRPr>
          </a:p>
          <a:p>
            <a:pPr indent="0" lvl="0" marL="0" rtl="0" algn="l">
              <a:spcBef>
                <a:spcPts val="0"/>
              </a:spcBef>
              <a:spcAft>
                <a:spcPts val="0"/>
              </a:spcAft>
              <a:buNone/>
            </a:pPr>
            <a:r>
              <a:t/>
            </a:r>
            <a:endParaRPr sz="1600">
              <a:solidFill>
                <a:schemeClr val="lt1"/>
              </a:solidFill>
              <a:latin typeface="Arial"/>
              <a:ea typeface="Arial"/>
              <a:cs typeface="Arial"/>
              <a:sym typeface="Arial"/>
            </a:endParaRPr>
          </a:p>
          <a:p>
            <a:pPr indent="0" lvl="0" marL="0" rtl="0" algn="l">
              <a:spcBef>
                <a:spcPts val="0"/>
              </a:spcBef>
              <a:spcAft>
                <a:spcPts val="0"/>
              </a:spcAft>
              <a:buNone/>
            </a:pPr>
            <a:r>
              <a:rPr b="1" lang="en" sz="1400" u="sng">
                <a:solidFill>
                  <a:schemeClr val="lt1"/>
                </a:solidFill>
                <a:latin typeface="Arial"/>
                <a:ea typeface="Arial"/>
                <a:cs typeface="Arial"/>
                <a:sym typeface="Arial"/>
              </a:rPr>
              <a:t>Sample Bias:</a:t>
            </a:r>
            <a:r>
              <a:rPr lang="en" sz="1400">
                <a:solidFill>
                  <a:schemeClr val="lt1"/>
                </a:solidFill>
                <a:latin typeface="Arial"/>
                <a:ea typeface="Arial"/>
                <a:cs typeface="Arial"/>
                <a:sym typeface="Arial"/>
              </a:rPr>
              <a:t> This is when there is under sampling or over sampling, leading to misleading results. </a:t>
            </a:r>
            <a:r>
              <a:rPr b="1" lang="en" sz="1400">
                <a:solidFill>
                  <a:schemeClr val="lt1"/>
                </a:solidFill>
                <a:latin typeface="Arial"/>
                <a:ea typeface="Arial"/>
                <a:cs typeface="Arial"/>
                <a:sym typeface="Arial"/>
              </a:rPr>
              <a:t>This is assumed to not be present</a:t>
            </a:r>
            <a:r>
              <a:rPr lang="en" sz="1400">
                <a:solidFill>
                  <a:schemeClr val="lt1"/>
                </a:solidFill>
                <a:latin typeface="Arial"/>
                <a:ea typeface="Arial"/>
                <a:cs typeface="Arial"/>
                <a:sym typeface="Arial"/>
              </a:rPr>
              <a:t> in the training data for the screening algorithm since it is good representative data. </a:t>
            </a:r>
            <a:endParaRPr sz="1400">
              <a:solidFill>
                <a:schemeClr val="lt1"/>
              </a:solidFill>
              <a:latin typeface="Arial"/>
              <a:ea typeface="Arial"/>
              <a:cs typeface="Arial"/>
              <a:sym typeface="Arial"/>
            </a:endParaRPr>
          </a:p>
          <a:p>
            <a:pPr indent="0" lvl="0" marL="0" rtl="0" algn="l">
              <a:spcBef>
                <a:spcPts val="0"/>
              </a:spcBef>
              <a:spcAft>
                <a:spcPts val="0"/>
              </a:spcAft>
              <a:buNone/>
            </a:pPr>
            <a:r>
              <a:t/>
            </a:r>
            <a:endParaRPr sz="1400">
              <a:solidFill>
                <a:schemeClr val="lt1"/>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idx="1" type="body"/>
          </p:nvPr>
        </p:nvSpPr>
        <p:spPr>
          <a:xfrm>
            <a:off x="547525" y="831450"/>
            <a:ext cx="7770300" cy="3480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chemeClr val="lt1"/>
                </a:solidFill>
                <a:latin typeface="Arial"/>
                <a:ea typeface="Arial"/>
                <a:cs typeface="Arial"/>
                <a:sym typeface="Arial"/>
              </a:rPr>
              <a:t>Even if we do not know what the algorithm is, we can run specific and calculated tests to see if it is </a:t>
            </a:r>
            <a:r>
              <a:rPr lang="en" sz="3200">
                <a:solidFill>
                  <a:schemeClr val="lt1"/>
                </a:solidFill>
                <a:latin typeface="Arial"/>
                <a:ea typeface="Arial"/>
                <a:cs typeface="Arial"/>
                <a:sym typeface="Arial"/>
              </a:rPr>
              <a:t>discriminating</a:t>
            </a:r>
            <a:r>
              <a:rPr lang="en" sz="3200">
                <a:solidFill>
                  <a:schemeClr val="lt1"/>
                </a:solidFill>
                <a:latin typeface="Arial"/>
                <a:ea typeface="Arial"/>
                <a:cs typeface="Arial"/>
                <a:sym typeface="Arial"/>
              </a:rPr>
              <a:t> and contains some type of bias. This is very common in the technology industry. What are the legal implications of this?</a:t>
            </a:r>
            <a:endParaRPr sz="3200">
              <a:solidFill>
                <a:schemeClr val="lt1"/>
              </a:solidFill>
              <a:latin typeface="Arial"/>
              <a:ea typeface="Arial"/>
              <a:cs typeface="Arial"/>
              <a:sym typeface="Arial"/>
            </a:endParaRPr>
          </a:p>
        </p:txBody>
      </p:sp>
      <p:sp>
        <p:nvSpPr>
          <p:cNvPr id="251" name="Google Shape;251;p33"/>
          <p:cNvSpPr txBox="1"/>
          <p:nvPr>
            <p:ph type="title"/>
          </p:nvPr>
        </p:nvSpPr>
        <p:spPr>
          <a:xfrm>
            <a:off x="227500" y="191375"/>
            <a:ext cx="7505700" cy="73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a:latin typeface="Comic Sans MS"/>
                <a:ea typeface="Comic Sans MS"/>
                <a:cs typeface="Comic Sans MS"/>
                <a:sym typeface="Comic Sans MS"/>
              </a:rPr>
              <a:t>Auditing an Algorithm</a:t>
            </a:r>
            <a:endParaRPr b="1">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617300" y="3514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does the law treat these examples?</a:t>
            </a:r>
            <a:endParaRPr b="1"/>
          </a:p>
        </p:txBody>
      </p:sp>
      <p:sp>
        <p:nvSpPr>
          <p:cNvPr id="257" name="Google Shape;257;p34"/>
          <p:cNvSpPr txBox="1"/>
          <p:nvPr>
            <p:ph idx="1" type="body"/>
          </p:nvPr>
        </p:nvSpPr>
        <p:spPr>
          <a:xfrm>
            <a:off x="617300" y="1118250"/>
            <a:ext cx="7641900" cy="356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lang="en" sz="2000">
                <a:solidFill>
                  <a:schemeClr val="lt1"/>
                </a:solidFill>
              </a:rPr>
              <a:t>Suppose younger people(less than 40 years old) are more correlated with better academic success than older people(over 40 years old) and that equal number of people apply for college admissions. Can people or AI use age to select more qualified candidates even if using the protected attribute age is illegal? </a:t>
            </a:r>
            <a:r>
              <a:rPr lang="en" sz="2000">
                <a:solidFill>
                  <a:schemeClr val="lt1"/>
                </a:solidFill>
              </a:rPr>
              <a:t>What would they do?</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Suppose there are lots of qualified people living in Washington D.C for a political job(strong correlation). Can people or AI use zip code location(a proxy for race) to select more qualified candidates if using a proxy for race is illegal? What would they do?</a:t>
            </a:r>
            <a:endParaRPr sz="2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331750" y="359600"/>
            <a:ext cx="7895700" cy="28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2)</a:t>
            </a:r>
            <a:r>
              <a:rPr b="1" lang="en" sz="1700">
                <a:solidFill>
                  <a:srgbClr val="000000"/>
                </a:solidFill>
                <a:latin typeface="Arial"/>
                <a:ea typeface="Arial"/>
                <a:cs typeface="Arial"/>
                <a:sym typeface="Arial"/>
              </a:rPr>
              <a:t>AI Fairness 360 is </a:t>
            </a:r>
            <a:r>
              <a:rPr b="1" lang="en" sz="1700">
                <a:solidFill>
                  <a:srgbClr val="FF2600"/>
                </a:solidFill>
                <a:latin typeface="Arial"/>
                <a:ea typeface="Arial"/>
                <a:cs typeface="Arial"/>
                <a:sym typeface="Arial"/>
              </a:rPr>
              <a:t>NOT</a:t>
            </a:r>
            <a:r>
              <a:rPr b="1" lang="en" sz="1700">
                <a:solidFill>
                  <a:srgbClr val="000000"/>
                </a:solidFill>
                <a:latin typeface="Arial"/>
                <a:ea typeface="Arial"/>
                <a:cs typeface="Arial"/>
                <a:sym typeface="Arial"/>
              </a:rPr>
              <a:t> really helpful with the 75 pounds screening algorithm because even though there is a well-defined attribute of age, this protected attribute has a strong correlation with an inability to lift 75 pounds and the job requires lifting 75 pounds, thus if we do want to use age because it is such a good predictor, we cannot because that would be illegal.</a:t>
            </a:r>
            <a:r>
              <a:rPr lang="en" sz="1700">
                <a:solidFill>
                  <a:srgbClr val="000000"/>
                </a:solidFill>
                <a:latin typeface="Arial"/>
                <a:ea typeface="Arial"/>
                <a:cs typeface="Arial"/>
                <a:sym typeface="Arial"/>
              </a:rPr>
              <a:t> This means that AI Fairness 360 can help 1)make sure that not as many older applicants are getting rejected by using a group fairness algorithm and 2) screen candidates by not considering the protected attribute age and instead considering other non-protected attributes. There is a contradiction with the 75 pounds screening algorithm and AI Fairness 360: 1) We want to use age in some manner because it is a good indicator for the job qualities(age is helpful) 2) We cannot use age legally to make decisions because it is a protected attribute. 3) </a:t>
            </a:r>
            <a:r>
              <a:rPr b="1" lang="en" sz="1700">
                <a:solidFill>
                  <a:srgbClr val="000000"/>
                </a:solidFill>
                <a:latin typeface="Arial"/>
                <a:ea typeface="Arial"/>
                <a:cs typeface="Arial"/>
                <a:sym typeface="Arial"/>
              </a:rPr>
              <a:t>Therefore, we CANNOT USE AI Fairness 360 in this situation because it is illegal. This seems like a legal issue more than a technology issue. </a:t>
            </a:r>
            <a:endParaRPr b="1" sz="17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304100" y="24007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What can we do?</a:t>
            </a:r>
            <a:endParaRPr b="1"/>
          </a:p>
        </p:txBody>
      </p:sp>
      <p:sp>
        <p:nvSpPr>
          <p:cNvPr id="146" name="Google Shape;146;p16"/>
          <p:cNvSpPr txBox="1"/>
          <p:nvPr>
            <p:ph idx="1" type="body"/>
          </p:nvPr>
        </p:nvSpPr>
        <p:spPr>
          <a:xfrm>
            <a:off x="415475" y="1023275"/>
            <a:ext cx="8407500" cy="38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00"/>
                </a:solidFill>
                <a:latin typeface="Arial"/>
                <a:ea typeface="Arial"/>
                <a:cs typeface="Arial"/>
                <a:sym typeface="Arial"/>
              </a:rPr>
              <a:t>The</a:t>
            </a:r>
            <a:r>
              <a:rPr b="1" lang="en" sz="2600">
                <a:solidFill>
                  <a:srgbClr val="000000"/>
                </a:solidFill>
                <a:latin typeface="Arial"/>
                <a:ea typeface="Arial"/>
                <a:cs typeface="Arial"/>
                <a:sym typeface="Arial"/>
              </a:rPr>
              <a:t> best thing to deal with this issue is fairness with unawareness.</a:t>
            </a:r>
            <a:r>
              <a:rPr lang="en" sz="2600">
                <a:solidFill>
                  <a:srgbClr val="000000"/>
                </a:solidFill>
                <a:latin typeface="Arial"/>
                <a:ea typeface="Arial"/>
                <a:cs typeface="Arial"/>
                <a:sym typeface="Arial"/>
              </a:rPr>
              <a:t> We can eliminate the protected attribute and not use it. AI Fairness 360 CAN do this(with for example the adversarial debiasing algorithm). </a:t>
            </a:r>
            <a:r>
              <a:rPr b="1" lang="en" sz="2600">
                <a:solidFill>
                  <a:srgbClr val="000000"/>
                </a:solidFill>
                <a:latin typeface="Arial"/>
                <a:ea typeface="Arial"/>
                <a:cs typeface="Arial"/>
                <a:sym typeface="Arial"/>
              </a:rPr>
              <a:t>If we cannot eliminate the protected attribute, then we can down-correlate the correlation between age and an inability to lift 75 pounds. </a:t>
            </a:r>
            <a:endParaRPr b="1" sz="26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262325" y="205275"/>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900" u="sng">
                <a:solidFill>
                  <a:srgbClr val="FF2600"/>
                </a:solidFill>
                <a:latin typeface="Arial"/>
                <a:ea typeface="Arial"/>
                <a:cs typeface="Arial"/>
                <a:sym typeface="Arial"/>
              </a:rPr>
              <a:t>Ways To Deal With the 75 Pounds Screening Algorithm and AI Using Societal/Law Approaches:</a:t>
            </a:r>
            <a:endParaRPr b="1" sz="1900" u="sng">
              <a:solidFill>
                <a:srgbClr val="FF26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52" name="Google Shape;152;p17"/>
          <p:cNvSpPr txBox="1"/>
          <p:nvPr>
            <p:ph idx="1" type="body"/>
          </p:nvPr>
        </p:nvSpPr>
        <p:spPr>
          <a:xfrm>
            <a:off x="387450" y="923375"/>
            <a:ext cx="8122500" cy="36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1) Use a protected attribute like age as only one small factor from a large more highly weighted non-protected attributes(similar to the college admissions process)</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2) Use the predictions from the model as only one factor in the hiring decision when coupled with a pre-employment test. DO NOT use the screening algorithm by itself because that would be illegal.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3) Find other non-proxy of a protected attribute features to include in a dataset if possible. Mine more data with non-protected attributes.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4) Argue that models will ALWAYS make mistakes, so how can you legally argue that any model is legal if some resemblance of a protected attribute(even with a very low correlation) is present in the training data? In addition, models result in correlations, not causations and decisions. We can use the correlations in a multi-faceted approach to hiring.</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5) Audit the algorithm by running test cases. If the hired employees are well qualified and the algorithm itself is a trade secret, how can someone legally argue there was a case of discrimination if we cannot access the data and/or algorithm?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latin typeface="Arial"/>
                <a:ea typeface="Arial"/>
                <a:cs typeface="Arial"/>
                <a:sym typeface="Arial"/>
              </a:rPr>
              <a:t>The law/societal approach to the problem is dominated by essentially basing the predictions on other stuff then just age and using the model predictions as one tool in a holistic measure of a candidate even if age was a really good measure of qualified candidates. </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290175" y="233125"/>
            <a:ext cx="8623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u="sng">
                <a:solidFill>
                  <a:srgbClr val="FF2600"/>
                </a:solidFill>
                <a:latin typeface="Arial"/>
                <a:ea typeface="Arial"/>
                <a:cs typeface="Arial"/>
                <a:sym typeface="Arial"/>
              </a:rPr>
              <a:t>Ways To Deal With the 75 Pounds Screening Algorithm and AI Using Technology:</a:t>
            </a:r>
            <a:endParaRPr sz="3800"/>
          </a:p>
        </p:txBody>
      </p:sp>
      <p:sp>
        <p:nvSpPr>
          <p:cNvPr id="158" name="Google Shape;158;p18"/>
          <p:cNvSpPr txBox="1"/>
          <p:nvPr>
            <p:ph idx="1" type="body"/>
          </p:nvPr>
        </p:nvSpPr>
        <p:spPr>
          <a:xfrm>
            <a:off x="290175" y="958175"/>
            <a:ext cx="8034600" cy="34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1) Changing weighted parameters of the attributes [YES AI Fairness 360]</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2) Use unsupervised machine learning to detect important non-protected attributes and use those instead of protected attributes [NOT AI Fairness 360]</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3) Use reinforcement learning to make the model learn that predictions based on age are bad and predictions based on other non-protected attributes are good [NOT AI Fairness 360]</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4) Minimize a loss function(defined by error/number of incorrect predictions) using optimization [NOT AI Fairness 360]</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5) Convey the problem as a mathematical n-dimensional vector space of correlations, find a subspace of a “discriminatory” correlation(age and inability to lift 75 pounds) and reduce this encoded correlation [NOT AI Fairness 360]</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6) Augment Training Data by cloning the data and inverting the biases to essentially cancel out the biased correlation(age and an inability to lift 75 pounds)</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7) Utilize a second model to check the predictions of the original model, see where in the process the bias/biased correlation is coming from, and remove it.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latin typeface="Arial"/>
                <a:ea typeface="Arial"/>
                <a:cs typeface="Arial"/>
                <a:sym typeface="Arial"/>
              </a:rPr>
              <a:t>The technology solution to the problem is dominated by essentially reducing the subspace of bias or re-correlating or re-weighting or removing protected attributes(“fairness through unawareness”)</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318900" y="309700"/>
            <a:ext cx="8825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AI Fairness 360 handles COMPAS problem</a:t>
            </a:r>
            <a:endParaRPr b="1"/>
          </a:p>
        </p:txBody>
      </p:sp>
      <p:sp>
        <p:nvSpPr>
          <p:cNvPr id="164" name="Google Shape;164;p19"/>
          <p:cNvSpPr txBox="1"/>
          <p:nvPr>
            <p:ph idx="1" type="body"/>
          </p:nvPr>
        </p:nvSpPr>
        <p:spPr>
          <a:xfrm>
            <a:off x="387625" y="1041700"/>
            <a:ext cx="7937100" cy="3396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a:solidFill>
                  <a:schemeClr val="lt1"/>
                </a:solidFill>
              </a:rPr>
              <a:t>Making model predictions based on the protected attribute race is illegal.</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COMPAS training data may or may not include race or a proxy as a feature. If it does not(and also does not include any other protected attribute, then there is not a problem of racial discrimination in a sense). If it does include race or a proxy of race, then this is a problem if the model uses it to make predictions. This is illegal. This can hurt the African American community who may have had more contact with law enforcement due to systemic racism/discrimination,etc. </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One way AI Fairness 360(and other online toolkits whose job is to see what happens if you add/remove protected attributes and see if there actually is some bias based on protected attributes) solves the bias by for example doing adversarial debiasing(an algorithm). This looks at the training data and after many many iterations, tries to predict a protected attribute if it can. If it can indeed, then that means there is a protected attribute that the algorithm will use in its model predictions, which is illegal. Therefore, the adversarial debiasing will remove that protected attribute to make this a completely fair process in a sense. This will lead(and does lead) to accurate and fair results. </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The problem in the next example is that adversarial debiasing and similar algorithms will not work because we cannot remove the protected attribute because it is a good predictor for the outcome, but how does this legal problem translate to AI?</a:t>
            </a:r>
            <a:endParaRPr>
              <a:solidFill>
                <a:schemeClr val="lt1"/>
              </a:solidFill>
            </a:endParaRPr>
          </a:p>
        </p:txBody>
      </p:sp>
      <p:sp>
        <p:nvSpPr>
          <p:cNvPr id="165" name="Google Shape;165;p19"/>
          <p:cNvSpPr txBox="1"/>
          <p:nvPr/>
        </p:nvSpPr>
        <p:spPr>
          <a:xfrm>
            <a:off x="220400" y="199525"/>
            <a:ext cx="4008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alibri"/>
                <a:ea typeface="Calibri"/>
                <a:cs typeface="Calibri"/>
                <a:sym typeface="Calibri"/>
              </a:rPr>
              <a:t>One way</a:t>
            </a:r>
            <a:endParaRPr b="1">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735625" y="365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Setup</a:t>
            </a:r>
            <a:endParaRPr b="1"/>
          </a:p>
        </p:txBody>
      </p:sp>
      <p:sp>
        <p:nvSpPr>
          <p:cNvPr id="171" name="Google Shape;171;p20"/>
          <p:cNvSpPr txBox="1"/>
          <p:nvPr>
            <p:ph idx="1" type="body"/>
          </p:nvPr>
        </p:nvSpPr>
        <p:spPr>
          <a:xfrm>
            <a:off x="819150" y="999925"/>
            <a:ext cx="7505700" cy="34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chemeClr val="lt1"/>
                </a:solidFill>
                <a:latin typeface="Comic Sans MS"/>
                <a:ea typeface="Comic Sans MS"/>
                <a:cs typeface="Comic Sans MS"/>
                <a:sym typeface="Comic Sans MS"/>
              </a:rPr>
              <a:t>Consider the following hypothetical example. Assume the following:</a:t>
            </a:r>
            <a:endParaRPr sz="1450">
              <a:solidFill>
                <a:schemeClr val="lt1"/>
              </a:solidFill>
              <a:latin typeface="Comic Sans MS"/>
              <a:ea typeface="Comic Sans MS"/>
              <a:cs typeface="Comic Sans MS"/>
              <a:sym typeface="Comic Sans MS"/>
            </a:endParaRPr>
          </a:p>
          <a:p>
            <a:pPr indent="0" lvl="0" marL="0" rtl="0" algn="l">
              <a:spcBef>
                <a:spcPts val="0"/>
              </a:spcBef>
              <a:spcAft>
                <a:spcPts val="0"/>
              </a:spcAft>
              <a:buNone/>
            </a:pPr>
            <a:r>
              <a:t/>
            </a:r>
            <a:endParaRPr sz="1450">
              <a:solidFill>
                <a:schemeClr val="lt1"/>
              </a:solidFill>
              <a:latin typeface="Comic Sans MS"/>
              <a:ea typeface="Comic Sans MS"/>
              <a:cs typeface="Comic Sans MS"/>
              <a:sym typeface="Comic Sans MS"/>
            </a:endParaRPr>
          </a:p>
          <a:p>
            <a:pPr indent="-320675" lvl="0" marL="457200" rtl="0" algn="l">
              <a:spcBef>
                <a:spcPts val="0"/>
              </a:spcBef>
              <a:spcAft>
                <a:spcPts val="0"/>
              </a:spcAft>
              <a:buClr>
                <a:schemeClr val="lt1"/>
              </a:buClr>
              <a:buSzPts val="1450"/>
              <a:buFont typeface="Comic Sans MS"/>
              <a:buChar char="●"/>
            </a:pPr>
            <a:r>
              <a:rPr lang="en" sz="1450">
                <a:solidFill>
                  <a:schemeClr val="lt1"/>
                </a:solidFill>
                <a:latin typeface="Comic Sans MS"/>
                <a:ea typeface="Comic Sans MS"/>
                <a:cs typeface="Comic Sans MS"/>
                <a:sym typeface="Comic Sans MS"/>
              </a:rPr>
              <a:t>It is illegal to discriminate against workers over 40 under the Age Discrimination in Employment Act, and that discrimination can take the form of “disparate impact”(unintentional discrimination)</a:t>
            </a:r>
            <a:endParaRPr sz="1450">
              <a:solidFill>
                <a:schemeClr val="lt1"/>
              </a:solidFill>
              <a:latin typeface="Comic Sans MS"/>
              <a:ea typeface="Comic Sans MS"/>
              <a:cs typeface="Comic Sans MS"/>
              <a:sym typeface="Comic Sans MS"/>
            </a:endParaRPr>
          </a:p>
          <a:p>
            <a:pPr indent="-320675" lvl="0" marL="457200" rtl="0" algn="l">
              <a:spcBef>
                <a:spcPts val="0"/>
              </a:spcBef>
              <a:spcAft>
                <a:spcPts val="0"/>
              </a:spcAft>
              <a:buClr>
                <a:schemeClr val="lt1"/>
              </a:buClr>
              <a:buSzPts val="1450"/>
              <a:buFont typeface="Comic Sans MS"/>
              <a:buChar char="●"/>
            </a:pPr>
            <a:r>
              <a:rPr lang="en" sz="1450">
                <a:solidFill>
                  <a:schemeClr val="lt1"/>
                </a:solidFill>
                <a:latin typeface="Comic Sans MS"/>
                <a:ea typeface="Comic Sans MS"/>
                <a:cs typeface="Comic Sans MS"/>
                <a:sym typeface="Comic Sans MS"/>
              </a:rPr>
              <a:t>A job requires lifting 75 pounds.</a:t>
            </a:r>
            <a:endParaRPr sz="1450">
              <a:solidFill>
                <a:schemeClr val="lt1"/>
              </a:solidFill>
              <a:latin typeface="Comic Sans MS"/>
              <a:ea typeface="Comic Sans MS"/>
              <a:cs typeface="Comic Sans MS"/>
              <a:sym typeface="Comic Sans MS"/>
            </a:endParaRPr>
          </a:p>
          <a:p>
            <a:pPr indent="-320675" lvl="0" marL="457200" rtl="0" algn="l">
              <a:spcBef>
                <a:spcPts val="0"/>
              </a:spcBef>
              <a:spcAft>
                <a:spcPts val="0"/>
              </a:spcAft>
              <a:buClr>
                <a:schemeClr val="lt1"/>
              </a:buClr>
              <a:buSzPts val="1450"/>
              <a:buFont typeface="Comic Sans MS"/>
              <a:buChar char="●"/>
            </a:pPr>
            <a:r>
              <a:rPr lang="en" sz="1450">
                <a:solidFill>
                  <a:schemeClr val="lt1"/>
                </a:solidFill>
                <a:latin typeface="Comic Sans MS"/>
                <a:ea typeface="Comic Sans MS"/>
                <a:cs typeface="Comic Sans MS"/>
                <a:sym typeface="Comic Sans MS"/>
              </a:rPr>
              <a:t>Applicants are being screened by an AI</a:t>
            </a:r>
            <a:endParaRPr sz="1450">
              <a:solidFill>
                <a:schemeClr val="lt1"/>
              </a:solidFill>
              <a:latin typeface="Comic Sans MS"/>
              <a:ea typeface="Comic Sans MS"/>
              <a:cs typeface="Comic Sans MS"/>
              <a:sym typeface="Comic Sans MS"/>
            </a:endParaRPr>
          </a:p>
          <a:p>
            <a:pPr indent="-320675" lvl="0" marL="457200" rtl="0" algn="l">
              <a:spcBef>
                <a:spcPts val="0"/>
              </a:spcBef>
              <a:spcAft>
                <a:spcPts val="0"/>
              </a:spcAft>
              <a:buClr>
                <a:schemeClr val="lt1"/>
              </a:buClr>
              <a:buSzPts val="1450"/>
              <a:buFont typeface="Comic Sans MS"/>
              <a:buChar char="●"/>
            </a:pPr>
            <a:r>
              <a:rPr lang="en" sz="1450">
                <a:solidFill>
                  <a:schemeClr val="lt1"/>
                </a:solidFill>
                <a:latin typeface="Comic Sans MS"/>
                <a:ea typeface="Comic Sans MS"/>
                <a:cs typeface="Comic Sans MS"/>
                <a:sym typeface="Comic Sans MS"/>
              </a:rPr>
              <a:t>The training data accurately shows a strong correlation between age and an inability to lift 75 pounds.</a:t>
            </a:r>
            <a:endParaRPr sz="1450">
              <a:solidFill>
                <a:schemeClr val="lt1"/>
              </a:solidFill>
              <a:latin typeface="Comic Sans MS"/>
              <a:ea typeface="Comic Sans MS"/>
              <a:cs typeface="Comic Sans MS"/>
              <a:sym typeface="Comic Sans MS"/>
            </a:endParaRPr>
          </a:p>
          <a:p>
            <a:pPr indent="0" lvl="0" marL="0" rtl="0" algn="l">
              <a:spcBef>
                <a:spcPts val="0"/>
              </a:spcBef>
              <a:spcAft>
                <a:spcPts val="0"/>
              </a:spcAft>
              <a:buNone/>
            </a:pPr>
            <a:r>
              <a:t/>
            </a:r>
            <a:endParaRPr sz="1450">
              <a:solidFill>
                <a:schemeClr val="lt1"/>
              </a:solidFill>
              <a:latin typeface="Comic Sans MS"/>
              <a:ea typeface="Comic Sans MS"/>
              <a:cs typeface="Comic Sans MS"/>
              <a:sym typeface="Comic Sans MS"/>
            </a:endParaRPr>
          </a:p>
          <a:p>
            <a:pPr indent="0" lvl="0" marL="0" rtl="0" algn="l">
              <a:spcBef>
                <a:spcPts val="0"/>
              </a:spcBef>
              <a:spcAft>
                <a:spcPts val="0"/>
              </a:spcAft>
              <a:buNone/>
            </a:pPr>
            <a:r>
              <a:rPr lang="en" sz="1450">
                <a:solidFill>
                  <a:schemeClr val="lt1"/>
                </a:solidFill>
                <a:latin typeface="Comic Sans MS"/>
                <a:ea typeface="Comic Sans MS"/>
                <a:cs typeface="Comic Sans MS"/>
                <a:sym typeface="Comic Sans MS"/>
              </a:rPr>
              <a:t>How can we use AI/AI Fairness 360 to still screen applicants and predict the best applicants, but not base it on the protected attribute age(even though age might be strongly correlated with an inability to lift 75 pounds) since that would be against the law?</a:t>
            </a:r>
            <a:endParaRPr sz="1450">
              <a:solidFill>
                <a:schemeClr val="lt1"/>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304050" y="205300"/>
            <a:ext cx="7505700" cy="9546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b="1" lang="en">
                <a:latin typeface="Comic Sans MS"/>
                <a:ea typeface="Comic Sans MS"/>
                <a:cs typeface="Comic Sans MS"/>
                <a:sym typeface="Comic Sans MS"/>
              </a:rPr>
              <a:t>Changing Weighted Parameters</a:t>
            </a:r>
            <a:endParaRPr b="1">
              <a:latin typeface="Comic Sans MS"/>
              <a:ea typeface="Comic Sans MS"/>
              <a:cs typeface="Comic Sans MS"/>
              <a:sym typeface="Comic Sans MS"/>
            </a:endParaRPr>
          </a:p>
        </p:txBody>
      </p:sp>
      <p:sp>
        <p:nvSpPr>
          <p:cNvPr id="177" name="Google Shape;177;p21"/>
          <p:cNvSpPr txBox="1"/>
          <p:nvPr>
            <p:ph idx="1" type="body"/>
          </p:nvPr>
        </p:nvSpPr>
        <p:spPr>
          <a:xfrm>
            <a:off x="568575" y="678300"/>
            <a:ext cx="8240700" cy="3717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200">
                <a:solidFill>
                  <a:schemeClr val="lt1"/>
                </a:solidFill>
                <a:latin typeface="Arial"/>
                <a:ea typeface="Arial"/>
                <a:cs typeface="Arial"/>
                <a:sym typeface="Arial"/>
              </a:rPr>
              <a:t>Use age as only a small weight as opposed to the other data parameters and include other data parameters that can impact ability to lift. Data mining is much more important here and often is the most important work in a machine learning algorithm pipeline</a:t>
            </a:r>
            <a:endParaRPr sz="2200">
              <a:solidFill>
                <a:schemeClr val="lt1"/>
              </a:solidFill>
              <a:latin typeface="Arial"/>
              <a:ea typeface="Arial"/>
              <a:cs typeface="Arial"/>
              <a:sym typeface="Arial"/>
            </a:endParaRPr>
          </a:p>
          <a:p>
            <a:pPr indent="-368300" lvl="1" marL="914400" rtl="0" algn="l">
              <a:spcBef>
                <a:spcPts val="1200"/>
              </a:spcBef>
              <a:spcAft>
                <a:spcPts val="0"/>
              </a:spcAft>
              <a:buClr>
                <a:schemeClr val="lt1"/>
              </a:buClr>
              <a:buSzPts val="2200"/>
              <a:buFont typeface="Arial"/>
              <a:buChar char="○"/>
            </a:pPr>
            <a:r>
              <a:rPr lang="en" sz="2200">
                <a:solidFill>
                  <a:schemeClr val="lt1"/>
                </a:solidFill>
                <a:latin typeface="Arial"/>
                <a:ea typeface="Arial"/>
                <a:cs typeface="Arial"/>
                <a:sym typeface="Arial"/>
              </a:rPr>
              <a:t>Legally, how much flexibility is given if the employer can prove that age has at least some credible/extremely high chance of getting successful candidates, similar to a pre-employment test? Is using age in a small correlation similar to a legal pre-employment test? </a:t>
            </a:r>
            <a:endParaRPr sz="2400">
              <a:solidFill>
                <a:schemeClr val="lt1"/>
              </a:solidFill>
              <a:latin typeface="Arial"/>
              <a:ea typeface="Arial"/>
              <a:cs typeface="Arial"/>
              <a:sym typeface="Arial"/>
            </a:endParaRPr>
          </a:p>
          <a:p>
            <a:pPr indent="0" lvl="0" marL="0" rtl="0" algn="l">
              <a:spcBef>
                <a:spcPts val="120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