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891c753cd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91c753cd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891c753cd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91c753cd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891c753cd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91c753cd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891c753cd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91c753cd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8a639022e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a639022e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8a639022e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a639022e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a639022e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a639022e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8a639022e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a639022e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891c753cd5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91c753cd5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891c753cd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91c753cd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891c753cd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91c753cd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891c753cd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91c753cd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891c753cd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91c753cd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2"/>
          <p:cNvGrpSpPr/>
          <p:nvPr/>
        </p:nvGrpSpPr>
        <p:grpSpPr>
          <a:xfrm>
            <a:off x="199149" y="4055652"/>
            <a:ext cx="2795413"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2"/>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 name="Google Shape;111;p11"/>
          <p:cNvGrpSpPr/>
          <p:nvPr/>
        </p:nvGrpSpPr>
        <p:grpSpPr>
          <a:xfrm>
            <a:off x="5959222" y="4119576"/>
            <a:ext cx="2520951"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11"/>
          <p:cNvGrpSpPr/>
          <p:nvPr/>
        </p:nvGrpSpPr>
        <p:grpSpPr>
          <a:xfrm>
            <a:off x="199149" y="2"/>
            <a:ext cx="2795413"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p11"/>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37" name="Shape 37"/>
        <p:cNvGrpSpPr/>
        <p:nvPr/>
      </p:nvGrpSpPr>
      <p:grpSpPr>
        <a:xfrm>
          <a:off x="0" y="0"/>
          <a:ext cx="0" cy="0"/>
          <a:chOff x="0" y="0"/>
          <a:chExt cx="0" cy="0"/>
        </a:xfrm>
      </p:grpSpPr>
      <p:sp>
        <p:nvSpPr>
          <p:cNvPr id="38" name="Google Shape;38;p3"/>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2" name="Google Shape;42;p3"/>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3" name="Google Shape;43;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44" name="Shape 44"/>
        <p:cNvGrpSpPr/>
        <p:nvPr/>
      </p:nvGrpSpPr>
      <p:grpSpPr>
        <a:xfrm>
          <a:off x="0" y="0"/>
          <a:ext cx="0" cy="0"/>
          <a:chOff x="0" y="0"/>
          <a:chExt cx="0" cy="0"/>
        </a:xfrm>
      </p:grpSpPr>
      <p:sp>
        <p:nvSpPr>
          <p:cNvPr id="45" name="Google Shape;45;p4"/>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 name="Google Shape;46;p4"/>
          <p:cNvGrpSpPr/>
          <p:nvPr/>
        </p:nvGrpSpPr>
        <p:grpSpPr>
          <a:xfrm>
            <a:off x="5594190" y="3961115"/>
            <a:ext cx="2910144" cy="1182340"/>
            <a:chOff x="6917201" y="0"/>
            <a:chExt cx="2227777" cy="863400"/>
          </a:xfrm>
        </p:grpSpPr>
        <p:sp>
          <p:nvSpPr>
            <p:cNvPr id="47" name="Google Shape;47;p4"/>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 name="Google Shape;50;p4"/>
          <p:cNvGrpSpPr/>
          <p:nvPr/>
        </p:nvGrpSpPr>
        <p:grpSpPr>
          <a:xfrm>
            <a:off x="199149" y="2"/>
            <a:ext cx="2795413" cy="1083308"/>
            <a:chOff x="6917201" y="0"/>
            <a:chExt cx="2227777" cy="863400"/>
          </a:xfrm>
        </p:grpSpPr>
        <p:sp>
          <p:nvSpPr>
            <p:cNvPr id="51" name="Google Shape;51;p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4"/>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55" name="Google Shape;55;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7"/>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8"/>
          <p:cNvGrpSpPr/>
          <p:nvPr/>
        </p:nvGrpSpPr>
        <p:grpSpPr>
          <a:xfrm>
            <a:off x="5886353" y="1243"/>
            <a:ext cx="3257454"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p8"/>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9"/>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0"/>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1.nyc.gov/assets/adstaskforce/downloads/pdf/ADS-Report-11192019.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gendershades.org/docs/ibm.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782125" y="1570650"/>
            <a:ext cx="5835900" cy="1596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en" sz="8200"/>
              <a:t>Algorithmic Auditing </a:t>
            </a:r>
            <a:endParaRPr sz="8200"/>
          </a:p>
        </p:txBody>
      </p:sp>
      <p:sp>
        <p:nvSpPr>
          <p:cNvPr id="129" name="Google Shape;129;p1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a:t>Ashar Farooq</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319575" y="4887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Microsoft Response</a:t>
            </a:r>
            <a:endParaRPr b="1"/>
          </a:p>
        </p:txBody>
      </p:sp>
      <p:sp>
        <p:nvSpPr>
          <p:cNvPr id="186" name="Google Shape;186;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87" name="Google Shape;187;p22"/>
          <p:cNvPicPr preferRelativeResize="0"/>
          <p:nvPr/>
        </p:nvPicPr>
        <p:blipFill>
          <a:blip r:embed="rId3">
            <a:alphaModFix/>
          </a:blip>
          <a:stretch>
            <a:fillRect/>
          </a:stretch>
        </p:blipFill>
        <p:spPr>
          <a:xfrm>
            <a:off x="319575" y="1291050"/>
            <a:ext cx="8593498" cy="2736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94" name="Google Shape;194;p23"/>
          <p:cNvPicPr preferRelativeResize="0"/>
          <p:nvPr/>
        </p:nvPicPr>
        <p:blipFill>
          <a:blip r:embed="rId3">
            <a:alphaModFix/>
          </a:blip>
          <a:stretch>
            <a:fillRect/>
          </a:stretch>
        </p:blipFill>
        <p:spPr>
          <a:xfrm>
            <a:off x="1" y="0"/>
            <a:ext cx="9144001"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679175" y="2087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Algorithmic Accountability</a:t>
            </a:r>
            <a:endParaRPr b="1"/>
          </a:p>
        </p:txBody>
      </p:sp>
      <p:sp>
        <p:nvSpPr>
          <p:cNvPr id="200" name="Google Shape;200;p24"/>
          <p:cNvSpPr txBox="1"/>
          <p:nvPr>
            <p:ph idx="1" type="body"/>
          </p:nvPr>
        </p:nvSpPr>
        <p:spPr>
          <a:xfrm>
            <a:off x="749175" y="823450"/>
            <a:ext cx="7505700" cy="3398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lt1"/>
              </a:buClr>
              <a:buSzPts val="2000"/>
              <a:buChar char="●"/>
            </a:pPr>
            <a:r>
              <a:rPr b="1" lang="en" sz="2000" u="sng">
                <a:solidFill>
                  <a:schemeClr val="lt1"/>
                </a:solidFill>
              </a:rPr>
              <a:t>Algorithmic Justice League:</a:t>
            </a:r>
            <a:r>
              <a:rPr lang="en" sz="2000">
                <a:solidFill>
                  <a:schemeClr val="lt1"/>
                </a:solidFill>
              </a:rPr>
              <a:t> </a:t>
            </a:r>
            <a:r>
              <a:rPr lang="en" sz="2000">
                <a:solidFill>
                  <a:schemeClr val="lt1"/>
                </a:solidFill>
                <a:latin typeface="Arial"/>
                <a:ea typeface="Arial"/>
                <a:cs typeface="Arial"/>
                <a:sym typeface="Arial"/>
              </a:rPr>
              <a:t>raise public awareness about the impacts of AI, equip advocates with empirical research to bolster campaigns, build the voice and choice of most impacted communities, and galvanize researchers, policymakers, and industry practitioners to mitigate AI bias and harms.</a:t>
            </a:r>
            <a:endParaRPr sz="2000">
              <a:solidFill>
                <a:schemeClr val="lt1"/>
              </a:solidFill>
            </a:endParaRPr>
          </a:p>
          <a:p>
            <a:pPr indent="-355600" lvl="0" marL="457200" marR="0" rtl="0" algn="l">
              <a:lnSpc>
                <a:spcPct val="115000"/>
              </a:lnSpc>
              <a:spcBef>
                <a:spcPts val="0"/>
              </a:spcBef>
              <a:spcAft>
                <a:spcPts val="0"/>
              </a:spcAft>
              <a:buClr>
                <a:schemeClr val="lt1"/>
              </a:buClr>
              <a:buSzPts val="2000"/>
              <a:buChar char="●"/>
            </a:pPr>
            <a:r>
              <a:rPr b="1" lang="en" sz="2000" u="sng">
                <a:solidFill>
                  <a:schemeClr val="lt1"/>
                </a:solidFill>
              </a:rPr>
              <a:t>O'Neil Risk Consulting &amp; Algorithmic Auditing(ORCAA):</a:t>
            </a:r>
            <a:r>
              <a:rPr lang="en" sz="2000">
                <a:solidFill>
                  <a:schemeClr val="lt1"/>
                </a:solidFill>
              </a:rPr>
              <a:t> a consulting company that helps companies and organizations manage and audit their algorithmic risks; It examines everything from the people who programmed the software to the training data to the output, flagging any bias in the process.</a:t>
            </a:r>
            <a:endParaRPr sz="2000">
              <a:solidFill>
                <a:schemeClr val="lt1"/>
              </a:solidFill>
            </a:endParaRPr>
          </a:p>
        </p:txBody>
      </p:sp>
      <p:sp>
        <p:nvSpPr>
          <p:cNvPr id="201" name="Google Shape;201;p24"/>
          <p:cNvSpPr txBox="1"/>
          <p:nvPr/>
        </p:nvSpPr>
        <p:spPr>
          <a:xfrm>
            <a:off x="305550" y="1299275"/>
            <a:ext cx="4030800" cy="4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0000"/>
                </a:solidFill>
                <a:latin typeface="Calibri"/>
                <a:ea typeface="Calibri"/>
                <a:cs typeface="Calibri"/>
                <a:sym typeface="Calibri"/>
              </a:rPr>
              <a:t>Founded </a:t>
            </a:r>
            <a:endParaRPr b="1" sz="1000">
              <a:solidFill>
                <a:srgbClr val="FF0000"/>
              </a:solidFill>
              <a:latin typeface="Calibri"/>
              <a:ea typeface="Calibri"/>
              <a:cs typeface="Calibri"/>
              <a:sym typeface="Calibri"/>
            </a:endParaRPr>
          </a:p>
          <a:p>
            <a:pPr indent="0" lvl="0" marL="0" rtl="0" algn="l">
              <a:spcBef>
                <a:spcPts val="0"/>
              </a:spcBef>
              <a:spcAft>
                <a:spcPts val="0"/>
              </a:spcAft>
              <a:buNone/>
            </a:pPr>
            <a:r>
              <a:rPr b="1" lang="en" sz="1000">
                <a:solidFill>
                  <a:srgbClr val="FF0000"/>
                </a:solidFill>
                <a:latin typeface="Calibri"/>
                <a:ea typeface="Calibri"/>
                <a:cs typeface="Calibri"/>
                <a:sym typeface="Calibri"/>
              </a:rPr>
              <a:t>By </a:t>
            </a:r>
            <a:endParaRPr b="1" sz="1000">
              <a:solidFill>
                <a:srgbClr val="FF0000"/>
              </a:solidFill>
              <a:latin typeface="Calibri"/>
              <a:ea typeface="Calibri"/>
              <a:cs typeface="Calibri"/>
              <a:sym typeface="Calibri"/>
            </a:endParaRPr>
          </a:p>
          <a:p>
            <a:pPr indent="0" lvl="0" marL="0" rtl="0" algn="l">
              <a:spcBef>
                <a:spcPts val="0"/>
              </a:spcBef>
              <a:spcAft>
                <a:spcPts val="0"/>
              </a:spcAft>
              <a:buNone/>
            </a:pPr>
            <a:r>
              <a:t/>
            </a:r>
            <a:endParaRPr b="1" sz="1000">
              <a:solidFill>
                <a:srgbClr val="FF0000"/>
              </a:solidFill>
              <a:latin typeface="Calibri"/>
              <a:ea typeface="Calibri"/>
              <a:cs typeface="Calibri"/>
              <a:sym typeface="Calibri"/>
            </a:endParaRPr>
          </a:p>
          <a:p>
            <a:pPr indent="0" lvl="0" marL="0" rtl="0" algn="l">
              <a:spcBef>
                <a:spcPts val="0"/>
              </a:spcBef>
              <a:spcAft>
                <a:spcPts val="0"/>
              </a:spcAft>
              <a:buNone/>
            </a:pPr>
            <a:r>
              <a:rPr b="1" lang="en" sz="1000">
                <a:solidFill>
                  <a:srgbClr val="FF0000"/>
                </a:solidFill>
                <a:latin typeface="Nunito"/>
                <a:ea typeface="Nunito"/>
                <a:cs typeface="Nunito"/>
                <a:sym typeface="Nunito"/>
              </a:rPr>
              <a:t>Joy</a:t>
            </a:r>
            <a:endParaRPr b="1" sz="1000">
              <a:solidFill>
                <a:srgbClr val="FF0000"/>
              </a:solidFill>
              <a:latin typeface="Nunito"/>
              <a:ea typeface="Nunito"/>
              <a:cs typeface="Nunito"/>
              <a:sym typeface="Nunito"/>
            </a:endParaRPr>
          </a:p>
          <a:p>
            <a:pPr indent="0" lvl="0" marL="0" rtl="0" algn="l">
              <a:spcBef>
                <a:spcPts val="0"/>
              </a:spcBef>
              <a:spcAft>
                <a:spcPts val="0"/>
              </a:spcAft>
              <a:buNone/>
            </a:pPr>
            <a:r>
              <a:rPr b="1" lang="en" sz="1000">
                <a:solidFill>
                  <a:srgbClr val="FF0000"/>
                </a:solidFill>
                <a:latin typeface="Nunito"/>
                <a:ea typeface="Nunito"/>
                <a:cs typeface="Nunito"/>
                <a:sym typeface="Nunito"/>
              </a:rPr>
              <a:t>Buolamwini</a:t>
            </a:r>
            <a:endParaRPr b="1" sz="1000">
              <a:solidFill>
                <a:srgbClr val="FF0000"/>
              </a:solidFill>
              <a:latin typeface="Calibri"/>
              <a:ea typeface="Calibri"/>
              <a:cs typeface="Calibri"/>
              <a:sym typeface="Calibri"/>
            </a:endParaRPr>
          </a:p>
        </p:txBody>
      </p:sp>
      <p:sp>
        <p:nvSpPr>
          <p:cNvPr id="202" name="Google Shape;202;p24"/>
          <p:cNvSpPr txBox="1"/>
          <p:nvPr/>
        </p:nvSpPr>
        <p:spPr>
          <a:xfrm>
            <a:off x="270575" y="3348125"/>
            <a:ext cx="4030800" cy="4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FF0000"/>
                </a:solidFill>
                <a:latin typeface="Calibri"/>
                <a:ea typeface="Calibri"/>
                <a:cs typeface="Calibri"/>
                <a:sym typeface="Calibri"/>
              </a:rPr>
              <a:t>Cathy O’Neil </a:t>
            </a:r>
            <a:endParaRPr b="1" sz="800">
              <a:solidFill>
                <a:srgbClr val="FF0000"/>
              </a:solidFill>
              <a:latin typeface="Calibri"/>
              <a:ea typeface="Calibri"/>
              <a:cs typeface="Calibri"/>
              <a:sym typeface="Calibri"/>
            </a:endParaRPr>
          </a:p>
          <a:p>
            <a:pPr indent="0" lvl="0" marL="0" rtl="0" algn="l">
              <a:spcBef>
                <a:spcPts val="0"/>
              </a:spcBef>
              <a:spcAft>
                <a:spcPts val="0"/>
              </a:spcAft>
              <a:buNone/>
            </a:pPr>
            <a:r>
              <a:rPr b="1" lang="en" sz="800">
                <a:solidFill>
                  <a:srgbClr val="FF0000"/>
                </a:solidFill>
                <a:latin typeface="Calibri"/>
                <a:ea typeface="Calibri"/>
                <a:cs typeface="Calibri"/>
                <a:sym typeface="Calibri"/>
              </a:rPr>
              <a:t>Wrote is a </a:t>
            </a:r>
            <a:endParaRPr b="1" sz="800">
              <a:solidFill>
                <a:srgbClr val="FF0000"/>
              </a:solidFill>
              <a:latin typeface="Calibri"/>
              <a:ea typeface="Calibri"/>
              <a:cs typeface="Calibri"/>
              <a:sym typeface="Calibri"/>
            </a:endParaRPr>
          </a:p>
          <a:p>
            <a:pPr indent="0" lvl="0" marL="0" rtl="0" algn="l">
              <a:spcBef>
                <a:spcPts val="0"/>
              </a:spcBef>
              <a:spcAft>
                <a:spcPts val="0"/>
              </a:spcAft>
              <a:buNone/>
            </a:pPr>
            <a:r>
              <a:rPr b="1" lang="en" sz="800">
                <a:solidFill>
                  <a:srgbClr val="FF0000"/>
                </a:solidFill>
                <a:latin typeface="Calibri"/>
                <a:ea typeface="Calibri"/>
                <a:cs typeface="Calibri"/>
                <a:sym typeface="Calibri"/>
              </a:rPr>
              <a:t>mathematician</a:t>
            </a:r>
            <a:endParaRPr b="1" sz="800">
              <a:solidFill>
                <a:srgbClr val="FF0000"/>
              </a:solidFill>
              <a:latin typeface="Calibri"/>
              <a:ea typeface="Calibri"/>
              <a:cs typeface="Calibri"/>
              <a:sym typeface="Calibri"/>
            </a:endParaRPr>
          </a:p>
          <a:p>
            <a:pPr indent="0" lvl="0" marL="0" rtl="0" algn="l">
              <a:spcBef>
                <a:spcPts val="0"/>
              </a:spcBef>
              <a:spcAft>
                <a:spcPts val="0"/>
              </a:spcAft>
              <a:buNone/>
            </a:pPr>
            <a:r>
              <a:rPr b="1" lang="en" sz="800">
                <a:solidFill>
                  <a:srgbClr val="FF0000"/>
                </a:solidFill>
                <a:latin typeface="Calibri"/>
                <a:ea typeface="Calibri"/>
                <a:cs typeface="Calibri"/>
                <a:sym typeface="Calibri"/>
              </a:rPr>
              <a:t>Who wrote a</a:t>
            </a:r>
            <a:endParaRPr b="1" sz="800">
              <a:solidFill>
                <a:srgbClr val="FF0000"/>
              </a:solidFill>
              <a:latin typeface="Calibri"/>
              <a:ea typeface="Calibri"/>
              <a:cs typeface="Calibri"/>
              <a:sym typeface="Calibri"/>
            </a:endParaRPr>
          </a:p>
          <a:p>
            <a:pPr indent="0" lvl="0" marL="0" rtl="0" algn="l">
              <a:spcBef>
                <a:spcPts val="0"/>
              </a:spcBef>
              <a:spcAft>
                <a:spcPts val="0"/>
              </a:spcAft>
              <a:buNone/>
            </a:pPr>
            <a:r>
              <a:rPr b="1" lang="en" sz="800">
                <a:solidFill>
                  <a:srgbClr val="FF0000"/>
                </a:solidFill>
                <a:latin typeface="Calibri"/>
                <a:ea typeface="Calibri"/>
                <a:cs typeface="Calibri"/>
                <a:sym typeface="Calibri"/>
              </a:rPr>
              <a:t> popular </a:t>
            </a:r>
            <a:endParaRPr b="1" sz="800">
              <a:solidFill>
                <a:srgbClr val="FF0000"/>
              </a:solidFill>
              <a:latin typeface="Calibri"/>
              <a:ea typeface="Calibri"/>
              <a:cs typeface="Calibri"/>
              <a:sym typeface="Calibri"/>
            </a:endParaRPr>
          </a:p>
          <a:p>
            <a:pPr indent="0" lvl="0" marL="0" rtl="0" algn="l">
              <a:spcBef>
                <a:spcPts val="0"/>
              </a:spcBef>
              <a:spcAft>
                <a:spcPts val="0"/>
              </a:spcAft>
              <a:buNone/>
            </a:pPr>
            <a:r>
              <a:rPr b="1" lang="en" sz="800">
                <a:solidFill>
                  <a:srgbClr val="FF0000"/>
                </a:solidFill>
                <a:latin typeface="Calibri"/>
                <a:ea typeface="Calibri"/>
                <a:cs typeface="Calibri"/>
                <a:sym typeface="Calibri"/>
              </a:rPr>
              <a:t>Book on </a:t>
            </a:r>
            <a:endParaRPr b="1" sz="800">
              <a:solidFill>
                <a:srgbClr val="FF0000"/>
              </a:solidFill>
              <a:latin typeface="Calibri"/>
              <a:ea typeface="Calibri"/>
              <a:cs typeface="Calibri"/>
              <a:sym typeface="Calibri"/>
            </a:endParaRPr>
          </a:p>
          <a:p>
            <a:pPr indent="0" lvl="0" marL="0" rtl="0" algn="l">
              <a:spcBef>
                <a:spcPts val="0"/>
              </a:spcBef>
              <a:spcAft>
                <a:spcPts val="0"/>
              </a:spcAft>
              <a:buNone/>
            </a:pPr>
            <a:r>
              <a:rPr b="1" lang="en" sz="800">
                <a:solidFill>
                  <a:srgbClr val="FF0000"/>
                </a:solidFill>
                <a:latin typeface="Calibri"/>
                <a:ea typeface="Calibri"/>
                <a:cs typeface="Calibri"/>
                <a:sym typeface="Calibri"/>
              </a:rPr>
              <a:t>big data and </a:t>
            </a:r>
            <a:endParaRPr b="1" sz="800">
              <a:solidFill>
                <a:srgbClr val="FF0000"/>
              </a:solidFill>
              <a:latin typeface="Calibri"/>
              <a:ea typeface="Calibri"/>
              <a:cs typeface="Calibri"/>
              <a:sym typeface="Calibri"/>
            </a:endParaRPr>
          </a:p>
          <a:p>
            <a:pPr indent="0" lvl="0" marL="0" rtl="0" algn="l">
              <a:spcBef>
                <a:spcPts val="0"/>
              </a:spcBef>
              <a:spcAft>
                <a:spcPts val="0"/>
              </a:spcAft>
              <a:buNone/>
            </a:pPr>
            <a:r>
              <a:rPr b="1" lang="en" sz="800">
                <a:solidFill>
                  <a:srgbClr val="FF0000"/>
                </a:solidFill>
                <a:latin typeface="Calibri"/>
                <a:ea typeface="Calibri"/>
                <a:cs typeface="Calibri"/>
                <a:sym typeface="Calibri"/>
              </a:rPr>
              <a:t>inequity</a:t>
            </a:r>
            <a:endParaRPr b="1" sz="800">
              <a:solidFill>
                <a:srgbClr val="FF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819150" y="3067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What does ORCAA do?</a:t>
            </a:r>
            <a:endParaRPr b="1"/>
          </a:p>
        </p:txBody>
      </p:sp>
      <p:sp>
        <p:nvSpPr>
          <p:cNvPr id="208" name="Google Shape;208;p25"/>
          <p:cNvSpPr txBox="1"/>
          <p:nvPr>
            <p:ph idx="1" type="body"/>
          </p:nvPr>
        </p:nvSpPr>
        <p:spPr>
          <a:xfrm>
            <a:off x="819150" y="911100"/>
            <a:ext cx="7505700" cy="33213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chemeClr val="lt1"/>
              </a:buClr>
              <a:buSzPts val="1900"/>
              <a:buChar char="●"/>
            </a:pPr>
            <a:r>
              <a:rPr lang="en" sz="1900">
                <a:solidFill>
                  <a:schemeClr val="lt1"/>
                </a:solidFill>
              </a:rPr>
              <a:t>Identify stakeholder groups: the people who will be impacted by the algorithm’s success or failure.</a:t>
            </a:r>
            <a:endParaRPr sz="1900">
              <a:solidFill>
                <a:schemeClr val="lt1"/>
              </a:solidFill>
            </a:endParaRPr>
          </a:p>
          <a:p>
            <a:pPr indent="-349250" lvl="0" marL="457200" rtl="0" algn="l">
              <a:spcBef>
                <a:spcPts val="0"/>
              </a:spcBef>
              <a:spcAft>
                <a:spcPts val="0"/>
              </a:spcAft>
              <a:buClr>
                <a:schemeClr val="lt1"/>
              </a:buClr>
              <a:buSzPts val="1900"/>
              <a:buChar char="●"/>
            </a:pPr>
            <a:r>
              <a:rPr lang="en" sz="1900">
                <a:solidFill>
                  <a:schemeClr val="lt1"/>
                </a:solidFill>
              </a:rPr>
              <a:t>Facilitate a discussion among people who can represent those stakeholder groups. What are their concerns, positive and negative, in how the algorithm works?</a:t>
            </a:r>
            <a:endParaRPr sz="1900">
              <a:solidFill>
                <a:schemeClr val="lt1"/>
              </a:solidFill>
            </a:endParaRPr>
          </a:p>
          <a:p>
            <a:pPr indent="-349250" lvl="0" marL="457200" rtl="0" algn="l">
              <a:spcBef>
                <a:spcPts val="0"/>
              </a:spcBef>
              <a:spcAft>
                <a:spcPts val="0"/>
              </a:spcAft>
              <a:buClr>
                <a:schemeClr val="lt1"/>
              </a:buClr>
              <a:buSzPts val="1900"/>
              <a:buChar char="●"/>
            </a:pPr>
            <a:r>
              <a:rPr lang="en" sz="1900">
                <a:solidFill>
                  <a:schemeClr val="lt1"/>
                </a:solidFill>
              </a:rPr>
              <a:t>Prioritize concerns: which present the biggest risks? Which need to be addressed most urgently?</a:t>
            </a:r>
            <a:endParaRPr sz="1900">
              <a:solidFill>
                <a:schemeClr val="lt1"/>
              </a:solidFill>
            </a:endParaRPr>
          </a:p>
          <a:p>
            <a:pPr indent="-228600" lvl="0" marL="457200" rtl="0" algn="l">
              <a:spcBef>
                <a:spcPts val="0"/>
              </a:spcBef>
              <a:spcAft>
                <a:spcPts val="0"/>
              </a:spcAft>
              <a:buClr>
                <a:schemeClr val="lt1"/>
              </a:buClr>
              <a:buSzPts val="1900"/>
              <a:buNone/>
            </a:pPr>
            <a:r>
              <a:rPr lang="en" sz="1900">
                <a:solidFill>
                  <a:schemeClr val="lt1"/>
                </a:solidFill>
              </a:rPr>
              <a:t>We develop guidance to address and remediate priority concerns</a:t>
            </a:r>
            <a:r>
              <a:rPr lang="en" sz="1900">
                <a:solidFill>
                  <a:schemeClr val="lt1"/>
                </a:solidFill>
              </a:rPr>
              <a:t>.</a:t>
            </a:r>
            <a:endParaRPr sz="1900">
              <a:solidFill>
                <a:schemeClr val="lt1"/>
              </a:solidFill>
            </a:endParaRPr>
          </a:p>
          <a:p>
            <a:pPr indent="-349250" lvl="0" marL="457200" rtl="0" algn="l">
              <a:spcBef>
                <a:spcPts val="0"/>
              </a:spcBef>
              <a:spcAft>
                <a:spcPts val="0"/>
              </a:spcAft>
              <a:buClr>
                <a:schemeClr val="lt1"/>
              </a:buClr>
              <a:buSzPts val="1900"/>
              <a:buChar char="●"/>
            </a:pPr>
            <a:r>
              <a:rPr lang="en" sz="1900">
                <a:solidFill>
                  <a:schemeClr val="lt1"/>
                </a:solidFill>
              </a:rPr>
              <a:t>The Algorithmic Audit typically centers on a 2-day onsite visit, where ORCAA learns about the algorithm in context, meets with stakeholders, and facilitates the creation of a draft Ethical Matrix.</a:t>
            </a:r>
            <a:endParaRPr sz="2000">
              <a:solidFill>
                <a:schemeClr val="lt1"/>
              </a:solidFill>
              <a:latin typeface="Georgia"/>
              <a:ea typeface="Georgia"/>
              <a:cs typeface="Georgia"/>
              <a:sym typeface="Georgia"/>
            </a:endParaRPr>
          </a:p>
          <a:p>
            <a:pPr indent="0" lvl="0" marL="0" rtl="0" algn="l">
              <a:spcBef>
                <a:spcPts val="0"/>
              </a:spcBef>
              <a:spcAft>
                <a:spcPts val="0"/>
              </a:spcAft>
              <a:buNone/>
            </a:pPr>
            <a:r>
              <a:t/>
            </a:r>
            <a:endParaRPr>
              <a:solidFill>
                <a:schemeClr val="lt1"/>
              </a:solidFill>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819150" y="2717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Trends</a:t>
            </a:r>
            <a:endParaRPr b="1"/>
          </a:p>
        </p:txBody>
      </p:sp>
      <p:sp>
        <p:nvSpPr>
          <p:cNvPr id="214" name="Google Shape;214;p26"/>
          <p:cNvSpPr txBox="1"/>
          <p:nvPr>
            <p:ph idx="1" type="body"/>
          </p:nvPr>
        </p:nvSpPr>
        <p:spPr>
          <a:xfrm>
            <a:off x="819150" y="893400"/>
            <a:ext cx="7505700" cy="3419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lt1"/>
              </a:buClr>
              <a:buSzPts val="1700"/>
              <a:buChar char="●"/>
            </a:pPr>
            <a:r>
              <a:rPr b="1" lang="en" sz="1950">
                <a:solidFill>
                  <a:schemeClr val="lt1"/>
                </a:solidFill>
                <a:latin typeface="Arial"/>
                <a:ea typeface="Arial"/>
                <a:cs typeface="Arial"/>
                <a:sym typeface="Arial"/>
              </a:rPr>
              <a:t>The EU’s General Data Protection Regulation (GDPR) requires that organizations be able to explain their algorithmic decisions</a:t>
            </a:r>
            <a:r>
              <a:rPr lang="en" sz="1950">
                <a:solidFill>
                  <a:schemeClr val="lt1"/>
                </a:solidFill>
                <a:latin typeface="Arial"/>
                <a:ea typeface="Arial"/>
                <a:cs typeface="Arial"/>
                <a:sym typeface="Arial"/>
              </a:rPr>
              <a:t>[“</a:t>
            </a:r>
            <a:r>
              <a:rPr lang="en" sz="1500">
                <a:solidFill>
                  <a:schemeClr val="lt1"/>
                </a:solidFill>
                <a:latin typeface="Arial"/>
                <a:ea typeface="Arial"/>
                <a:cs typeface="Arial"/>
                <a:sym typeface="Arial"/>
              </a:rPr>
              <a:t>Standard supervised machine learning algorithms for regression or classification are inherently based on discovering reliable associations / correlations to aid in accurate out-of-sample prediction, with no concern for causal reasoning or ‘‘explanation’’ beyond the statistical sense in which it is possible to measure the amount of variance explained by a predictor.”]</a:t>
            </a:r>
            <a:endParaRPr sz="1950">
              <a:solidFill>
                <a:schemeClr val="lt1"/>
              </a:solidFill>
              <a:latin typeface="Arial"/>
              <a:ea typeface="Arial"/>
              <a:cs typeface="Arial"/>
              <a:sym typeface="Arial"/>
            </a:endParaRPr>
          </a:p>
          <a:p>
            <a:pPr indent="-339725" lvl="0" marL="457200" rtl="0" algn="l">
              <a:spcBef>
                <a:spcPts val="0"/>
              </a:spcBef>
              <a:spcAft>
                <a:spcPts val="0"/>
              </a:spcAft>
              <a:buClr>
                <a:schemeClr val="lt1"/>
              </a:buClr>
              <a:buSzPts val="1750"/>
              <a:buFont typeface="Arial"/>
              <a:buChar char="●"/>
            </a:pPr>
            <a:r>
              <a:rPr b="1" lang="en" sz="1950">
                <a:solidFill>
                  <a:schemeClr val="lt1"/>
                </a:solidFill>
                <a:latin typeface="Arial"/>
                <a:ea typeface="Arial"/>
                <a:cs typeface="Arial"/>
                <a:sym typeface="Arial"/>
              </a:rPr>
              <a:t>The city of New York recently assembled a task force to study possible biases in algorithmic decision systems. It released a </a:t>
            </a:r>
            <a:r>
              <a:rPr b="1" lang="en" sz="1950" u="sng">
                <a:solidFill>
                  <a:schemeClr val="lt1"/>
                </a:solidFill>
                <a:latin typeface="Arial"/>
                <a:ea typeface="Arial"/>
                <a:cs typeface="Arial"/>
                <a:sym typeface="Arial"/>
                <a:hlinkClick r:id="rId3">
                  <a:extLst>
                    <a:ext uri="{A12FA001-AC4F-418D-AE19-62706E023703}">
                      <ahyp:hlinkClr val="tx"/>
                    </a:ext>
                  </a:extLst>
                </a:hlinkClick>
              </a:rPr>
              <a:t>report</a:t>
            </a:r>
            <a:r>
              <a:rPr b="1" lang="en" sz="1950">
                <a:solidFill>
                  <a:schemeClr val="lt1"/>
                </a:solidFill>
                <a:latin typeface="Arial"/>
                <a:ea typeface="Arial"/>
                <a:cs typeface="Arial"/>
                <a:sym typeface="Arial"/>
              </a:rPr>
              <a:t> </a:t>
            </a:r>
            <a:r>
              <a:rPr b="1" lang="en" sz="1950">
                <a:solidFill>
                  <a:schemeClr val="lt1"/>
                </a:solidFill>
                <a:latin typeface="Arial"/>
                <a:ea typeface="Arial"/>
                <a:cs typeface="Arial"/>
                <a:sym typeface="Arial"/>
              </a:rPr>
              <a:t>publicly</a:t>
            </a:r>
            <a:r>
              <a:rPr b="1" lang="en" sz="1950">
                <a:solidFill>
                  <a:schemeClr val="lt1"/>
                </a:solidFill>
                <a:latin typeface="Arial"/>
                <a:ea typeface="Arial"/>
                <a:cs typeface="Arial"/>
                <a:sym typeface="Arial"/>
              </a:rPr>
              <a:t> that’s been </a:t>
            </a:r>
            <a:r>
              <a:rPr b="1" lang="en" sz="1950">
                <a:solidFill>
                  <a:schemeClr val="lt1"/>
                </a:solidFill>
                <a:latin typeface="Arial"/>
                <a:ea typeface="Arial"/>
                <a:cs typeface="Arial"/>
                <a:sym typeface="Arial"/>
              </a:rPr>
              <a:t>criticized for not having any strong policy measures. </a:t>
            </a:r>
            <a:r>
              <a:rPr b="1" lang="en" sz="1750">
                <a:solidFill>
                  <a:schemeClr val="lt1"/>
                </a:solidFill>
                <a:latin typeface="Arial"/>
                <a:ea typeface="Arial"/>
                <a:cs typeface="Arial"/>
                <a:sym typeface="Arial"/>
              </a:rPr>
              <a:t> </a:t>
            </a:r>
            <a:endParaRPr b="1" sz="175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735625" y="4210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What is algorithmic auditing?</a:t>
            </a:r>
            <a:endParaRPr b="1"/>
          </a:p>
        </p:txBody>
      </p:sp>
      <p:sp>
        <p:nvSpPr>
          <p:cNvPr id="135" name="Google Shape;135;p14"/>
          <p:cNvSpPr txBox="1"/>
          <p:nvPr>
            <p:ph idx="1" type="body"/>
          </p:nvPr>
        </p:nvSpPr>
        <p:spPr>
          <a:xfrm>
            <a:off x="819150" y="1173325"/>
            <a:ext cx="7505700" cy="3153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3800">
                <a:solidFill>
                  <a:schemeClr val="lt1"/>
                </a:solidFill>
                <a:latin typeface="Nunito"/>
                <a:ea typeface="Nunito"/>
                <a:cs typeface="Nunito"/>
                <a:sym typeface="Nunito"/>
              </a:rPr>
              <a:t>A set of techniques for testing whether an intelligent machine has blind spots or biases. We feed the machine a variety of inputs and look for problematic patterns in decision‑making.</a:t>
            </a:r>
            <a:endParaRPr sz="3800">
              <a:solidFill>
                <a:schemeClr val="lt1"/>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1598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Questions to consider</a:t>
            </a:r>
            <a:endParaRPr b="1"/>
          </a:p>
        </p:txBody>
      </p:sp>
      <p:sp>
        <p:nvSpPr>
          <p:cNvPr id="141" name="Google Shape;141;p15"/>
          <p:cNvSpPr txBox="1"/>
          <p:nvPr>
            <p:ph idx="1" type="body"/>
          </p:nvPr>
        </p:nvSpPr>
        <p:spPr>
          <a:xfrm>
            <a:off x="819150" y="760450"/>
            <a:ext cx="7505700" cy="4107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Font typeface="Arial"/>
              <a:buChar char="●"/>
            </a:pPr>
            <a:r>
              <a:rPr lang="en">
                <a:solidFill>
                  <a:schemeClr val="lt1"/>
                </a:solidFill>
                <a:latin typeface="Arial"/>
                <a:ea typeface="Arial"/>
                <a:cs typeface="Arial"/>
                <a:sym typeface="Arial"/>
              </a:rPr>
              <a:t>How do I optimally model and use the patterns in this data?</a:t>
            </a:r>
            <a:endParaRPr>
              <a:solidFill>
                <a:schemeClr val="lt1"/>
              </a:solidFill>
              <a:latin typeface="Arial"/>
              <a:ea typeface="Arial"/>
              <a:cs typeface="Arial"/>
              <a:sym typeface="Arial"/>
            </a:endParaRPr>
          </a:p>
          <a:p>
            <a:pPr indent="-311150" lvl="0" marL="457200" rtl="0" algn="l">
              <a:spcBef>
                <a:spcPts val="0"/>
              </a:spcBef>
              <a:spcAft>
                <a:spcPts val="0"/>
              </a:spcAft>
              <a:buClr>
                <a:schemeClr val="lt1"/>
              </a:buClr>
              <a:buSzPts val="1300"/>
              <a:buFont typeface="Arial"/>
              <a:buChar char="●"/>
            </a:pPr>
            <a:r>
              <a:rPr lang="en">
                <a:solidFill>
                  <a:schemeClr val="lt1"/>
                </a:solidFill>
                <a:latin typeface="Arial"/>
                <a:ea typeface="Arial"/>
                <a:cs typeface="Arial"/>
                <a:sym typeface="Arial"/>
              </a:rPr>
              <a:t>Is this sample of data suitably representative of the underlying reality?</a:t>
            </a:r>
            <a:endParaRPr>
              <a:solidFill>
                <a:schemeClr val="lt1"/>
              </a:solidFill>
              <a:latin typeface="Arial"/>
              <a:ea typeface="Arial"/>
              <a:cs typeface="Arial"/>
              <a:sym typeface="Arial"/>
            </a:endParaRPr>
          </a:p>
          <a:p>
            <a:pPr indent="-311150" lvl="0" marL="457200" rtl="0" algn="l">
              <a:spcBef>
                <a:spcPts val="0"/>
              </a:spcBef>
              <a:spcAft>
                <a:spcPts val="0"/>
              </a:spcAft>
              <a:buClr>
                <a:schemeClr val="lt1"/>
              </a:buClr>
              <a:buSzPts val="1300"/>
              <a:buFont typeface="Arial"/>
              <a:buChar char="●"/>
            </a:pPr>
            <a:r>
              <a:rPr lang="en">
                <a:solidFill>
                  <a:schemeClr val="lt1"/>
                </a:solidFill>
                <a:latin typeface="Arial"/>
                <a:ea typeface="Arial"/>
                <a:cs typeface="Arial"/>
                <a:sym typeface="Arial"/>
              </a:rPr>
              <a:t>Is the distribution based on today’s reality the appropriate one to use?</a:t>
            </a:r>
            <a:endParaRPr>
              <a:solidFill>
                <a:schemeClr val="lt1"/>
              </a:solidFill>
              <a:latin typeface="Arial"/>
              <a:ea typeface="Arial"/>
              <a:cs typeface="Arial"/>
              <a:sym typeface="Arial"/>
            </a:endParaRPr>
          </a:p>
          <a:p>
            <a:pPr indent="-311150" lvl="0" marL="457200" rtl="0" algn="l">
              <a:spcBef>
                <a:spcPts val="0"/>
              </a:spcBef>
              <a:spcAft>
                <a:spcPts val="0"/>
              </a:spcAft>
              <a:buClr>
                <a:schemeClr val="lt1"/>
              </a:buClr>
              <a:buSzPts val="1300"/>
              <a:buFont typeface="Arial"/>
              <a:buChar char="●"/>
            </a:pPr>
            <a:r>
              <a:rPr lang="en">
                <a:solidFill>
                  <a:schemeClr val="lt1"/>
                </a:solidFill>
                <a:latin typeface="Arial"/>
                <a:ea typeface="Arial"/>
                <a:cs typeface="Arial"/>
                <a:sym typeface="Arial"/>
              </a:rPr>
              <a:t>Is the algorithm suitably transparent to end-users?</a:t>
            </a:r>
            <a:endParaRPr>
              <a:solidFill>
                <a:schemeClr val="lt1"/>
              </a:solidFill>
              <a:latin typeface="Arial"/>
              <a:ea typeface="Arial"/>
              <a:cs typeface="Arial"/>
              <a:sym typeface="Arial"/>
            </a:endParaRPr>
          </a:p>
          <a:p>
            <a:pPr indent="-311150" lvl="0" marL="457200" rtl="0" algn="l">
              <a:spcBef>
                <a:spcPts val="0"/>
              </a:spcBef>
              <a:spcAft>
                <a:spcPts val="0"/>
              </a:spcAft>
              <a:buClr>
                <a:schemeClr val="lt1"/>
              </a:buClr>
              <a:buSzPts val="1300"/>
              <a:buFont typeface="Arial"/>
              <a:buChar char="●"/>
            </a:pPr>
            <a:r>
              <a:rPr lang="en">
                <a:solidFill>
                  <a:schemeClr val="lt1"/>
                </a:solidFill>
                <a:latin typeface="Arial"/>
                <a:ea typeface="Arial"/>
                <a:cs typeface="Arial"/>
                <a:sym typeface="Arial"/>
              </a:rPr>
              <a:t>Is it likely to be used in a socially acceptable way?</a:t>
            </a:r>
            <a:endParaRPr>
              <a:solidFill>
                <a:schemeClr val="lt1"/>
              </a:solidFill>
              <a:latin typeface="Arial"/>
              <a:ea typeface="Arial"/>
              <a:cs typeface="Arial"/>
              <a:sym typeface="Arial"/>
            </a:endParaRPr>
          </a:p>
          <a:p>
            <a:pPr indent="-311150" lvl="0" marL="457200" rtl="0" algn="l">
              <a:spcBef>
                <a:spcPts val="0"/>
              </a:spcBef>
              <a:spcAft>
                <a:spcPts val="0"/>
              </a:spcAft>
              <a:buClr>
                <a:schemeClr val="lt1"/>
              </a:buClr>
              <a:buSzPts val="1300"/>
              <a:buFont typeface="Arial"/>
              <a:buChar char="●"/>
            </a:pPr>
            <a:r>
              <a:rPr lang="en">
                <a:solidFill>
                  <a:schemeClr val="lt1"/>
                </a:solidFill>
                <a:latin typeface="Arial"/>
                <a:ea typeface="Arial"/>
                <a:cs typeface="Arial"/>
                <a:sym typeface="Arial"/>
              </a:rPr>
              <a:t>Is the algorithm being used for a deceptive purpose?</a:t>
            </a:r>
            <a:endParaRPr>
              <a:solidFill>
                <a:schemeClr val="lt1"/>
              </a:solidFill>
              <a:latin typeface="Arial"/>
              <a:ea typeface="Arial"/>
              <a:cs typeface="Arial"/>
              <a:sym typeface="Arial"/>
            </a:endParaRPr>
          </a:p>
          <a:p>
            <a:pPr indent="-311150" lvl="0" marL="457200" rtl="0" algn="l">
              <a:spcBef>
                <a:spcPts val="0"/>
              </a:spcBef>
              <a:spcAft>
                <a:spcPts val="0"/>
              </a:spcAft>
              <a:buClr>
                <a:schemeClr val="lt1"/>
              </a:buClr>
              <a:buSzPts val="1300"/>
              <a:buFont typeface="Arial"/>
              <a:buChar char="●"/>
            </a:pPr>
            <a:r>
              <a:rPr lang="en">
                <a:solidFill>
                  <a:schemeClr val="lt1"/>
                </a:solidFill>
                <a:latin typeface="Arial"/>
                <a:ea typeface="Arial"/>
                <a:cs typeface="Arial"/>
                <a:sym typeface="Arial"/>
              </a:rPr>
              <a:t>Might it produce undesirable psychological effects or inadvertently exploit natural human frailties?</a:t>
            </a:r>
            <a:endParaRPr>
              <a:solidFill>
                <a:schemeClr val="lt1"/>
              </a:solidFill>
              <a:latin typeface="Arial"/>
              <a:ea typeface="Arial"/>
              <a:cs typeface="Arial"/>
              <a:sym typeface="Arial"/>
            </a:endParaRPr>
          </a:p>
          <a:p>
            <a:pPr indent="-311150" lvl="0" marL="457200" rtl="0" algn="l">
              <a:spcBef>
                <a:spcPts val="0"/>
              </a:spcBef>
              <a:spcAft>
                <a:spcPts val="0"/>
              </a:spcAft>
              <a:buClr>
                <a:schemeClr val="lt1"/>
              </a:buClr>
              <a:buSzPts val="1300"/>
              <a:buFont typeface="Arial"/>
              <a:buChar char="●"/>
            </a:pPr>
            <a:r>
              <a:rPr lang="en">
                <a:solidFill>
                  <a:schemeClr val="lt1"/>
                </a:solidFill>
                <a:latin typeface="Arial"/>
                <a:ea typeface="Arial"/>
                <a:cs typeface="Arial"/>
                <a:sym typeface="Arial"/>
              </a:rPr>
              <a:t>Is there evidence of internal bias or incompetence in its design?</a:t>
            </a:r>
            <a:endParaRPr>
              <a:solidFill>
                <a:schemeClr val="lt1"/>
              </a:solidFill>
              <a:latin typeface="Arial"/>
              <a:ea typeface="Arial"/>
              <a:cs typeface="Arial"/>
              <a:sym typeface="Arial"/>
            </a:endParaRPr>
          </a:p>
          <a:p>
            <a:pPr indent="-311150" lvl="0" marL="457200" rtl="0" algn="l">
              <a:spcBef>
                <a:spcPts val="0"/>
              </a:spcBef>
              <a:spcAft>
                <a:spcPts val="0"/>
              </a:spcAft>
              <a:buClr>
                <a:schemeClr val="lt1"/>
              </a:buClr>
              <a:buSzPts val="1300"/>
              <a:buFont typeface="Arial"/>
              <a:buChar char="●"/>
            </a:pPr>
            <a:r>
              <a:rPr lang="en">
                <a:solidFill>
                  <a:schemeClr val="lt1"/>
                </a:solidFill>
                <a:latin typeface="Arial"/>
                <a:ea typeface="Arial"/>
                <a:cs typeface="Arial"/>
                <a:sym typeface="Arial"/>
              </a:rPr>
              <a:t>Is it adequately reporting how it arrives at its recommendations and indicating its level of confidence?</a:t>
            </a:r>
            <a:endParaRPr>
              <a:solidFill>
                <a:schemeClr val="lt1"/>
              </a:solidFill>
              <a:latin typeface="Arial"/>
              <a:ea typeface="Arial"/>
              <a:cs typeface="Arial"/>
              <a:sym typeface="Arial"/>
            </a:endParaRPr>
          </a:p>
          <a:p>
            <a:pPr indent="-311150" lvl="0" marL="457200" rtl="0" algn="l">
              <a:spcBef>
                <a:spcPts val="0"/>
              </a:spcBef>
              <a:spcAft>
                <a:spcPts val="0"/>
              </a:spcAft>
              <a:buClr>
                <a:schemeClr val="lt1"/>
              </a:buClr>
              <a:buSzPts val="1300"/>
              <a:buFont typeface="Arial"/>
              <a:buChar char="●"/>
            </a:pPr>
            <a:r>
              <a:rPr lang="en">
                <a:solidFill>
                  <a:schemeClr val="lt1"/>
                </a:solidFill>
                <a:latin typeface="Arial"/>
                <a:ea typeface="Arial"/>
                <a:cs typeface="Arial"/>
                <a:sym typeface="Arial"/>
              </a:rPr>
              <a:t>If I provide questionable training data, how bad is the result?</a:t>
            </a:r>
            <a:endParaRPr>
              <a:solidFill>
                <a:schemeClr val="lt1"/>
              </a:solidFill>
              <a:latin typeface="Arial"/>
              <a:ea typeface="Arial"/>
              <a:cs typeface="Arial"/>
              <a:sym typeface="Arial"/>
            </a:endParaRPr>
          </a:p>
          <a:p>
            <a:pPr indent="-311150" lvl="0" marL="457200" rtl="0" algn="l">
              <a:spcBef>
                <a:spcPts val="0"/>
              </a:spcBef>
              <a:spcAft>
                <a:spcPts val="0"/>
              </a:spcAft>
              <a:buClr>
                <a:schemeClr val="lt1"/>
              </a:buClr>
              <a:buSzPts val="1300"/>
              <a:buFont typeface="Arial"/>
              <a:buChar char="●"/>
            </a:pPr>
            <a:r>
              <a:rPr lang="en">
                <a:solidFill>
                  <a:schemeClr val="lt1"/>
                </a:solidFill>
                <a:latin typeface="Arial"/>
                <a:ea typeface="Arial"/>
                <a:cs typeface="Arial"/>
                <a:sym typeface="Arial"/>
              </a:rPr>
              <a:t>If I provide good training data, how good is the result?</a:t>
            </a:r>
            <a:endParaRPr>
              <a:solidFill>
                <a:schemeClr val="lt1"/>
              </a:solidFill>
              <a:latin typeface="Arial"/>
              <a:ea typeface="Arial"/>
              <a:cs typeface="Arial"/>
              <a:sym typeface="Arial"/>
            </a:endParaRPr>
          </a:p>
          <a:p>
            <a:pPr indent="-311150" lvl="0" marL="457200" rtl="0" algn="l">
              <a:spcBef>
                <a:spcPts val="0"/>
              </a:spcBef>
              <a:spcAft>
                <a:spcPts val="0"/>
              </a:spcAft>
              <a:buClr>
                <a:schemeClr val="lt1"/>
              </a:buClr>
              <a:buSzPts val="1300"/>
              <a:buFont typeface="Arial"/>
              <a:buChar char="●"/>
            </a:pPr>
            <a:r>
              <a:rPr lang="en">
                <a:solidFill>
                  <a:schemeClr val="lt1"/>
                </a:solidFill>
                <a:latin typeface="Arial"/>
                <a:ea typeface="Arial"/>
                <a:cs typeface="Arial"/>
                <a:sym typeface="Arial"/>
              </a:rPr>
              <a:t>If I provide too much data, how accurate is the result?</a:t>
            </a:r>
            <a:endParaRPr>
              <a:solidFill>
                <a:schemeClr val="lt1"/>
              </a:solidFill>
              <a:latin typeface="Arial"/>
              <a:ea typeface="Arial"/>
              <a:cs typeface="Arial"/>
              <a:sym typeface="Arial"/>
            </a:endParaRPr>
          </a:p>
          <a:p>
            <a:pPr indent="-311150" lvl="0" marL="457200" rtl="0" algn="l">
              <a:spcBef>
                <a:spcPts val="0"/>
              </a:spcBef>
              <a:spcAft>
                <a:spcPts val="0"/>
              </a:spcAft>
              <a:buClr>
                <a:schemeClr val="lt1"/>
              </a:buClr>
              <a:buSzPts val="1300"/>
              <a:buFont typeface="Arial"/>
              <a:buChar char="●"/>
            </a:pPr>
            <a:r>
              <a:rPr lang="en">
                <a:solidFill>
                  <a:schemeClr val="lt1"/>
                </a:solidFill>
                <a:latin typeface="Arial"/>
                <a:ea typeface="Arial"/>
                <a:cs typeface="Arial"/>
                <a:sym typeface="Arial"/>
              </a:rPr>
              <a:t>If I provide too little data, how accurate is the result?</a:t>
            </a:r>
            <a:endParaRPr>
              <a:solidFill>
                <a:schemeClr val="lt1"/>
              </a:solidFill>
              <a:latin typeface="Arial"/>
              <a:ea typeface="Arial"/>
              <a:cs typeface="Arial"/>
              <a:sym typeface="Arial"/>
            </a:endParaRPr>
          </a:p>
          <a:p>
            <a:pPr indent="-311150" lvl="0" marL="457200" rtl="0" algn="l">
              <a:spcBef>
                <a:spcPts val="0"/>
              </a:spcBef>
              <a:spcAft>
                <a:spcPts val="0"/>
              </a:spcAft>
              <a:buClr>
                <a:schemeClr val="lt1"/>
              </a:buClr>
              <a:buSzPts val="1300"/>
              <a:buFont typeface="Arial"/>
              <a:buChar char="●"/>
            </a:pPr>
            <a:r>
              <a:rPr b="1" lang="en">
                <a:solidFill>
                  <a:schemeClr val="lt1"/>
                </a:solidFill>
                <a:latin typeface="Arial"/>
                <a:ea typeface="Arial"/>
                <a:cs typeface="Arial"/>
                <a:sym typeface="Arial"/>
              </a:rPr>
              <a:t>What can I say about the algorithm’s accuracy, bias, consistency, transparency, fairness, and legal compliance?</a:t>
            </a:r>
            <a:endParaRPr b="1">
              <a:solidFill>
                <a:schemeClr val="lt1"/>
              </a:solidFill>
              <a:latin typeface="Arial"/>
              <a:ea typeface="Arial"/>
              <a:cs typeface="Arial"/>
              <a:sym typeface="Arial"/>
            </a:endParaRPr>
          </a:p>
          <a:p>
            <a:pPr indent="0" lvl="0" marL="0" rtl="0" algn="l">
              <a:spcBef>
                <a:spcPts val="0"/>
              </a:spcBef>
              <a:spcAft>
                <a:spcPts val="0"/>
              </a:spcAft>
              <a:buNone/>
            </a:pPr>
            <a:r>
              <a:t/>
            </a:r>
            <a:endParaRPr sz="1450">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235600" y="76975"/>
            <a:ext cx="88173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t>Example: </a:t>
            </a:r>
            <a:endParaRPr b="1"/>
          </a:p>
          <a:p>
            <a:pPr indent="0" lvl="0" marL="0" marR="0" rtl="0" algn="l">
              <a:lnSpc>
                <a:spcPct val="100000"/>
              </a:lnSpc>
              <a:spcBef>
                <a:spcPts val="0"/>
              </a:spcBef>
              <a:spcAft>
                <a:spcPts val="0"/>
              </a:spcAft>
              <a:buNone/>
            </a:pPr>
            <a:r>
              <a:rPr b="1" lang="en" u="sng"/>
              <a:t>Gender Shades: Intersectional Accuracy Disparities in Commercial Gender Classification</a:t>
            </a:r>
            <a:endParaRPr b="1" u="sng"/>
          </a:p>
          <a:p>
            <a:pPr indent="0" lvl="0" marL="0" rtl="0" algn="l">
              <a:spcBef>
                <a:spcPts val="0"/>
              </a:spcBef>
              <a:spcAft>
                <a:spcPts val="0"/>
              </a:spcAft>
              <a:buNone/>
            </a:pPr>
            <a:r>
              <a:t/>
            </a:r>
            <a:endParaRPr/>
          </a:p>
        </p:txBody>
      </p:sp>
      <p:sp>
        <p:nvSpPr>
          <p:cNvPr id="147" name="Google Shape;147;p16"/>
          <p:cNvSpPr txBox="1"/>
          <p:nvPr>
            <p:ph idx="1" type="body"/>
          </p:nvPr>
        </p:nvSpPr>
        <p:spPr>
          <a:xfrm>
            <a:off x="819150" y="1644500"/>
            <a:ext cx="7505700" cy="2122500"/>
          </a:xfrm>
          <a:prstGeom prst="rect">
            <a:avLst/>
          </a:prstGeom>
        </p:spPr>
        <p:txBody>
          <a:bodyPr anchorCtr="0" anchor="t" bIns="91425" lIns="91425" spcFirstLastPara="1" rIns="91425" wrap="square" tIns="91425">
            <a:noAutofit/>
          </a:bodyPr>
          <a:lstStyle/>
          <a:p>
            <a:pPr indent="0" lvl="0" marL="0" rtl="0" algn="ctr">
              <a:lnSpc>
                <a:spcPct val="110000"/>
              </a:lnSpc>
              <a:spcBef>
                <a:spcPts val="1500"/>
              </a:spcBef>
              <a:spcAft>
                <a:spcPts val="0"/>
              </a:spcAft>
              <a:buNone/>
            </a:pPr>
            <a:r>
              <a:rPr b="1" lang="en" sz="3000">
                <a:solidFill>
                  <a:schemeClr val="lt1"/>
                </a:solidFill>
                <a:latin typeface="Nunito"/>
                <a:ea typeface="Nunito"/>
                <a:cs typeface="Nunito"/>
                <a:sym typeface="Nunito"/>
              </a:rPr>
              <a:t>How well do IBM, Microsoft, and Face++ AI services guess the gender of a face?</a:t>
            </a:r>
            <a:endParaRPr sz="1800">
              <a:solidFill>
                <a:srgbClr val="2E2E2E"/>
              </a:solidFill>
              <a:latin typeface="Montserrat"/>
              <a:ea typeface="Montserrat"/>
              <a:cs typeface="Montserrat"/>
              <a:sym typeface="Montserrat"/>
            </a:endParaRPr>
          </a:p>
          <a:p>
            <a:pPr indent="0" lvl="0" marL="0" rtl="0" algn="l">
              <a:spcBef>
                <a:spcPts val="400"/>
              </a:spcBef>
              <a:spcAft>
                <a:spcPts val="0"/>
              </a:spcAft>
              <a:buNone/>
            </a:pPr>
            <a:r>
              <a:t/>
            </a:r>
            <a:endParaRPr sz="1100">
              <a:solidFill>
                <a:srgbClr val="000000"/>
              </a:solidFill>
              <a:latin typeface="Arial"/>
              <a:ea typeface="Arial"/>
              <a:cs typeface="Arial"/>
              <a:sym typeface="Arial"/>
            </a:endParaRPr>
          </a:p>
          <a:p>
            <a:pPr indent="0" lvl="0" marL="0" marR="0" rtl="0" algn="ctr">
              <a:lnSpc>
                <a:spcPct val="110000"/>
              </a:lnSpc>
              <a:spcBef>
                <a:spcPts val="1500"/>
              </a:spcBef>
              <a:spcAft>
                <a:spcPts val="0"/>
              </a:spcAft>
              <a:buNone/>
            </a:pPr>
            <a:r>
              <a:rPr b="1" i="1" lang="en" sz="2200">
                <a:solidFill>
                  <a:schemeClr val="lt1"/>
                </a:solidFill>
                <a:latin typeface="Nunito"/>
                <a:ea typeface="Nunito"/>
                <a:cs typeface="Nunito"/>
                <a:sym typeface="Nunito"/>
              </a:rPr>
              <a:t>Investigators</a:t>
            </a:r>
            <a:r>
              <a:rPr b="1" lang="en" sz="2200">
                <a:solidFill>
                  <a:schemeClr val="lt1"/>
                </a:solidFill>
                <a:latin typeface="Nunito"/>
                <a:ea typeface="Nunito"/>
                <a:cs typeface="Nunito"/>
                <a:sym typeface="Nunito"/>
              </a:rPr>
              <a:t>:</a:t>
            </a:r>
            <a:endParaRPr b="1" sz="2200">
              <a:solidFill>
                <a:schemeClr val="lt1"/>
              </a:solidFill>
              <a:latin typeface="Nunito"/>
              <a:ea typeface="Nunito"/>
              <a:cs typeface="Nunito"/>
              <a:sym typeface="Nunito"/>
            </a:endParaRPr>
          </a:p>
          <a:p>
            <a:pPr indent="0" lvl="0" marL="0" marR="0" rtl="0" algn="ctr">
              <a:lnSpc>
                <a:spcPct val="110000"/>
              </a:lnSpc>
              <a:spcBef>
                <a:spcPts val="1500"/>
              </a:spcBef>
              <a:spcAft>
                <a:spcPts val="0"/>
              </a:spcAft>
              <a:buNone/>
            </a:pPr>
            <a:r>
              <a:rPr b="1" lang="en" sz="2200">
                <a:solidFill>
                  <a:schemeClr val="lt1"/>
                </a:solidFill>
                <a:latin typeface="Nunito"/>
                <a:ea typeface="Nunito"/>
                <a:cs typeface="Nunito"/>
                <a:sym typeface="Nunito"/>
              </a:rPr>
              <a:t>Joy Buolamwini | joyab@mit.edu | MIT Media Lab </a:t>
            </a:r>
            <a:endParaRPr b="1" sz="2200">
              <a:solidFill>
                <a:schemeClr val="lt1"/>
              </a:solidFill>
              <a:latin typeface="Nunito"/>
              <a:ea typeface="Nunito"/>
              <a:cs typeface="Nunito"/>
              <a:sym typeface="Nunito"/>
            </a:endParaRPr>
          </a:p>
          <a:p>
            <a:pPr indent="0" lvl="0" marL="0" marR="0" rtl="0" algn="ctr">
              <a:lnSpc>
                <a:spcPct val="110000"/>
              </a:lnSpc>
              <a:spcBef>
                <a:spcPts val="1500"/>
              </a:spcBef>
              <a:spcAft>
                <a:spcPts val="0"/>
              </a:spcAft>
              <a:buNone/>
            </a:pPr>
            <a:r>
              <a:rPr b="1" lang="en" sz="2200">
                <a:solidFill>
                  <a:schemeClr val="lt1"/>
                </a:solidFill>
                <a:latin typeface="Nunito"/>
                <a:ea typeface="Nunito"/>
                <a:cs typeface="Nunito"/>
                <a:sym typeface="Nunito"/>
              </a:rPr>
              <a:t>Timnit Gebru | timnit.gebru@microsoft.com </a:t>
            </a:r>
            <a:endParaRPr b="1" sz="2200">
              <a:solidFill>
                <a:schemeClr val="lt1"/>
              </a:solidFill>
              <a:latin typeface="Nunito"/>
              <a:ea typeface="Nunito"/>
              <a:cs typeface="Nunito"/>
              <a:sym typeface="Nunito"/>
            </a:endParaRPr>
          </a:p>
          <a:p>
            <a:pPr indent="0" lvl="0" marL="0" rtl="0" algn="l">
              <a:spcBef>
                <a:spcPts val="4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266300" y="1469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Gender Shades </a:t>
            </a:r>
            <a:endParaRPr b="1"/>
          </a:p>
        </p:txBody>
      </p:sp>
      <p:sp>
        <p:nvSpPr>
          <p:cNvPr id="153" name="Google Shape;153;p17"/>
          <p:cNvSpPr txBox="1"/>
          <p:nvPr>
            <p:ph idx="1" type="body"/>
          </p:nvPr>
        </p:nvSpPr>
        <p:spPr>
          <a:xfrm>
            <a:off x="819150" y="697600"/>
            <a:ext cx="7505700" cy="348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Georgia"/>
                <a:ea typeface="Georgia"/>
                <a:cs typeface="Georgia"/>
                <a:sym typeface="Georgia"/>
              </a:rPr>
              <a:t>The Gender Shades project evaluates the accuracy of AI powered gender classification products. It essentially “audits” different gender classification programs(i.e. Microsoft, IBM Watson Visual Recognition, Face++) and compares accuracies.</a:t>
            </a:r>
            <a:endParaRPr sz="2000">
              <a:solidFill>
                <a:schemeClr val="lt1"/>
              </a:solidFill>
              <a:latin typeface="Georgia"/>
              <a:ea typeface="Georgia"/>
              <a:cs typeface="Georgia"/>
              <a:sym typeface="Georgia"/>
            </a:endParaRPr>
          </a:p>
          <a:p>
            <a:pPr indent="0" lvl="0" marL="0" rtl="0" algn="l">
              <a:spcBef>
                <a:spcPts val="800"/>
              </a:spcBef>
              <a:spcAft>
                <a:spcPts val="0"/>
              </a:spcAft>
              <a:buNone/>
            </a:pPr>
            <a:r>
              <a:rPr lang="en" sz="2000">
                <a:solidFill>
                  <a:schemeClr val="lt1"/>
                </a:solidFill>
                <a:latin typeface="Georgia"/>
                <a:ea typeface="Georgia"/>
                <a:cs typeface="Georgia"/>
                <a:sym typeface="Georgia"/>
              </a:rPr>
              <a:t> </a:t>
            </a:r>
            <a:endParaRPr sz="2000">
              <a:solidFill>
                <a:schemeClr val="lt1"/>
              </a:solidFill>
              <a:latin typeface="Georgia"/>
              <a:ea typeface="Georgia"/>
              <a:cs typeface="Georgia"/>
              <a:sym typeface="Georgia"/>
            </a:endParaRPr>
          </a:p>
          <a:p>
            <a:pPr indent="0" lvl="0" marL="0" marR="0" rtl="0" algn="l">
              <a:lnSpc>
                <a:spcPct val="115000"/>
              </a:lnSpc>
              <a:spcBef>
                <a:spcPts val="800"/>
              </a:spcBef>
              <a:spcAft>
                <a:spcPts val="0"/>
              </a:spcAft>
              <a:buNone/>
            </a:pPr>
            <a:r>
              <a:rPr lang="en" sz="2000">
                <a:solidFill>
                  <a:schemeClr val="lt1"/>
                </a:solidFill>
                <a:latin typeface="Georgia"/>
                <a:ea typeface="Georgia"/>
                <a:cs typeface="Georgia"/>
                <a:sym typeface="Georgia"/>
              </a:rPr>
              <a:t>This evaluation focuses on gender classification as a motivating example to show the need for increased transparency in the performance of any AI products and services that focused on human subjects. Bias in this context is defined as having practical differences in gender classification error rates between groups.</a:t>
            </a:r>
            <a:endParaRPr sz="2000">
              <a:solidFill>
                <a:schemeClr val="lt1"/>
              </a:solidFill>
              <a:latin typeface="Georgia"/>
              <a:ea typeface="Georgia"/>
              <a:cs typeface="Georgia"/>
              <a:sym typeface="Georgia"/>
            </a:endParaRPr>
          </a:p>
          <a:p>
            <a:pPr indent="0" lvl="0" marL="0" rtl="0" algn="l">
              <a:lnSpc>
                <a:spcPct val="143750"/>
              </a:lnSpc>
              <a:spcBef>
                <a:spcPts val="800"/>
              </a:spcBef>
              <a:spcAft>
                <a:spcPts val="0"/>
              </a:spcAft>
              <a:buNone/>
            </a:pPr>
            <a:r>
              <a:t/>
            </a:r>
            <a:endParaRPr sz="1100">
              <a:solidFill>
                <a:srgbClr val="767678"/>
              </a:solidFill>
              <a:latin typeface="Georgia"/>
              <a:ea typeface="Georgia"/>
              <a:cs typeface="Georgia"/>
              <a:sym typeface="Georgia"/>
            </a:endParaRPr>
          </a:p>
          <a:p>
            <a:pPr indent="0" lvl="0" marL="0" rtl="0" algn="l">
              <a:spcBef>
                <a:spcPts val="150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60" name="Google Shape;160;p18"/>
          <p:cNvPicPr preferRelativeResize="0"/>
          <p:nvPr/>
        </p:nvPicPr>
        <p:blipFill>
          <a:blip r:embed="rId3">
            <a:alphaModFix/>
          </a:blip>
          <a:stretch>
            <a:fillRect/>
          </a:stretch>
        </p:blipFill>
        <p:spPr>
          <a:xfrm>
            <a:off x="0" y="11430"/>
            <a:ext cx="9144000" cy="5120640"/>
          </a:xfrm>
          <a:prstGeom prst="rect">
            <a:avLst/>
          </a:prstGeom>
          <a:noFill/>
          <a:ln>
            <a:noFill/>
          </a:ln>
        </p:spPr>
      </p:pic>
      <p:sp>
        <p:nvSpPr>
          <p:cNvPr id="161" name="Google Shape;161;p18"/>
          <p:cNvSpPr txBox="1"/>
          <p:nvPr/>
        </p:nvSpPr>
        <p:spPr>
          <a:xfrm>
            <a:off x="251925" y="741775"/>
            <a:ext cx="8976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100">
                <a:solidFill>
                  <a:srgbClr val="FF0000"/>
                </a:solidFill>
                <a:latin typeface="Georgia"/>
                <a:ea typeface="Georgia"/>
                <a:cs typeface="Georgia"/>
                <a:sym typeface="Georgia"/>
              </a:rPr>
              <a:t>1270 images were chosen to create a benchmark for this gender classification performance test.</a:t>
            </a:r>
            <a:endParaRPr b="1" sz="3100">
              <a:solidFill>
                <a:srgbClr val="FF0000"/>
              </a:solidFill>
              <a:latin typeface="Georgia"/>
              <a:ea typeface="Georgia"/>
              <a:cs typeface="Georgia"/>
              <a:sym typeface="Georgia"/>
            </a:endParaRPr>
          </a:p>
          <a:p>
            <a:pPr indent="0" lvl="0" marL="0" rtl="0" algn="l">
              <a:lnSpc>
                <a:spcPct val="115000"/>
              </a:lnSpc>
              <a:spcBef>
                <a:spcPts val="800"/>
              </a:spcBef>
              <a:spcAft>
                <a:spcPts val="0"/>
              </a:spcAft>
              <a:buNone/>
            </a:pPr>
            <a:r>
              <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idx="1" type="body"/>
          </p:nvPr>
        </p:nvSpPr>
        <p:spPr>
          <a:xfrm>
            <a:off x="340575" y="340575"/>
            <a:ext cx="8600400" cy="804900"/>
          </a:xfrm>
          <a:prstGeom prst="rect">
            <a:avLst/>
          </a:prstGeom>
        </p:spPr>
        <p:txBody>
          <a:bodyPr anchorCtr="0" anchor="t" bIns="91425" lIns="91425" spcFirstLastPara="1" rIns="91425" wrap="square" tIns="91425">
            <a:noAutofit/>
          </a:bodyPr>
          <a:lstStyle/>
          <a:p>
            <a:pPr indent="0" lvl="0" marL="0" rtl="0" algn="l">
              <a:lnSpc>
                <a:spcPct val="143750"/>
              </a:lnSpc>
              <a:spcBef>
                <a:spcPts val="0"/>
              </a:spcBef>
              <a:spcAft>
                <a:spcPts val="0"/>
              </a:spcAft>
              <a:buNone/>
            </a:pPr>
            <a:r>
              <a:rPr b="1" lang="en" sz="1700">
                <a:solidFill>
                  <a:schemeClr val="lt1"/>
                </a:solidFill>
                <a:latin typeface="Georgia"/>
                <a:ea typeface="Georgia"/>
                <a:cs typeface="Georgia"/>
                <a:sym typeface="Georgia"/>
              </a:rPr>
              <a:t>Three companies - IBM, Microsoft, and Face++ - that offer gender classification products were chosen for this evaluation based on geographic location and their use of artificial intelligence for computer vision.</a:t>
            </a:r>
            <a:endParaRPr b="1" sz="1700">
              <a:solidFill>
                <a:schemeClr val="lt1"/>
              </a:solidFill>
              <a:latin typeface="Georgia"/>
              <a:ea typeface="Georgia"/>
              <a:cs typeface="Georgia"/>
              <a:sym typeface="Georgia"/>
            </a:endParaRPr>
          </a:p>
          <a:p>
            <a:pPr indent="0" lvl="0" marL="0" rtl="0" algn="l">
              <a:lnSpc>
                <a:spcPct val="143750"/>
              </a:lnSpc>
              <a:spcBef>
                <a:spcPts val="15000"/>
              </a:spcBef>
              <a:spcAft>
                <a:spcPts val="0"/>
              </a:spcAft>
              <a:buNone/>
            </a:pPr>
            <a:r>
              <a:t/>
            </a:r>
            <a:endParaRPr sz="1200">
              <a:solidFill>
                <a:srgbClr val="767678"/>
              </a:solidFill>
              <a:latin typeface="Georgia"/>
              <a:ea typeface="Georgia"/>
              <a:cs typeface="Georgia"/>
              <a:sym typeface="Georgia"/>
            </a:endParaRPr>
          </a:p>
          <a:p>
            <a:pPr indent="0" lvl="0" marL="0" rtl="0" algn="l">
              <a:lnSpc>
                <a:spcPct val="143750"/>
              </a:lnSpc>
              <a:spcBef>
                <a:spcPts val="15000"/>
              </a:spcBef>
              <a:spcAft>
                <a:spcPts val="0"/>
              </a:spcAft>
              <a:buNone/>
            </a:pPr>
            <a:r>
              <a:t/>
            </a:r>
            <a:endParaRPr sz="1200">
              <a:solidFill>
                <a:srgbClr val="767678"/>
              </a:solidFill>
              <a:latin typeface="Georgia"/>
              <a:ea typeface="Georgia"/>
              <a:cs typeface="Georgia"/>
              <a:sym typeface="Georgia"/>
            </a:endParaRPr>
          </a:p>
          <a:p>
            <a:pPr indent="0" lvl="0" marL="0" rtl="0" algn="l">
              <a:lnSpc>
                <a:spcPct val="143750"/>
              </a:lnSpc>
              <a:spcBef>
                <a:spcPts val="15000"/>
              </a:spcBef>
              <a:spcAft>
                <a:spcPts val="0"/>
              </a:spcAft>
              <a:buNone/>
            </a:pPr>
            <a:r>
              <a:t/>
            </a:r>
            <a:endParaRPr sz="1200">
              <a:solidFill>
                <a:srgbClr val="767678"/>
              </a:solidFill>
              <a:latin typeface="Georgia"/>
              <a:ea typeface="Georgia"/>
              <a:cs typeface="Georgia"/>
              <a:sym typeface="Georgia"/>
            </a:endParaRPr>
          </a:p>
          <a:p>
            <a:pPr indent="0" lvl="0" marL="0" rtl="0" algn="l">
              <a:spcBef>
                <a:spcPts val="15000"/>
              </a:spcBef>
              <a:spcAft>
                <a:spcPts val="0"/>
              </a:spcAft>
              <a:buNone/>
            </a:pPr>
            <a:r>
              <a:t/>
            </a:r>
            <a:endParaRPr/>
          </a:p>
        </p:txBody>
      </p:sp>
      <p:pic>
        <p:nvPicPr>
          <p:cNvPr id="167" name="Google Shape;167;p19"/>
          <p:cNvPicPr preferRelativeResize="0"/>
          <p:nvPr/>
        </p:nvPicPr>
        <p:blipFill>
          <a:blip r:embed="rId3">
            <a:alphaModFix/>
          </a:blip>
          <a:stretch>
            <a:fillRect/>
          </a:stretch>
        </p:blipFill>
        <p:spPr>
          <a:xfrm>
            <a:off x="229950" y="1936125"/>
            <a:ext cx="8651950" cy="2932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73" name="Google Shape;173;p20"/>
          <p:cNvPicPr preferRelativeResize="0"/>
          <p:nvPr/>
        </p:nvPicPr>
        <p:blipFill>
          <a:blip r:embed="rId3">
            <a:alphaModFix/>
          </a:blip>
          <a:stretch>
            <a:fillRect/>
          </a:stretch>
        </p:blipFill>
        <p:spPr>
          <a:xfrm>
            <a:off x="265125" y="1220275"/>
            <a:ext cx="8612949" cy="2880575"/>
          </a:xfrm>
          <a:prstGeom prst="rect">
            <a:avLst/>
          </a:prstGeom>
          <a:noFill/>
          <a:ln>
            <a:noFill/>
          </a:ln>
        </p:spPr>
      </p:pic>
      <p:sp>
        <p:nvSpPr>
          <p:cNvPr id="174" name="Google Shape;174;p20"/>
          <p:cNvSpPr txBox="1"/>
          <p:nvPr/>
        </p:nvSpPr>
        <p:spPr>
          <a:xfrm>
            <a:off x="336300" y="221850"/>
            <a:ext cx="8613000" cy="69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Georgia"/>
                <a:ea typeface="Georgia"/>
                <a:cs typeface="Georgia"/>
                <a:sym typeface="Georgia"/>
              </a:rPr>
              <a:t>While the companies appear to have relatively high accuracy overall,there are notable differences in the error rates between different groups.</a:t>
            </a:r>
            <a:endParaRPr b="1" sz="2000">
              <a:solidFill>
                <a:schemeClr val="lt1"/>
              </a:solidFill>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371275" y="3137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This one research project audit of IBM Watson Visual Recognition program prompted </a:t>
            </a:r>
            <a:r>
              <a:rPr b="1" lang="en" u="sng">
                <a:solidFill>
                  <a:schemeClr val="hlink"/>
                </a:solidFill>
                <a:hlinkClick r:id="rId3"/>
              </a:rPr>
              <a:t>this</a:t>
            </a:r>
            <a:r>
              <a:rPr b="1" lang="en"/>
              <a:t> IBM response. </a:t>
            </a:r>
            <a:endParaRPr b="1"/>
          </a:p>
        </p:txBody>
      </p:sp>
      <p:sp>
        <p:nvSpPr>
          <p:cNvPr id="180" name="Google Shape;180;p21"/>
          <p:cNvSpPr txBox="1"/>
          <p:nvPr>
            <p:ph idx="1" type="body"/>
          </p:nvPr>
        </p:nvSpPr>
        <p:spPr>
          <a:xfrm>
            <a:off x="371275" y="2158675"/>
            <a:ext cx="79536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chemeClr val="lt1"/>
                </a:solidFill>
                <a:latin typeface="Nunito"/>
                <a:ea typeface="Nunito"/>
                <a:cs typeface="Nunito"/>
                <a:sym typeface="Nunito"/>
              </a:rPr>
              <a:t>IBM did their own audit using a similar, but </a:t>
            </a:r>
            <a:r>
              <a:rPr lang="en" sz="2700">
                <a:solidFill>
                  <a:schemeClr val="lt1"/>
                </a:solidFill>
                <a:latin typeface="Nunito"/>
                <a:ea typeface="Nunito"/>
                <a:cs typeface="Nunito"/>
                <a:sym typeface="Nunito"/>
              </a:rPr>
              <a:t>slightly</a:t>
            </a:r>
            <a:r>
              <a:rPr lang="en" sz="2700">
                <a:solidFill>
                  <a:schemeClr val="lt1"/>
                </a:solidFill>
                <a:latin typeface="Nunito"/>
                <a:ea typeface="Nunito"/>
                <a:cs typeface="Nunito"/>
                <a:sym typeface="Nunito"/>
              </a:rPr>
              <a:t> different process involving slight change in the data and labels, showing the biased responses as well although at a lower level than was presented in the Gender Shades project.</a:t>
            </a:r>
            <a:endParaRPr sz="2700">
              <a:solidFill>
                <a:schemeClr val="lt1"/>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