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af0fcd07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af0fcd07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af0fcd07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af0fcd07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af0fcd07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af0fcd07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af0fcd07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af0fcd07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af0fcd07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af0fcd07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af0fcd07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af0fcd07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af0fcd07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af0fcd07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af0fcd07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af0fcd07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af0fcd07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af0fcd07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af0fcd07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af0fcd07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af0fcd0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af0fcd0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af0fcd07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af0fcd07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af0fcd07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af0fcd07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af0fcd07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af0fcd07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af0fcd07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af0fcd07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af0fcd07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af0fcd07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af0fcd07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af0fcd07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af0fcd07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af0fcd07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af0fcd07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af0fcd07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af0fcd07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af0fcd07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af0fcd07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af0fcd07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af0fcd0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f0fcd0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af0fcd07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af0fcd07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af0fcd07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af0fcd07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af0fcd07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af0fcd07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af0fcd07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af0fcd07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af0fcd07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af0fcd07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af0fcd07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af0fcd0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af0fcd07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af0fcd07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af0fcd07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af0fcd0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af0fcd0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af0fcd0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af0fcd07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af0fcd0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af0fcd07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f0fcd07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congress.gov/member/mark-takano/T000472?q=%7B%22search%22%3A%5B%22algorithms%22%5D%7D&amp;r=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1.nyc.gov/assets/adstaskforce/downloads/pdf/ADS-Report-11192019.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34325" y="1822825"/>
            <a:ext cx="85749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ALGORITHMIC DISCRIMINATION AND THE LAW</a:t>
            </a:r>
            <a:endParaRPr/>
          </a:p>
        </p:txBody>
      </p:sp>
      <p:sp>
        <p:nvSpPr>
          <p:cNvPr id="129" name="Google Shape;129;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Ashar Farooq</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262350" y="226175"/>
            <a:ext cx="86868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Justice in Forensic Algorithms Act of 2019</a:t>
            </a:r>
            <a:endParaRPr b="1"/>
          </a:p>
          <a:p>
            <a:pPr indent="0" lvl="0" marL="0" rtl="0" algn="l">
              <a:spcBef>
                <a:spcPts val="0"/>
              </a:spcBef>
              <a:spcAft>
                <a:spcPts val="0"/>
              </a:spcAft>
              <a:buNone/>
            </a:pPr>
            <a:r>
              <a:t/>
            </a:r>
            <a:endParaRPr/>
          </a:p>
        </p:txBody>
      </p:sp>
      <p:sp>
        <p:nvSpPr>
          <p:cNvPr id="180" name="Google Shape;180;p22"/>
          <p:cNvSpPr txBox="1"/>
          <p:nvPr>
            <p:ph idx="1" type="body"/>
          </p:nvPr>
        </p:nvSpPr>
        <p:spPr>
          <a:xfrm>
            <a:off x="262350" y="930000"/>
            <a:ext cx="8062500" cy="3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       </a:t>
            </a:r>
            <a:r>
              <a:rPr lang="en" sz="1600">
                <a:solidFill>
                  <a:schemeClr val="lt1"/>
                </a:solidFill>
                <a:latin typeface="Times New Roman"/>
                <a:ea typeface="Times New Roman"/>
                <a:cs typeface="Times New Roman"/>
                <a:sym typeface="Times New Roman"/>
              </a:rPr>
              <a:t>Sponsored by </a:t>
            </a:r>
            <a:r>
              <a:rPr lang="en" sz="1600" u="sng">
                <a:solidFill>
                  <a:schemeClr val="lt1"/>
                </a:solidFill>
                <a:latin typeface="Times New Roman"/>
                <a:ea typeface="Times New Roman"/>
                <a:cs typeface="Times New Roman"/>
                <a:sym typeface="Times New Roman"/>
                <a:hlinkClick r:id="rId3">
                  <a:extLst>
                    <a:ext uri="{A12FA001-AC4F-418D-AE19-62706E023703}">
                      <ahyp:hlinkClr val="tx"/>
                    </a:ext>
                  </a:extLst>
                </a:hlinkClick>
              </a:rPr>
              <a:t>Rep. Takano, Mark [D-CA-41]</a:t>
            </a:r>
            <a:r>
              <a:rPr lang="en" sz="1600" u="sng">
                <a:solidFill>
                  <a:schemeClr val="lt1"/>
                </a:solidFill>
                <a:latin typeface="Times New Roman"/>
                <a:ea typeface="Times New Roman"/>
                <a:cs typeface="Times New Roman"/>
                <a:sym typeface="Times New Roman"/>
              </a:rPr>
              <a:t> </a:t>
            </a:r>
            <a:endParaRPr sz="16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900" u="sng">
              <a:solidFill>
                <a:schemeClr val="lt1"/>
              </a:solidFill>
              <a:latin typeface="Times New Roman"/>
              <a:ea typeface="Times New Roman"/>
              <a:cs typeface="Times New Roman"/>
              <a:sym typeface="Times New Roman"/>
            </a:endParaRPr>
          </a:p>
          <a:p>
            <a:pPr indent="-304800" lvl="0" marL="304800" rtl="0" algn="l">
              <a:spcBef>
                <a:spcPts val="0"/>
              </a:spcBef>
              <a:spcAft>
                <a:spcPts val="0"/>
              </a:spcAft>
              <a:buNone/>
            </a:pPr>
            <a:r>
              <a:rPr lang="en" sz="3000">
                <a:solidFill>
                  <a:schemeClr val="lt1"/>
                </a:solidFill>
                <a:latin typeface="Times New Roman"/>
                <a:ea typeface="Times New Roman"/>
                <a:cs typeface="Times New Roman"/>
                <a:sym typeface="Times New Roman"/>
              </a:rPr>
              <a:t>   </a:t>
            </a:r>
            <a:r>
              <a:rPr lang="en" sz="3200">
                <a:solidFill>
                  <a:schemeClr val="lt1"/>
                </a:solidFill>
                <a:latin typeface="Times New Roman"/>
                <a:ea typeface="Times New Roman"/>
                <a:cs typeface="Times New Roman"/>
                <a:sym typeface="Times New Roman"/>
              </a:rPr>
              <a:t>prohibit the use of trade secrets privileges to prevent defense access to evidence in criminal proceedings, provide for the establishment of Computational Forensic Algorithm Standards, and for other purposes.</a:t>
            </a:r>
            <a:endParaRPr sz="32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900" u="sng">
              <a:solidFill>
                <a:srgbClr val="3366CC"/>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3"/>
          <p:cNvPicPr preferRelativeResize="0"/>
          <p:nvPr/>
        </p:nvPicPr>
        <p:blipFill>
          <a:blip r:embed="rId3">
            <a:alphaModFix/>
          </a:blip>
          <a:stretch>
            <a:fillRect/>
          </a:stretch>
        </p:blipFill>
        <p:spPr>
          <a:xfrm>
            <a:off x="274375" y="2723300"/>
            <a:ext cx="8595249" cy="1244950"/>
          </a:xfrm>
          <a:prstGeom prst="rect">
            <a:avLst/>
          </a:prstGeom>
          <a:noFill/>
          <a:ln>
            <a:noFill/>
          </a:ln>
        </p:spPr>
      </p:pic>
      <p:sp>
        <p:nvSpPr>
          <p:cNvPr id="186" name="Google Shape;186;p23"/>
          <p:cNvSpPr txBox="1"/>
          <p:nvPr>
            <p:ph type="title"/>
          </p:nvPr>
        </p:nvSpPr>
        <p:spPr>
          <a:xfrm>
            <a:off x="297275" y="182400"/>
            <a:ext cx="8416500" cy="2389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4900"/>
              <a:t>Progress on Justice in Forensic Algorithms Act of 2019</a:t>
            </a:r>
            <a:endParaRPr b="1" sz="4900"/>
          </a:p>
          <a:p>
            <a:pPr indent="0" lvl="0" marL="0" marR="0" rtl="0" algn="l">
              <a:lnSpc>
                <a:spcPct val="100000"/>
              </a:lnSpc>
              <a:spcBef>
                <a:spcPts val="0"/>
              </a:spcBef>
              <a:spcAft>
                <a:spcPts val="0"/>
              </a:spcAft>
              <a:buNone/>
            </a:pPr>
            <a:r>
              <a:t/>
            </a:r>
            <a:endParaRPr b="1" sz="4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207500" y="324300"/>
            <a:ext cx="8936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European General Data Protection Regulation (GDPR)</a:t>
            </a:r>
            <a:endParaRPr b="1" sz="2700"/>
          </a:p>
        </p:txBody>
      </p:sp>
      <p:sp>
        <p:nvSpPr>
          <p:cNvPr id="192" name="Google Shape;192;p24"/>
          <p:cNvSpPr txBox="1"/>
          <p:nvPr>
            <p:ph idx="1" type="body"/>
          </p:nvPr>
        </p:nvSpPr>
        <p:spPr>
          <a:xfrm>
            <a:off x="338200" y="883050"/>
            <a:ext cx="7938000" cy="33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Key Elements:</a:t>
            </a:r>
            <a:endParaRPr b="1" u="sng">
              <a:solidFill>
                <a:schemeClr val="lt1"/>
              </a:solidFill>
              <a:latin typeface="Times New Roman"/>
              <a:ea typeface="Times New Roman"/>
              <a:cs typeface="Times New Roman"/>
              <a:sym typeface="Times New Roman"/>
            </a:endParaRPr>
          </a:p>
          <a:p>
            <a:pPr indent="-304800" lvl="0" marL="457200" rtl="0" algn="l">
              <a:lnSpc>
                <a:spcPct val="140000"/>
              </a:lnSpc>
              <a:spcBef>
                <a:spcPts val="0"/>
              </a:spcBef>
              <a:spcAft>
                <a:spcPts val="0"/>
              </a:spcAft>
              <a:buClr>
                <a:schemeClr val="lt1"/>
              </a:buClr>
              <a:buSzPts val="1200"/>
              <a:buFont typeface="Times New Roman"/>
              <a:buAutoNum type="arabicParenR"/>
            </a:pPr>
            <a:r>
              <a:rPr lang="en" sz="1700">
                <a:solidFill>
                  <a:schemeClr val="lt1"/>
                </a:solidFill>
                <a:latin typeface="Times New Roman"/>
                <a:ea typeface="Times New Roman"/>
                <a:cs typeface="Times New Roman"/>
                <a:sym typeface="Times New Roman"/>
              </a:rPr>
              <a:t>Lawful, fair and transparent processing</a:t>
            </a:r>
            <a:endParaRPr sz="1700">
              <a:solidFill>
                <a:schemeClr val="lt1"/>
              </a:solidFill>
              <a:latin typeface="Times New Roman"/>
              <a:ea typeface="Times New Roman"/>
              <a:cs typeface="Times New Roman"/>
              <a:sym typeface="Times New Roman"/>
            </a:endParaRPr>
          </a:p>
          <a:p>
            <a:pPr indent="-304800" lvl="0" marL="457200" rtl="0" algn="l">
              <a:lnSpc>
                <a:spcPct val="140000"/>
              </a:lnSpc>
              <a:spcBef>
                <a:spcPts val="0"/>
              </a:spcBef>
              <a:spcAft>
                <a:spcPts val="0"/>
              </a:spcAft>
              <a:buClr>
                <a:schemeClr val="lt1"/>
              </a:buClr>
              <a:buSzPts val="1200"/>
              <a:buFont typeface="Times New Roman"/>
              <a:buAutoNum type="arabicParenR"/>
            </a:pPr>
            <a:r>
              <a:rPr lang="en" sz="1700">
                <a:solidFill>
                  <a:schemeClr val="lt1"/>
                </a:solidFill>
                <a:latin typeface="Times New Roman"/>
                <a:ea typeface="Times New Roman"/>
                <a:cs typeface="Times New Roman"/>
                <a:sym typeface="Times New Roman"/>
              </a:rPr>
              <a:t>Limitation of purpose, data and storage</a:t>
            </a:r>
            <a:endParaRPr sz="1700">
              <a:solidFill>
                <a:schemeClr val="lt1"/>
              </a:solidFill>
              <a:latin typeface="Times New Roman"/>
              <a:ea typeface="Times New Roman"/>
              <a:cs typeface="Times New Roman"/>
              <a:sym typeface="Times New Roman"/>
            </a:endParaRPr>
          </a:p>
          <a:p>
            <a:pPr indent="-304800" lvl="0" marL="457200" rtl="0" algn="l">
              <a:lnSpc>
                <a:spcPct val="140000"/>
              </a:lnSpc>
              <a:spcBef>
                <a:spcPts val="0"/>
              </a:spcBef>
              <a:spcAft>
                <a:spcPts val="0"/>
              </a:spcAft>
              <a:buClr>
                <a:schemeClr val="lt1"/>
              </a:buClr>
              <a:buSzPts val="1200"/>
              <a:buFont typeface="Times New Roman"/>
              <a:buAutoNum type="arabicParenR"/>
            </a:pPr>
            <a:r>
              <a:rPr lang="en" sz="1700">
                <a:solidFill>
                  <a:schemeClr val="lt1"/>
                </a:solidFill>
                <a:latin typeface="Times New Roman"/>
                <a:ea typeface="Times New Roman"/>
                <a:cs typeface="Times New Roman"/>
                <a:sym typeface="Times New Roman"/>
              </a:rPr>
              <a:t>Data subject rights</a:t>
            </a:r>
            <a:endParaRPr sz="1700">
              <a:solidFill>
                <a:schemeClr val="lt1"/>
              </a:solidFill>
              <a:latin typeface="Times New Roman"/>
              <a:ea typeface="Times New Roman"/>
              <a:cs typeface="Times New Roman"/>
              <a:sym typeface="Times New Roman"/>
            </a:endParaRPr>
          </a:p>
          <a:p>
            <a:pPr indent="-304800" lvl="0" marL="457200" rtl="0" algn="l">
              <a:lnSpc>
                <a:spcPct val="140000"/>
              </a:lnSpc>
              <a:spcBef>
                <a:spcPts val="0"/>
              </a:spcBef>
              <a:spcAft>
                <a:spcPts val="0"/>
              </a:spcAft>
              <a:buClr>
                <a:schemeClr val="lt1"/>
              </a:buClr>
              <a:buSzPts val="1200"/>
              <a:buFont typeface="Times New Roman"/>
              <a:buAutoNum type="arabicParenR"/>
            </a:pPr>
            <a:r>
              <a:rPr lang="en" sz="1700">
                <a:solidFill>
                  <a:schemeClr val="lt1"/>
                </a:solidFill>
                <a:latin typeface="Times New Roman"/>
                <a:ea typeface="Times New Roman"/>
                <a:cs typeface="Times New Roman"/>
                <a:sym typeface="Times New Roman"/>
              </a:rPr>
              <a:t>Consent</a:t>
            </a:r>
            <a:endParaRPr sz="1700">
              <a:solidFill>
                <a:schemeClr val="lt1"/>
              </a:solidFill>
              <a:latin typeface="Times New Roman"/>
              <a:ea typeface="Times New Roman"/>
              <a:cs typeface="Times New Roman"/>
              <a:sym typeface="Times New Roman"/>
            </a:endParaRPr>
          </a:p>
          <a:p>
            <a:pPr indent="-304800" lvl="0" marL="457200" rtl="0" algn="l">
              <a:lnSpc>
                <a:spcPct val="140000"/>
              </a:lnSpc>
              <a:spcBef>
                <a:spcPts val="0"/>
              </a:spcBef>
              <a:spcAft>
                <a:spcPts val="0"/>
              </a:spcAft>
              <a:buClr>
                <a:schemeClr val="lt1"/>
              </a:buClr>
              <a:buSzPts val="1200"/>
              <a:buFont typeface="Times New Roman"/>
              <a:buAutoNum type="arabicParenR"/>
            </a:pPr>
            <a:r>
              <a:rPr lang="en" sz="1700">
                <a:solidFill>
                  <a:schemeClr val="lt1"/>
                </a:solidFill>
                <a:latin typeface="Times New Roman"/>
                <a:ea typeface="Times New Roman"/>
                <a:cs typeface="Times New Roman"/>
                <a:sym typeface="Times New Roman"/>
              </a:rPr>
              <a:t>Personal data breaches</a:t>
            </a:r>
            <a:endParaRPr sz="1700">
              <a:solidFill>
                <a:schemeClr val="lt1"/>
              </a:solidFill>
              <a:latin typeface="Times New Roman"/>
              <a:ea typeface="Times New Roman"/>
              <a:cs typeface="Times New Roman"/>
              <a:sym typeface="Times New Roman"/>
            </a:endParaRPr>
          </a:p>
          <a:p>
            <a:pPr indent="-304800" lvl="0" marL="457200" rtl="0" algn="l">
              <a:lnSpc>
                <a:spcPct val="140000"/>
              </a:lnSpc>
              <a:spcBef>
                <a:spcPts val="0"/>
              </a:spcBef>
              <a:spcAft>
                <a:spcPts val="0"/>
              </a:spcAft>
              <a:buClr>
                <a:schemeClr val="lt1"/>
              </a:buClr>
              <a:buSzPts val="1200"/>
              <a:buFont typeface="Times New Roman"/>
              <a:buAutoNum type="arabicParenR"/>
            </a:pPr>
            <a:r>
              <a:rPr lang="en" sz="1700">
                <a:solidFill>
                  <a:schemeClr val="lt1"/>
                </a:solidFill>
                <a:latin typeface="Times New Roman"/>
                <a:ea typeface="Times New Roman"/>
                <a:cs typeface="Times New Roman"/>
                <a:sym typeface="Times New Roman"/>
              </a:rPr>
              <a:t>Privacy by Design</a:t>
            </a:r>
            <a:endParaRPr sz="1700">
              <a:solidFill>
                <a:schemeClr val="lt1"/>
              </a:solidFill>
              <a:latin typeface="Times New Roman"/>
              <a:ea typeface="Times New Roman"/>
              <a:cs typeface="Times New Roman"/>
              <a:sym typeface="Times New Roman"/>
            </a:endParaRPr>
          </a:p>
          <a:p>
            <a:pPr indent="-304800" lvl="0" marL="457200" rtl="0" algn="l">
              <a:lnSpc>
                <a:spcPct val="140000"/>
              </a:lnSpc>
              <a:spcBef>
                <a:spcPts val="0"/>
              </a:spcBef>
              <a:spcAft>
                <a:spcPts val="0"/>
              </a:spcAft>
              <a:buClr>
                <a:schemeClr val="lt1"/>
              </a:buClr>
              <a:buSzPts val="1200"/>
              <a:buFont typeface="Times New Roman"/>
              <a:buAutoNum type="arabicParenR"/>
            </a:pPr>
            <a:r>
              <a:rPr lang="en" sz="1700">
                <a:solidFill>
                  <a:schemeClr val="lt1"/>
                </a:solidFill>
                <a:latin typeface="Times New Roman"/>
                <a:ea typeface="Times New Roman"/>
                <a:cs typeface="Times New Roman"/>
                <a:sym typeface="Times New Roman"/>
              </a:rPr>
              <a:t>Data Protection Impact Assessment</a:t>
            </a:r>
            <a:endParaRPr sz="1700">
              <a:solidFill>
                <a:schemeClr val="lt1"/>
              </a:solidFill>
              <a:latin typeface="Times New Roman"/>
              <a:ea typeface="Times New Roman"/>
              <a:cs typeface="Times New Roman"/>
              <a:sym typeface="Times New Roman"/>
            </a:endParaRPr>
          </a:p>
          <a:p>
            <a:pPr indent="-304800" lvl="0" marL="457200" rtl="0" algn="l">
              <a:lnSpc>
                <a:spcPct val="140000"/>
              </a:lnSpc>
              <a:spcBef>
                <a:spcPts val="0"/>
              </a:spcBef>
              <a:spcAft>
                <a:spcPts val="0"/>
              </a:spcAft>
              <a:buClr>
                <a:schemeClr val="lt1"/>
              </a:buClr>
              <a:buSzPts val="1200"/>
              <a:buFont typeface="Times New Roman"/>
              <a:buAutoNum type="arabicParenR"/>
            </a:pPr>
            <a:r>
              <a:rPr lang="en" sz="1700">
                <a:solidFill>
                  <a:schemeClr val="lt1"/>
                </a:solidFill>
                <a:latin typeface="Times New Roman"/>
                <a:ea typeface="Times New Roman"/>
                <a:cs typeface="Times New Roman"/>
                <a:sym typeface="Times New Roman"/>
              </a:rPr>
              <a:t>Data transfers</a:t>
            </a:r>
            <a:endParaRPr sz="1700">
              <a:solidFill>
                <a:schemeClr val="lt1"/>
              </a:solidFill>
              <a:latin typeface="Times New Roman"/>
              <a:ea typeface="Times New Roman"/>
              <a:cs typeface="Times New Roman"/>
              <a:sym typeface="Times New Roman"/>
            </a:endParaRPr>
          </a:p>
          <a:p>
            <a:pPr indent="-304800" lvl="0" marL="457200" rtl="0" algn="l">
              <a:lnSpc>
                <a:spcPct val="140000"/>
              </a:lnSpc>
              <a:spcBef>
                <a:spcPts val="0"/>
              </a:spcBef>
              <a:spcAft>
                <a:spcPts val="0"/>
              </a:spcAft>
              <a:buClr>
                <a:schemeClr val="lt1"/>
              </a:buClr>
              <a:buSzPts val="1200"/>
              <a:buFont typeface="Times New Roman"/>
              <a:buAutoNum type="arabicParenR"/>
            </a:pPr>
            <a:r>
              <a:rPr lang="en" sz="1700">
                <a:solidFill>
                  <a:schemeClr val="lt1"/>
                </a:solidFill>
                <a:latin typeface="Times New Roman"/>
                <a:ea typeface="Times New Roman"/>
                <a:cs typeface="Times New Roman"/>
                <a:sym typeface="Times New Roman"/>
              </a:rPr>
              <a:t>Data Protection Officer</a:t>
            </a:r>
            <a:endParaRPr sz="1700">
              <a:solidFill>
                <a:schemeClr val="lt1"/>
              </a:solidFill>
              <a:latin typeface="Times New Roman"/>
              <a:ea typeface="Times New Roman"/>
              <a:cs typeface="Times New Roman"/>
              <a:sym typeface="Times New Roman"/>
            </a:endParaRPr>
          </a:p>
          <a:p>
            <a:pPr indent="-304800" lvl="0" marL="457200" rtl="0" algn="l">
              <a:lnSpc>
                <a:spcPct val="140000"/>
              </a:lnSpc>
              <a:spcBef>
                <a:spcPts val="0"/>
              </a:spcBef>
              <a:spcAft>
                <a:spcPts val="0"/>
              </a:spcAft>
              <a:buClr>
                <a:schemeClr val="lt1"/>
              </a:buClr>
              <a:buSzPts val="1200"/>
              <a:buFont typeface="Times New Roman"/>
              <a:buAutoNum type="arabicParenR"/>
            </a:pPr>
            <a:r>
              <a:rPr lang="en" sz="1700">
                <a:solidFill>
                  <a:schemeClr val="lt1"/>
                </a:solidFill>
                <a:latin typeface="Times New Roman"/>
                <a:ea typeface="Times New Roman"/>
                <a:cs typeface="Times New Roman"/>
                <a:sym typeface="Times New Roman"/>
              </a:rPr>
              <a:t>Awareness and training</a:t>
            </a:r>
            <a:endParaRPr sz="1200">
              <a:solidFill>
                <a:schemeClr val="lt1"/>
              </a:solidFill>
              <a:latin typeface="Times New Roman"/>
              <a:ea typeface="Times New Roman"/>
              <a:cs typeface="Times New Roman"/>
              <a:sym typeface="Times New Roman"/>
            </a:endParaRPr>
          </a:p>
        </p:txBody>
      </p:sp>
      <p:sp>
        <p:nvSpPr>
          <p:cNvPr id="193" name="Google Shape;193;p24"/>
          <p:cNvSpPr txBox="1"/>
          <p:nvPr/>
        </p:nvSpPr>
        <p:spPr>
          <a:xfrm>
            <a:off x="5865025" y="1166975"/>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Right to Explanation </a:t>
            </a:r>
            <a:endParaRPr b="1">
              <a:solidFill>
                <a:srgbClr val="FF0000"/>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solidFill>
                  <a:srgbClr val="FF0000"/>
                </a:solidFill>
                <a:latin typeface="Calibri"/>
                <a:ea typeface="Calibri"/>
                <a:cs typeface="Calibri"/>
                <a:sym typeface="Calibri"/>
              </a:rPr>
              <a:t>Right to Be Forgotten</a:t>
            </a:r>
            <a:endParaRPr b="1">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297150" y="29572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Lawful, fair and transparent processing</a:t>
            </a:r>
            <a:endParaRPr b="1"/>
          </a:p>
          <a:p>
            <a:pPr indent="0" lvl="0" marL="0" rtl="0" algn="l">
              <a:spcBef>
                <a:spcPts val="0"/>
              </a:spcBef>
              <a:spcAft>
                <a:spcPts val="0"/>
              </a:spcAft>
              <a:buNone/>
            </a:pPr>
            <a:r>
              <a:t/>
            </a:r>
            <a:endParaRPr/>
          </a:p>
        </p:txBody>
      </p:sp>
      <p:sp>
        <p:nvSpPr>
          <p:cNvPr id="199" name="Google Shape;199;p25"/>
          <p:cNvSpPr txBox="1"/>
          <p:nvPr>
            <p:ph idx="1" type="body"/>
          </p:nvPr>
        </p:nvSpPr>
        <p:spPr>
          <a:xfrm>
            <a:off x="262325" y="1065050"/>
            <a:ext cx="7795200" cy="10137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1500"/>
              </a:spcAft>
              <a:buNone/>
            </a:pPr>
            <a:r>
              <a:rPr lang="en" sz="1900">
                <a:solidFill>
                  <a:schemeClr val="lt1"/>
                </a:solidFill>
                <a:latin typeface="Times New Roman"/>
                <a:ea typeface="Times New Roman"/>
                <a:cs typeface="Times New Roman"/>
                <a:sym typeface="Times New Roman"/>
              </a:rPr>
              <a:t>     The companies that process personal data are asked to process the personal data in a lawful, fair and transparent manner. </a:t>
            </a:r>
            <a:endParaRPr/>
          </a:p>
        </p:txBody>
      </p:sp>
      <p:sp>
        <p:nvSpPr>
          <p:cNvPr id="200" name="Google Shape;200;p25"/>
          <p:cNvSpPr txBox="1"/>
          <p:nvPr/>
        </p:nvSpPr>
        <p:spPr>
          <a:xfrm>
            <a:off x="638000" y="2183150"/>
            <a:ext cx="7656000" cy="2352600"/>
          </a:xfrm>
          <a:prstGeom prst="rect">
            <a:avLst/>
          </a:prstGeom>
          <a:noFill/>
          <a:ln>
            <a:noFill/>
          </a:ln>
        </p:spPr>
        <p:txBody>
          <a:bodyPr anchorCtr="0" anchor="t" bIns="91425" lIns="91425" spcFirstLastPara="1" rIns="91425" wrap="square" tIns="91425">
            <a:noAutofit/>
          </a:bodyPr>
          <a:lstStyle/>
          <a:p>
            <a:pPr indent="-304800" lvl="0" marL="304800" rtl="0" algn="l">
              <a:lnSpc>
                <a:spcPct val="115000"/>
              </a:lnSpc>
              <a:spcBef>
                <a:spcPts val="0"/>
              </a:spcBef>
              <a:spcAft>
                <a:spcPts val="0"/>
              </a:spcAft>
              <a:buNone/>
            </a:pPr>
            <a:r>
              <a:rPr b="1" lang="en" sz="1900">
                <a:solidFill>
                  <a:srgbClr val="FF0000"/>
                </a:solidFill>
                <a:latin typeface="Times New Roman"/>
                <a:ea typeface="Times New Roman"/>
                <a:cs typeface="Times New Roman"/>
                <a:sym typeface="Times New Roman"/>
              </a:rPr>
              <a:t>Lawful</a:t>
            </a:r>
            <a:r>
              <a:rPr lang="en" sz="1900">
                <a:solidFill>
                  <a:schemeClr val="lt1"/>
                </a:solidFill>
                <a:latin typeface="Times New Roman"/>
                <a:ea typeface="Times New Roman"/>
                <a:cs typeface="Times New Roman"/>
                <a:sym typeface="Times New Roman"/>
              </a:rPr>
              <a:t> means all processing should be based on a legitimate purpose.</a:t>
            </a:r>
            <a:endParaRPr sz="1900">
              <a:solidFill>
                <a:schemeClr val="lt1"/>
              </a:solidFill>
              <a:latin typeface="Times New Roman"/>
              <a:ea typeface="Times New Roman"/>
              <a:cs typeface="Times New Roman"/>
              <a:sym typeface="Times New Roman"/>
            </a:endParaRPr>
          </a:p>
          <a:p>
            <a:pPr indent="-304800" lvl="0" marL="304800" rtl="0" algn="l">
              <a:lnSpc>
                <a:spcPct val="115000"/>
              </a:lnSpc>
              <a:spcBef>
                <a:spcPts val="1500"/>
              </a:spcBef>
              <a:spcAft>
                <a:spcPts val="0"/>
              </a:spcAft>
              <a:buNone/>
            </a:pPr>
            <a:r>
              <a:rPr b="1" lang="en" sz="1900">
                <a:solidFill>
                  <a:srgbClr val="FF0000"/>
                </a:solidFill>
                <a:latin typeface="Times New Roman"/>
                <a:ea typeface="Times New Roman"/>
                <a:cs typeface="Times New Roman"/>
                <a:sym typeface="Times New Roman"/>
              </a:rPr>
              <a:t>Fair</a:t>
            </a:r>
            <a:r>
              <a:rPr lang="en" sz="1900">
                <a:solidFill>
                  <a:schemeClr val="lt1"/>
                </a:solidFill>
                <a:latin typeface="Times New Roman"/>
                <a:ea typeface="Times New Roman"/>
                <a:cs typeface="Times New Roman"/>
                <a:sym typeface="Times New Roman"/>
              </a:rPr>
              <a:t> means companies take responsibility and do not process data for any purpose other than the legitimate purposes.</a:t>
            </a:r>
            <a:endParaRPr sz="1900">
              <a:solidFill>
                <a:schemeClr val="lt1"/>
              </a:solidFill>
              <a:latin typeface="Times New Roman"/>
              <a:ea typeface="Times New Roman"/>
              <a:cs typeface="Times New Roman"/>
              <a:sym typeface="Times New Roman"/>
            </a:endParaRPr>
          </a:p>
          <a:p>
            <a:pPr indent="-304800" lvl="0" marL="304800" rtl="0" algn="l">
              <a:lnSpc>
                <a:spcPct val="115000"/>
              </a:lnSpc>
              <a:spcBef>
                <a:spcPts val="1500"/>
              </a:spcBef>
              <a:spcAft>
                <a:spcPts val="0"/>
              </a:spcAft>
              <a:buNone/>
            </a:pPr>
            <a:r>
              <a:rPr b="1" lang="en" sz="1900">
                <a:solidFill>
                  <a:srgbClr val="FF0000"/>
                </a:solidFill>
                <a:latin typeface="Times New Roman"/>
                <a:ea typeface="Times New Roman"/>
                <a:cs typeface="Times New Roman"/>
                <a:sym typeface="Times New Roman"/>
              </a:rPr>
              <a:t>Transparent</a:t>
            </a:r>
            <a:r>
              <a:rPr lang="en" sz="1900">
                <a:solidFill>
                  <a:schemeClr val="lt1"/>
                </a:solidFill>
                <a:latin typeface="Times New Roman"/>
                <a:ea typeface="Times New Roman"/>
                <a:cs typeface="Times New Roman"/>
                <a:sym typeface="Times New Roman"/>
              </a:rPr>
              <a:t> means that companies must inform data subjects about the processing activities on their personal data.</a:t>
            </a:r>
            <a:endParaRPr sz="100">
              <a:solidFill>
                <a:srgbClr val="444444"/>
              </a:solidFill>
            </a:endParaRPr>
          </a:p>
          <a:p>
            <a:pPr indent="0" lvl="0" marL="0" rtl="0" algn="l">
              <a:spcBef>
                <a:spcPts val="150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304100" y="247050"/>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Limitation of purpose, data and storage</a:t>
            </a:r>
            <a:endParaRPr b="1"/>
          </a:p>
          <a:p>
            <a:pPr indent="0" lvl="0" marL="0" rtl="0" algn="l">
              <a:spcBef>
                <a:spcPts val="0"/>
              </a:spcBef>
              <a:spcAft>
                <a:spcPts val="0"/>
              </a:spcAft>
              <a:buNone/>
            </a:pPr>
            <a:r>
              <a:t/>
            </a:r>
            <a:endParaRPr/>
          </a:p>
        </p:txBody>
      </p:sp>
      <p:sp>
        <p:nvSpPr>
          <p:cNvPr id="206" name="Google Shape;206;p26"/>
          <p:cNvSpPr txBox="1"/>
          <p:nvPr>
            <p:ph idx="1" type="body"/>
          </p:nvPr>
        </p:nvSpPr>
        <p:spPr>
          <a:xfrm>
            <a:off x="366725" y="932800"/>
            <a:ext cx="7607100" cy="14940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0"/>
              </a:spcAft>
              <a:buNone/>
            </a:pPr>
            <a:r>
              <a:rPr lang="en" sz="1900">
                <a:solidFill>
                  <a:schemeClr val="lt1"/>
                </a:solidFill>
                <a:latin typeface="Times New Roman"/>
                <a:ea typeface="Times New Roman"/>
                <a:cs typeface="Times New Roman"/>
                <a:sym typeface="Times New Roman"/>
              </a:rPr>
              <a:t>     The companies are expected to limit the processing, collect only that data which is necessary, and not keep personal data once the processing purpose is completed. This would effectively bring the following requirements:</a:t>
            </a:r>
            <a:endParaRPr sz="19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sz="200"/>
          </a:p>
        </p:txBody>
      </p:sp>
      <p:sp>
        <p:nvSpPr>
          <p:cNvPr id="207" name="Google Shape;207;p26"/>
          <p:cNvSpPr txBox="1"/>
          <p:nvPr/>
        </p:nvSpPr>
        <p:spPr>
          <a:xfrm>
            <a:off x="582325" y="2510275"/>
            <a:ext cx="7948500" cy="2262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forbid processing of personal data outside the legitimate purpose for which the personal data was collected</a:t>
            </a:r>
            <a:endParaRPr sz="1900">
              <a:solidFill>
                <a:schemeClr val="lt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mandate that no personal data, other than what is necessary, be requested</a:t>
            </a:r>
            <a:endParaRPr sz="1900">
              <a:solidFill>
                <a:schemeClr val="lt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ask that personal data should be deleted once the legitimate purpose for which it was collected is fulfilled</a:t>
            </a:r>
            <a:endParaRPr sz="100">
              <a:solidFill>
                <a:srgbClr val="444444"/>
              </a:solidFill>
            </a:endParaRPr>
          </a:p>
          <a:p>
            <a:pPr indent="0" lvl="0" marL="0" rtl="0" algn="l">
              <a:lnSpc>
                <a:spcPct val="115000"/>
              </a:lnSpc>
              <a:spcBef>
                <a:spcPts val="1500"/>
              </a:spcBef>
              <a:spcAft>
                <a:spcPts val="0"/>
              </a:spcAft>
              <a:buNone/>
            </a:pPr>
            <a:r>
              <a:t/>
            </a:r>
            <a:endParaRPr sz="200">
              <a:solidFill>
                <a:schemeClr val="dk2"/>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87625" y="33752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Data subject rights</a:t>
            </a:r>
            <a:endParaRPr b="1"/>
          </a:p>
        </p:txBody>
      </p:sp>
      <p:sp>
        <p:nvSpPr>
          <p:cNvPr id="213" name="Google Shape;213;p27"/>
          <p:cNvSpPr txBox="1"/>
          <p:nvPr>
            <p:ph idx="1" type="body"/>
          </p:nvPr>
        </p:nvSpPr>
        <p:spPr>
          <a:xfrm>
            <a:off x="387625" y="1127675"/>
            <a:ext cx="7505700" cy="24480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0"/>
              </a:spcAft>
              <a:buNone/>
            </a:pPr>
            <a:r>
              <a:rPr lang="en" sz="2700">
                <a:solidFill>
                  <a:schemeClr val="lt1"/>
                </a:solidFill>
                <a:latin typeface="Times New Roman"/>
                <a:ea typeface="Times New Roman"/>
                <a:cs typeface="Times New Roman"/>
                <a:sym typeface="Times New Roman"/>
              </a:rPr>
              <a:t>   The data subjects have been assigned the right to ask the company what information it has about them, and what the company does with this information. In addition, a data subject has the right to ask for correction, object to processing, lodge a complaint, or even ask for the deletion or transfer of his or her personal data.</a:t>
            </a:r>
            <a:endParaRPr sz="27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471150" y="41407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Consent</a:t>
            </a:r>
            <a:endParaRPr b="1"/>
          </a:p>
          <a:p>
            <a:pPr indent="0" lvl="0" marL="0" rtl="0" algn="l">
              <a:spcBef>
                <a:spcPts val="0"/>
              </a:spcBef>
              <a:spcAft>
                <a:spcPts val="0"/>
              </a:spcAft>
              <a:buNone/>
            </a:pPr>
            <a:r>
              <a:t/>
            </a:r>
            <a:endParaRPr/>
          </a:p>
        </p:txBody>
      </p:sp>
      <p:sp>
        <p:nvSpPr>
          <p:cNvPr id="219" name="Google Shape;219;p28"/>
          <p:cNvSpPr txBox="1"/>
          <p:nvPr>
            <p:ph idx="1" type="body"/>
          </p:nvPr>
        </p:nvSpPr>
        <p:spPr>
          <a:xfrm>
            <a:off x="589500" y="1051125"/>
            <a:ext cx="7505700" cy="24480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0"/>
              </a:spcAft>
              <a:buNone/>
            </a:pPr>
            <a:r>
              <a:rPr lang="en" sz="2200">
                <a:solidFill>
                  <a:schemeClr val="lt1"/>
                </a:solidFill>
                <a:latin typeface="Times New Roman"/>
                <a:ea typeface="Times New Roman"/>
                <a:cs typeface="Times New Roman"/>
                <a:sym typeface="Times New Roman"/>
              </a:rPr>
              <a:t>    As and when the company has the intent to process personal data beyond the legitimate purpose for which that data was collected, a clear and explicit consent must be asked from the data subject. Once collected, this consent must be documented, and the data subject is allowed to withdraw his consent at any moment.</a:t>
            </a:r>
            <a:endParaRPr sz="2200">
              <a:solidFill>
                <a:schemeClr val="lt1"/>
              </a:solidFill>
              <a:latin typeface="Times New Roman"/>
              <a:ea typeface="Times New Roman"/>
              <a:cs typeface="Times New Roman"/>
              <a:sym typeface="Times New Roman"/>
            </a:endParaRPr>
          </a:p>
          <a:p>
            <a:pPr indent="-304800" lvl="0" marL="304800" marR="0" rtl="0" algn="l">
              <a:lnSpc>
                <a:spcPct val="115000"/>
              </a:lnSpc>
              <a:spcBef>
                <a:spcPts val="1500"/>
              </a:spcBef>
              <a:spcAft>
                <a:spcPts val="0"/>
              </a:spcAft>
              <a:buNone/>
            </a:pPr>
            <a:r>
              <a:rPr lang="en" sz="2200">
                <a:solidFill>
                  <a:schemeClr val="lt1"/>
                </a:solidFill>
                <a:latin typeface="Times New Roman"/>
                <a:ea typeface="Times New Roman"/>
                <a:cs typeface="Times New Roman"/>
                <a:sym typeface="Times New Roman"/>
              </a:rPr>
              <a:t>    Also, for the processing of children’s data, GDPR requires explicit consent of the parents (or guardian) if the child’s age is under 16.</a:t>
            </a:r>
            <a:endParaRPr sz="550">
              <a:solidFill>
                <a:srgbClr val="444444"/>
              </a:solidFill>
              <a:latin typeface="Arial"/>
              <a:ea typeface="Arial"/>
              <a:cs typeface="Arial"/>
              <a:sym typeface="Arial"/>
            </a:endParaRPr>
          </a:p>
          <a:p>
            <a:pPr indent="0" lvl="0" marL="0" rtl="0" algn="l">
              <a:spcBef>
                <a:spcPts val="1500"/>
              </a:spcBef>
              <a:spcAft>
                <a:spcPts val="0"/>
              </a:spcAft>
              <a:buNone/>
            </a:pPr>
            <a:r>
              <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38900" y="281850"/>
            <a:ext cx="7505700" cy="9546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a:t>Personal data breaches</a:t>
            </a:r>
            <a:endParaRPr b="1"/>
          </a:p>
          <a:p>
            <a:pPr indent="0" lvl="0" marL="0" rtl="0" algn="l">
              <a:spcBef>
                <a:spcPts val="0"/>
              </a:spcBef>
              <a:spcAft>
                <a:spcPts val="0"/>
              </a:spcAft>
              <a:buNone/>
            </a:pPr>
            <a:r>
              <a:t/>
            </a:r>
            <a:endParaRPr/>
          </a:p>
        </p:txBody>
      </p:sp>
      <p:sp>
        <p:nvSpPr>
          <p:cNvPr id="225" name="Google Shape;225;p29"/>
          <p:cNvSpPr txBox="1"/>
          <p:nvPr>
            <p:ph idx="1" type="body"/>
          </p:nvPr>
        </p:nvSpPr>
        <p:spPr>
          <a:xfrm>
            <a:off x="478125" y="1169425"/>
            <a:ext cx="7505700" cy="24480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0"/>
              </a:spcAft>
              <a:buNone/>
            </a:pPr>
            <a:r>
              <a:rPr lang="en" sz="3400">
                <a:solidFill>
                  <a:schemeClr val="lt1"/>
                </a:solidFill>
                <a:latin typeface="Times New Roman"/>
                <a:ea typeface="Times New Roman"/>
                <a:cs typeface="Times New Roman"/>
                <a:sym typeface="Times New Roman"/>
              </a:rPr>
              <a:t>   The organizations must maintain a Personal Data Breach Register and, based on severity, the regulator and data subject should be informed within 72 hours of identifying the breach.</a:t>
            </a:r>
            <a:endParaRPr sz="34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408525" y="365350"/>
            <a:ext cx="7505700" cy="954600"/>
          </a:xfrm>
          <a:prstGeom prst="rect">
            <a:avLst/>
          </a:prstGeom>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a:t>Privacy by Design</a:t>
            </a:r>
            <a:endParaRPr b="1"/>
          </a:p>
          <a:p>
            <a:pPr indent="0" lvl="0" marL="0" rtl="0" algn="l">
              <a:spcBef>
                <a:spcPts val="0"/>
              </a:spcBef>
              <a:spcAft>
                <a:spcPts val="0"/>
              </a:spcAft>
              <a:buNone/>
            </a:pPr>
            <a:r>
              <a:t/>
            </a:r>
            <a:endParaRPr/>
          </a:p>
        </p:txBody>
      </p:sp>
      <p:sp>
        <p:nvSpPr>
          <p:cNvPr id="231" name="Google Shape;231;p30"/>
          <p:cNvSpPr txBox="1"/>
          <p:nvPr>
            <p:ph idx="1" type="body"/>
          </p:nvPr>
        </p:nvSpPr>
        <p:spPr>
          <a:xfrm>
            <a:off x="345675" y="967600"/>
            <a:ext cx="8421600" cy="24480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0"/>
              </a:spcAft>
              <a:buNone/>
            </a:pPr>
            <a:r>
              <a:rPr lang="en" sz="3600">
                <a:solidFill>
                  <a:schemeClr val="lt1"/>
                </a:solidFill>
                <a:latin typeface="Times New Roman"/>
                <a:ea typeface="Times New Roman"/>
                <a:cs typeface="Times New Roman"/>
                <a:sym typeface="Times New Roman"/>
              </a:rPr>
              <a:t>   Companies should incorporate organisational and technical mechanisms to protect personal data in the design of new systems and processes; that is, privacy and protection aspects should be ensured by default.</a:t>
            </a:r>
            <a:endParaRPr sz="36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499000" y="421025"/>
            <a:ext cx="7505700" cy="954600"/>
          </a:xfrm>
          <a:prstGeom prst="rect">
            <a:avLst/>
          </a:prstGeom>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a:t>Data Protection Impact Assessment</a:t>
            </a:r>
            <a:endParaRPr b="1"/>
          </a:p>
          <a:p>
            <a:pPr indent="0" lvl="0" marL="0" rtl="0" algn="l">
              <a:spcBef>
                <a:spcPts val="0"/>
              </a:spcBef>
              <a:spcAft>
                <a:spcPts val="0"/>
              </a:spcAft>
              <a:buNone/>
            </a:pPr>
            <a:r>
              <a:t/>
            </a:r>
            <a:endParaRPr b="1" sz="1800">
              <a:solidFill>
                <a:srgbClr val="444444"/>
              </a:solidFill>
              <a:latin typeface="Arial"/>
              <a:ea typeface="Arial"/>
              <a:cs typeface="Arial"/>
              <a:sym typeface="Arial"/>
            </a:endParaRPr>
          </a:p>
        </p:txBody>
      </p:sp>
      <p:sp>
        <p:nvSpPr>
          <p:cNvPr id="237" name="Google Shape;237;p31"/>
          <p:cNvSpPr txBox="1"/>
          <p:nvPr>
            <p:ph idx="1" type="body"/>
          </p:nvPr>
        </p:nvSpPr>
        <p:spPr>
          <a:xfrm>
            <a:off x="540575" y="1120725"/>
            <a:ext cx="7714800" cy="24480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0"/>
              </a:spcAft>
              <a:buNone/>
            </a:pPr>
            <a:r>
              <a:rPr lang="en" sz="3000">
                <a:solidFill>
                  <a:schemeClr val="lt1"/>
                </a:solidFill>
                <a:latin typeface="Times New Roman"/>
                <a:ea typeface="Times New Roman"/>
                <a:cs typeface="Times New Roman"/>
                <a:sym typeface="Times New Roman"/>
              </a:rPr>
              <a:t>  </a:t>
            </a:r>
            <a:r>
              <a:rPr lang="en" sz="2400">
                <a:solidFill>
                  <a:schemeClr val="lt1"/>
                </a:solidFill>
                <a:latin typeface="Times New Roman"/>
                <a:ea typeface="Times New Roman"/>
                <a:cs typeface="Times New Roman"/>
                <a:sym typeface="Times New Roman"/>
              </a:rPr>
              <a:t> To estimate the impact of changes or new actions, a Data Protection Impact Assessment should be conducted when initiating a new project, change, or product. The Data Protection Impact Assessment is a procedure that needs to be carried out when a significant change is introduced in the processing of personal data. This change could be a new process, or a change to an existing process that alters the way personal data is being processed.</a:t>
            </a:r>
            <a:endParaRPr sz="24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40575" y="30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 Law</a:t>
            </a:r>
            <a:endParaRPr b="1"/>
          </a:p>
        </p:txBody>
      </p:sp>
      <p:sp>
        <p:nvSpPr>
          <p:cNvPr id="135" name="Google Shape;135;p14"/>
          <p:cNvSpPr txBox="1"/>
          <p:nvPr>
            <p:ph idx="1" type="body"/>
          </p:nvPr>
        </p:nvSpPr>
        <p:spPr>
          <a:xfrm>
            <a:off x="540575" y="1118250"/>
            <a:ext cx="7784400" cy="3320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3100">
                <a:solidFill>
                  <a:schemeClr val="lt1"/>
                </a:solidFill>
                <a:latin typeface="Times New Roman"/>
                <a:ea typeface="Times New Roman"/>
                <a:cs typeface="Times New Roman"/>
                <a:sym typeface="Times New Roman"/>
              </a:rPr>
              <a:t>The </a:t>
            </a:r>
            <a:r>
              <a:rPr b="1" i="1" lang="en" sz="3100">
                <a:solidFill>
                  <a:schemeClr val="lt1"/>
                </a:solidFill>
                <a:latin typeface="Times New Roman"/>
                <a:ea typeface="Times New Roman"/>
                <a:cs typeface="Times New Roman"/>
                <a:sym typeface="Times New Roman"/>
              </a:rPr>
              <a:t>Civil Rights Act of 1964/Others</a:t>
            </a:r>
            <a:r>
              <a:rPr i="1" lang="en" sz="3100">
                <a:solidFill>
                  <a:schemeClr val="lt1"/>
                </a:solidFill>
                <a:latin typeface="Times New Roman"/>
                <a:ea typeface="Times New Roman"/>
                <a:cs typeface="Times New Roman"/>
                <a:sym typeface="Times New Roman"/>
              </a:rPr>
              <a:t> </a:t>
            </a:r>
            <a:r>
              <a:rPr lang="en" sz="3100">
                <a:solidFill>
                  <a:schemeClr val="lt1"/>
                </a:solidFill>
                <a:latin typeface="Times New Roman"/>
                <a:ea typeface="Times New Roman"/>
                <a:cs typeface="Times New Roman"/>
                <a:sym typeface="Times New Roman"/>
              </a:rPr>
              <a:t>prohibits discrimination based on </a:t>
            </a:r>
            <a:r>
              <a:rPr lang="en" sz="3100">
                <a:solidFill>
                  <a:schemeClr val="lt1"/>
                </a:solidFill>
                <a:latin typeface="Times New Roman"/>
                <a:ea typeface="Times New Roman"/>
                <a:cs typeface="Times New Roman"/>
                <a:sym typeface="Times New Roman"/>
              </a:rPr>
              <a:t>certain</a:t>
            </a:r>
            <a:r>
              <a:rPr lang="en" sz="3100">
                <a:solidFill>
                  <a:schemeClr val="lt1"/>
                </a:solidFill>
                <a:latin typeface="Times New Roman"/>
                <a:ea typeface="Times New Roman"/>
                <a:cs typeface="Times New Roman"/>
                <a:sym typeface="Times New Roman"/>
              </a:rPr>
              <a:t> protected attributes, including, but not limited to, race, sex, religion, age for workers over 40 years old, national origin, and pregnancy.</a:t>
            </a:r>
            <a:endParaRPr sz="31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457225" y="337525"/>
            <a:ext cx="7505700" cy="954600"/>
          </a:xfrm>
          <a:prstGeom prst="rect">
            <a:avLst/>
          </a:prstGeom>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a:t>Data transfers</a:t>
            </a:r>
            <a:endParaRPr b="1"/>
          </a:p>
          <a:p>
            <a:pPr indent="0" lvl="0" marL="0" rtl="0" algn="l">
              <a:spcBef>
                <a:spcPts val="0"/>
              </a:spcBef>
              <a:spcAft>
                <a:spcPts val="0"/>
              </a:spcAft>
              <a:buNone/>
            </a:pPr>
            <a:r>
              <a:t/>
            </a:r>
            <a:endParaRPr/>
          </a:p>
        </p:txBody>
      </p:sp>
      <p:sp>
        <p:nvSpPr>
          <p:cNvPr id="243" name="Google Shape;243;p32"/>
          <p:cNvSpPr txBox="1"/>
          <p:nvPr>
            <p:ph idx="1" type="body"/>
          </p:nvPr>
        </p:nvSpPr>
        <p:spPr>
          <a:xfrm>
            <a:off x="429200" y="1023275"/>
            <a:ext cx="8199000" cy="24480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0"/>
              </a:spcAft>
              <a:buNone/>
            </a:pPr>
            <a:r>
              <a:rPr lang="en" sz="2700">
                <a:solidFill>
                  <a:schemeClr val="lt1"/>
                </a:solidFill>
                <a:latin typeface="Times New Roman"/>
                <a:ea typeface="Times New Roman"/>
                <a:cs typeface="Times New Roman"/>
                <a:sym typeface="Times New Roman"/>
              </a:rPr>
              <a:t>   The controller of personal data has the accountability to ensure that personal data is protected and GDPR requirements respected, even if processing is being done by a third party. This means controllers have the obligation to ensure the protection and privacy of personal data when that data is being transferred outside the company, to a third party and / or other entity within the same company.</a:t>
            </a:r>
            <a:endParaRPr sz="27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345850" y="337525"/>
            <a:ext cx="7505700" cy="954600"/>
          </a:xfrm>
          <a:prstGeom prst="rect">
            <a:avLst/>
          </a:prstGeom>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a:t>Data Protection Officer</a:t>
            </a:r>
            <a:endParaRPr b="1"/>
          </a:p>
          <a:p>
            <a:pPr indent="0" lvl="0" marL="0" rtl="0" algn="l">
              <a:spcBef>
                <a:spcPts val="0"/>
              </a:spcBef>
              <a:spcAft>
                <a:spcPts val="0"/>
              </a:spcAft>
              <a:buNone/>
            </a:pPr>
            <a:r>
              <a:t/>
            </a:r>
            <a:endParaRPr/>
          </a:p>
        </p:txBody>
      </p:sp>
      <p:sp>
        <p:nvSpPr>
          <p:cNvPr id="249" name="Google Shape;249;p33"/>
          <p:cNvSpPr txBox="1"/>
          <p:nvPr>
            <p:ph idx="1" type="body"/>
          </p:nvPr>
        </p:nvSpPr>
        <p:spPr>
          <a:xfrm>
            <a:off x="457050" y="1009350"/>
            <a:ext cx="8101500" cy="24480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0"/>
              </a:spcAft>
              <a:buNone/>
            </a:pPr>
            <a:r>
              <a:rPr lang="en" sz="3200">
                <a:solidFill>
                  <a:schemeClr val="lt1"/>
                </a:solidFill>
                <a:latin typeface="Times New Roman"/>
                <a:ea typeface="Times New Roman"/>
                <a:cs typeface="Times New Roman"/>
                <a:sym typeface="Times New Roman"/>
              </a:rPr>
              <a:t>   When there is significant processing of personal data in an organisation, the organisation should assign a Data Protection Officer. When assigned, the Data Protection Officer would have the responsibility of advising the company about compliance with EU GDPR requirements.</a:t>
            </a:r>
            <a:endParaRPr sz="32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80650" y="337500"/>
            <a:ext cx="7505700" cy="954600"/>
          </a:xfrm>
          <a:prstGeom prst="rect">
            <a:avLst/>
          </a:prstGeom>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a:t>Awareness and training</a:t>
            </a:r>
            <a:endParaRPr b="1"/>
          </a:p>
        </p:txBody>
      </p:sp>
      <p:sp>
        <p:nvSpPr>
          <p:cNvPr id="255" name="Google Shape;255;p34"/>
          <p:cNvSpPr txBox="1"/>
          <p:nvPr>
            <p:ph idx="1" type="body"/>
          </p:nvPr>
        </p:nvSpPr>
        <p:spPr>
          <a:xfrm>
            <a:off x="269125" y="939750"/>
            <a:ext cx="8505300" cy="24480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0"/>
              </a:spcAft>
              <a:buNone/>
            </a:pPr>
            <a:r>
              <a:rPr lang="en" sz="3200">
                <a:solidFill>
                  <a:schemeClr val="lt1"/>
                </a:solidFill>
                <a:latin typeface="Times New Roman"/>
                <a:ea typeface="Times New Roman"/>
                <a:cs typeface="Times New Roman"/>
                <a:sym typeface="Times New Roman"/>
              </a:rPr>
              <a:t>   Organizations must create awareness among employees about key GDPR requirements, and conduct regular trainings to ensure that employees remain aware of their responsibilities with regard to the protection of personal data and identification of personal data breaches as soon as possible.</a:t>
            </a:r>
            <a:endParaRPr sz="32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235800" y="233125"/>
            <a:ext cx="8672400" cy="1616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t> </a:t>
            </a:r>
            <a:r>
              <a:rPr b="1" lang="en" sz="2200"/>
              <a:t>Art. 22 GDPR | </a:t>
            </a:r>
            <a:r>
              <a:rPr b="1" lang="en" sz="2200"/>
              <a:t>Automated individual decision-making, including profiling</a:t>
            </a:r>
            <a:endParaRPr b="1" sz="2200"/>
          </a:p>
          <a:p>
            <a:pPr indent="0" lvl="0" marL="0" rtl="0" algn="l">
              <a:spcBef>
                <a:spcPts val="3600"/>
              </a:spcBef>
              <a:spcAft>
                <a:spcPts val="0"/>
              </a:spcAft>
              <a:buNone/>
            </a:pPr>
            <a:r>
              <a:t/>
            </a:r>
            <a:endParaRPr/>
          </a:p>
        </p:txBody>
      </p:sp>
      <p:sp>
        <p:nvSpPr>
          <p:cNvPr id="261" name="Google Shape;261;p35"/>
          <p:cNvSpPr txBox="1"/>
          <p:nvPr>
            <p:ph idx="1" type="body"/>
          </p:nvPr>
        </p:nvSpPr>
        <p:spPr>
          <a:xfrm>
            <a:off x="235800" y="1229625"/>
            <a:ext cx="8491200" cy="30768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0"/>
              </a:spcAft>
              <a:buNone/>
            </a:pPr>
            <a:r>
              <a:rPr lang="en" sz="3400">
                <a:solidFill>
                  <a:schemeClr val="lt1"/>
                </a:solidFill>
                <a:latin typeface="Times New Roman"/>
                <a:ea typeface="Times New Roman"/>
                <a:cs typeface="Times New Roman"/>
                <a:sym typeface="Times New Roman"/>
              </a:rPr>
              <a:t>   The data subject shall have </a:t>
            </a:r>
            <a:r>
              <a:rPr b="1" lang="en" sz="3400">
                <a:solidFill>
                  <a:schemeClr val="lt1"/>
                </a:solidFill>
                <a:latin typeface="Times New Roman"/>
                <a:ea typeface="Times New Roman"/>
                <a:cs typeface="Times New Roman"/>
                <a:sym typeface="Times New Roman"/>
              </a:rPr>
              <a:t>the right not to be subject to a decision based solely on automated processing</a:t>
            </a:r>
            <a:r>
              <a:rPr lang="en" sz="3400">
                <a:solidFill>
                  <a:schemeClr val="lt1"/>
                </a:solidFill>
                <a:latin typeface="Times New Roman"/>
                <a:ea typeface="Times New Roman"/>
                <a:cs typeface="Times New Roman"/>
                <a:sym typeface="Times New Roman"/>
              </a:rPr>
              <a:t>, including profiling, which produces legal effects concerning him or her or similarly significantly affects him or her.</a:t>
            </a:r>
            <a:endParaRPr sz="34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596425" y="441925"/>
            <a:ext cx="7505700" cy="954600"/>
          </a:xfrm>
          <a:prstGeom prst="rect">
            <a:avLst/>
          </a:prstGeom>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a:t>Recitals</a:t>
            </a:r>
            <a:endParaRPr b="1"/>
          </a:p>
        </p:txBody>
      </p:sp>
      <p:sp>
        <p:nvSpPr>
          <p:cNvPr id="267" name="Google Shape;267;p36"/>
          <p:cNvSpPr txBox="1"/>
          <p:nvPr>
            <p:ph idx="1" type="body"/>
          </p:nvPr>
        </p:nvSpPr>
        <p:spPr>
          <a:xfrm>
            <a:off x="387450" y="1166850"/>
            <a:ext cx="8310600" cy="30069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1500"/>
              </a:spcAft>
              <a:buNone/>
            </a:pPr>
            <a:r>
              <a:rPr lang="en" sz="2500">
                <a:solidFill>
                  <a:schemeClr val="lt1"/>
                </a:solidFill>
                <a:latin typeface="Times New Roman"/>
                <a:ea typeface="Times New Roman"/>
                <a:cs typeface="Times New Roman"/>
                <a:sym typeface="Times New Roman"/>
              </a:rPr>
              <a:t>    The Recitals are where the drafters tried to explain the regulation in </a:t>
            </a:r>
            <a:r>
              <a:rPr lang="en" sz="2500">
                <a:solidFill>
                  <a:schemeClr val="lt1"/>
                </a:solidFill>
                <a:latin typeface="Times New Roman"/>
                <a:ea typeface="Times New Roman"/>
                <a:cs typeface="Times New Roman"/>
                <a:sym typeface="Times New Roman"/>
              </a:rPr>
              <a:t>non binding</a:t>
            </a:r>
            <a:r>
              <a:rPr lang="en" sz="2500">
                <a:solidFill>
                  <a:schemeClr val="lt1"/>
                </a:solidFill>
                <a:latin typeface="Times New Roman"/>
                <a:ea typeface="Times New Roman"/>
                <a:cs typeface="Times New Roman"/>
                <a:sym typeface="Times New Roman"/>
              </a:rPr>
              <a:t> language. Recital 71 explains that automated processing “should be subject to suitable safeguards, which should include specific information to the data subject and the </a:t>
            </a:r>
            <a:r>
              <a:rPr b="1" lang="en" sz="2500">
                <a:solidFill>
                  <a:schemeClr val="lt1"/>
                </a:solidFill>
                <a:latin typeface="Times New Roman"/>
                <a:ea typeface="Times New Roman"/>
                <a:cs typeface="Times New Roman"/>
                <a:sym typeface="Times New Roman"/>
              </a:rPr>
              <a:t>right to obtain human intervention</a:t>
            </a:r>
            <a:r>
              <a:rPr lang="en" sz="2500">
                <a:solidFill>
                  <a:schemeClr val="lt1"/>
                </a:solidFill>
                <a:latin typeface="Times New Roman"/>
                <a:ea typeface="Times New Roman"/>
                <a:cs typeface="Times New Roman"/>
                <a:sym typeface="Times New Roman"/>
              </a:rPr>
              <a:t>, to express his or her point of view, </a:t>
            </a:r>
            <a:r>
              <a:rPr b="1" lang="en" sz="2500">
                <a:solidFill>
                  <a:schemeClr val="lt1"/>
                </a:solidFill>
                <a:latin typeface="Times New Roman"/>
                <a:ea typeface="Times New Roman"/>
                <a:cs typeface="Times New Roman"/>
                <a:sym typeface="Times New Roman"/>
              </a:rPr>
              <a:t>to obtain an explanation of the decision reached after such assessment and to challenge the decision.</a:t>
            </a:r>
            <a:r>
              <a:rPr lang="en" sz="2500">
                <a:solidFill>
                  <a:schemeClr val="lt1"/>
                </a:solidFill>
                <a:latin typeface="Times New Roman"/>
                <a:ea typeface="Times New Roman"/>
                <a:cs typeface="Times New Roman"/>
                <a:sym typeface="Times New Roman"/>
              </a:rPr>
              <a:t>"</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373700" y="309675"/>
            <a:ext cx="7505700" cy="954600"/>
          </a:xfrm>
          <a:prstGeom prst="rect">
            <a:avLst/>
          </a:prstGeom>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a:t>EU Data Privacy and Human Rights</a:t>
            </a:r>
            <a:endParaRPr b="1"/>
          </a:p>
        </p:txBody>
      </p:sp>
      <p:sp>
        <p:nvSpPr>
          <p:cNvPr id="273" name="Google Shape;273;p37"/>
          <p:cNvSpPr txBox="1"/>
          <p:nvPr>
            <p:ph idx="1" type="body"/>
          </p:nvPr>
        </p:nvSpPr>
        <p:spPr>
          <a:xfrm>
            <a:off x="269125" y="1083450"/>
            <a:ext cx="8268600" cy="3355200"/>
          </a:xfrm>
          <a:prstGeom prst="rect">
            <a:avLst/>
          </a:prstGeom>
        </p:spPr>
        <p:txBody>
          <a:bodyPr anchorCtr="0" anchor="t" bIns="91425" lIns="91425" spcFirstLastPara="1" rIns="91425" wrap="square" tIns="91425">
            <a:noAutofit/>
          </a:bodyPr>
          <a:lstStyle/>
          <a:p>
            <a:pPr indent="-304800" lvl="0" marL="304800" marR="0" rtl="0" algn="l">
              <a:lnSpc>
                <a:spcPct val="115000"/>
              </a:lnSpc>
              <a:spcBef>
                <a:spcPts val="0"/>
              </a:spcBef>
              <a:spcAft>
                <a:spcPts val="1500"/>
              </a:spcAft>
              <a:buNone/>
            </a:pPr>
            <a:r>
              <a:rPr lang="en" sz="2900">
                <a:solidFill>
                  <a:schemeClr val="lt1"/>
                </a:solidFill>
                <a:latin typeface="Times New Roman"/>
                <a:ea typeface="Times New Roman"/>
                <a:cs typeface="Times New Roman"/>
                <a:sym typeface="Times New Roman"/>
              </a:rPr>
              <a:t>   The European Convention on Human Rights (1950) grants people a right to private life. The European Court of Human Rights has deduced data protection principles from the Convention’s right to private life. </a:t>
            </a:r>
            <a:r>
              <a:rPr b="1" lang="en" sz="2900">
                <a:solidFill>
                  <a:schemeClr val="lt1"/>
                </a:solidFill>
                <a:latin typeface="Times New Roman"/>
                <a:ea typeface="Times New Roman"/>
                <a:cs typeface="Times New Roman"/>
                <a:sym typeface="Times New Roman"/>
              </a:rPr>
              <a:t>In the European Union, the right to protection of personal data has the status of a human right.</a:t>
            </a:r>
            <a:endParaRPr b="1" sz="290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8"/>
          <p:cNvPicPr preferRelativeResize="0"/>
          <p:nvPr/>
        </p:nvPicPr>
        <p:blipFill>
          <a:blip r:embed="rId3">
            <a:alphaModFix/>
          </a:blip>
          <a:stretch>
            <a:fillRect/>
          </a:stretch>
        </p:blipFill>
        <p:spPr>
          <a:xfrm>
            <a:off x="1967375" y="220975"/>
            <a:ext cx="4656300" cy="4711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39"/>
          <p:cNvPicPr preferRelativeResize="0"/>
          <p:nvPr/>
        </p:nvPicPr>
        <p:blipFill>
          <a:blip r:embed="rId3">
            <a:alphaModFix/>
          </a:blip>
          <a:stretch>
            <a:fillRect/>
          </a:stretch>
        </p:blipFill>
        <p:spPr>
          <a:xfrm>
            <a:off x="2189825" y="236250"/>
            <a:ext cx="4788826" cy="46930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336900" y="288800"/>
            <a:ext cx="84702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Most government agencies invest very little to ensure that fairness and due process protections remain in place when switching from human-driven decisions to algorithmically-driven ones. </a:t>
            </a:r>
            <a:endParaRPr sz="4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457225" y="281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Ethics of Algorithms in France</a:t>
            </a:r>
            <a:endParaRPr b="1"/>
          </a:p>
        </p:txBody>
      </p:sp>
      <p:sp>
        <p:nvSpPr>
          <p:cNvPr id="296" name="Google Shape;296;p41"/>
          <p:cNvSpPr txBox="1"/>
          <p:nvPr>
            <p:ph idx="1" type="body"/>
          </p:nvPr>
        </p:nvSpPr>
        <p:spPr>
          <a:xfrm>
            <a:off x="519675" y="1034750"/>
            <a:ext cx="7805100" cy="327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u="sng">
                <a:solidFill>
                  <a:schemeClr val="lt1"/>
                </a:solidFill>
                <a:latin typeface="Times New Roman"/>
                <a:ea typeface="Times New Roman"/>
                <a:cs typeface="Times New Roman"/>
                <a:sym typeface="Times New Roman"/>
              </a:rPr>
              <a:t>Setup:</a:t>
            </a:r>
            <a:r>
              <a:rPr lang="en" sz="2900">
                <a:solidFill>
                  <a:schemeClr val="lt1"/>
                </a:solidFill>
                <a:latin typeface="Times New Roman"/>
                <a:ea typeface="Times New Roman"/>
                <a:cs typeface="Times New Roman"/>
                <a:sym typeface="Times New Roman"/>
              </a:rPr>
              <a:t> A case where Google was sued for defamation as a result of the autocomplete suggestions generated during a partial search.</a:t>
            </a:r>
            <a:endParaRPr sz="29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2900" u="sng">
                <a:solidFill>
                  <a:schemeClr val="lt1"/>
                </a:solidFill>
                <a:latin typeface="Times New Roman"/>
                <a:ea typeface="Times New Roman"/>
                <a:cs typeface="Times New Roman"/>
                <a:sym typeface="Times New Roman"/>
              </a:rPr>
              <a:t>Ruling:</a:t>
            </a:r>
            <a:r>
              <a:rPr lang="en" sz="2900">
                <a:solidFill>
                  <a:schemeClr val="lt1"/>
                </a:solidFill>
                <a:latin typeface="Times New Roman"/>
                <a:ea typeface="Times New Roman"/>
                <a:cs typeface="Times New Roman"/>
                <a:sym typeface="Times New Roman"/>
              </a:rPr>
              <a:t> Algorithms are by definition neutral and cannot exhibit any sense of intention, and therefore Google can’t be held responsible for the results of automatic algorithm-driven suggestions.</a:t>
            </a:r>
            <a:endParaRPr sz="1450">
              <a:solidFill>
                <a:srgbClr val="383838"/>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420525" y="276850"/>
            <a:ext cx="7505700" cy="244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2200">
                <a:solidFill>
                  <a:schemeClr val="lt1"/>
                </a:solidFill>
                <a:latin typeface="Times New Roman"/>
                <a:ea typeface="Times New Roman"/>
                <a:cs typeface="Times New Roman"/>
                <a:sym typeface="Times New Roman"/>
              </a:rPr>
              <a:t>The United States legal system distinguishes between intentional and unintentional discrimination. </a:t>
            </a:r>
            <a:r>
              <a:rPr b="1" lang="en" sz="2200">
                <a:solidFill>
                  <a:schemeClr val="lt1"/>
                </a:solidFill>
                <a:latin typeface="Times New Roman"/>
                <a:ea typeface="Times New Roman"/>
                <a:cs typeface="Times New Roman"/>
                <a:sym typeface="Times New Roman"/>
              </a:rPr>
              <a:t>Disparate treatment refers to intentional discrimination based on certain protected attributes. </a:t>
            </a:r>
            <a:r>
              <a:rPr lang="en" sz="2200">
                <a:solidFill>
                  <a:schemeClr val="lt1"/>
                </a:solidFill>
                <a:latin typeface="Times New Roman"/>
                <a:ea typeface="Times New Roman"/>
                <a:cs typeface="Times New Roman"/>
                <a:sym typeface="Times New Roman"/>
              </a:rPr>
              <a:t>This is in violation of civil rights legislations. </a:t>
            </a:r>
            <a:r>
              <a:rPr b="1" lang="en" sz="2200">
                <a:solidFill>
                  <a:schemeClr val="lt1"/>
                </a:solidFill>
                <a:latin typeface="Times New Roman"/>
                <a:ea typeface="Times New Roman"/>
                <a:cs typeface="Times New Roman"/>
                <a:sym typeface="Times New Roman"/>
              </a:rPr>
              <a:t>Disparate impact refers to unintentional discrimination that results due to a certain unforeseen impact of a decision.</a:t>
            </a:r>
            <a:r>
              <a:rPr lang="en" sz="2200">
                <a:solidFill>
                  <a:schemeClr val="lt1"/>
                </a:solidFill>
                <a:latin typeface="Times New Roman"/>
                <a:ea typeface="Times New Roman"/>
                <a:cs typeface="Times New Roman"/>
                <a:sym typeface="Times New Roman"/>
              </a:rPr>
              <a:t> This is deemed against the law unless the party can prove that such classification feature is necessary for the requirements and success of such party. The United States Supreme Court ruled in Griggs v. Duke Power Co. that pre-employment tests needed to be justified for the success and betterment of the job placement.</a:t>
            </a:r>
            <a:endParaRPr sz="22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436175" y="344475"/>
            <a:ext cx="8463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Algorithms and Freedom of Information Act (FOIA)</a:t>
            </a:r>
            <a:endParaRPr b="1"/>
          </a:p>
        </p:txBody>
      </p:sp>
      <p:sp>
        <p:nvSpPr>
          <p:cNvPr id="302" name="Google Shape;302;p42"/>
          <p:cNvSpPr txBox="1"/>
          <p:nvPr>
            <p:ph idx="1" type="body"/>
          </p:nvPr>
        </p:nvSpPr>
        <p:spPr>
          <a:xfrm>
            <a:off x="484875" y="1501050"/>
            <a:ext cx="8254800" cy="11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lt1"/>
                </a:solidFill>
                <a:latin typeface="Times New Roman"/>
                <a:ea typeface="Times New Roman"/>
                <a:cs typeface="Times New Roman"/>
                <a:sym typeface="Times New Roman"/>
              </a:rPr>
              <a:t>Since 1967, </a:t>
            </a:r>
            <a:r>
              <a:rPr b="1" lang="en" sz="3100">
                <a:solidFill>
                  <a:schemeClr val="lt1"/>
                </a:solidFill>
                <a:latin typeface="Times New Roman"/>
                <a:ea typeface="Times New Roman"/>
                <a:cs typeface="Times New Roman"/>
                <a:sym typeface="Times New Roman"/>
              </a:rPr>
              <a:t>the Freedom of Information Act (FOIA)</a:t>
            </a:r>
            <a:r>
              <a:rPr lang="en" sz="3100">
                <a:solidFill>
                  <a:schemeClr val="lt1"/>
                </a:solidFill>
                <a:latin typeface="Times New Roman"/>
                <a:ea typeface="Times New Roman"/>
                <a:cs typeface="Times New Roman"/>
                <a:sym typeface="Times New Roman"/>
              </a:rPr>
              <a:t> has provided the public the right to request access to records from any federal agency. It is often described as the law that keeps citizens in the know about their government.</a:t>
            </a:r>
            <a:endParaRPr sz="3100">
              <a:solidFill>
                <a:schemeClr val="lt1"/>
              </a:solidFill>
              <a:latin typeface="Times New Roman"/>
              <a:ea typeface="Times New Roman"/>
              <a:cs typeface="Times New Roman"/>
              <a:sym typeface="Times New Roman"/>
            </a:endParaRPr>
          </a:p>
        </p:txBody>
      </p:sp>
      <p:sp>
        <p:nvSpPr>
          <p:cNvPr id="303" name="Google Shape;303;p42"/>
          <p:cNvSpPr txBox="1"/>
          <p:nvPr/>
        </p:nvSpPr>
        <p:spPr>
          <a:xfrm>
            <a:off x="484875" y="4403400"/>
            <a:ext cx="2512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Many Issues Arise</a:t>
            </a:r>
            <a:endParaRPr b="1">
              <a:solidFill>
                <a:srgbClr val="FF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idx="1" type="body"/>
          </p:nvPr>
        </p:nvSpPr>
        <p:spPr>
          <a:xfrm>
            <a:off x="331775" y="317850"/>
            <a:ext cx="7937400" cy="4293600"/>
          </a:xfrm>
          <a:prstGeom prst="rect">
            <a:avLst/>
          </a:prstGeom>
        </p:spPr>
        <p:txBody>
          <a:bodyPr anchorCtr="0" anchor="t" bIns="91425" lIns="91425" spcFirstLastPara="1" rIns="91425" wrap="square" tIns="91425">
            <a:noAutofit/>
          </a:bodyPr>
          <a:lstStyle/>
          <a:p>
            <a:pPr indent="-365125" lvl="0" marL="736600" rtl="0" algn="l">
              <a:spcBef>
                <a:spcPts val="400"/>
              </a:spcBef>
              <a:spcAft>
                <a:spcPts val="0"/>
              </a:spcAft>
              <a:buClr>
                <a:schemeClr val="lt1"/>
              </a:buClr>
              <a:buSzPts val="2150"/>
              <a:buFont typeface="Times New Roman"/>
              <a:buChar char="●"/>
            </a:pPr>
            <a:r>
              <a:rPr lang="en" sz="1800">
                <a:solidFill>
                  <a:schemeClr val="lt1"/>
                </a:solidFill>
                <a:latin typeface="Times New Roman"/>
                <a:ea typeface="Times New Roman"/>
                <a:cs typeface="Times New Roman"/>
                <a:sym typeface="Times New Roman"/>
              </a:rPr>
              <a:t>Suppose we do require that the software be released? Can’t it just be obfuscated so that we can’t really tell what it’s doing, except as a black box?</a:t>
            </a:r>
            <a:endParaRPr sz="1800">
              <a:solidFill>
                <a:schemeClr val="lt1"/>
              </a:solidFill>
              <a:latin typeface="Times New Roman"/>
              <a:ea typeface="Times New Roman"/>
              <a:cs typeface="Times New Roman"/>
              <a:sym typeface="Times New Roman"/>
            </a:endParaRPr>
          </a:p>
          <a:p>
            <a:pPr indent="-365125" lvl="0" marL="736600" rtl="0" algn="l">
              <a:spcBef>
                <a:spcPts val="0"/>
              </a:spcBef>
              <a:spcAft>
                <a:spcPts val="0"/>
              </a:spcAft>
              <a:buClr>
                <a:schemeClr val="lt1"/>
              </a:buClr>
              <a:buSzPts val="2150"/>
              <a:buFont typeface="Times New Roman"/>
              <a:buChar char="●"/>
            </a:pPr>
            <a:r>
              <a:rPr lang="en" sz="1800">
                <a:solidFill>
                  <a:schemeClr val="lt1"/>
                </a:solidFill>
                <a:latin typeface="Times New Roman"/>
                <a:ea typeface="Times New Roman"/>
                <a:cs typeface="Times New Roman"/>
                <a:sym typeface="Times New Roman"/>
              </a:rPr>
              <a:t>Suppose we instead require that the algorithm be released. What if it’s a learning algorithm that was trained on some data? If we release the final trained model, that might tell us what the algorithm is doing, but not why.</a:t>
            </a:r>
            <a:endParaRPr sz="1800">
              <a:solidFill>
                <a:schemeClr val="lt1"/>
              </a:solidFill>
              <a:latin typeface="Times New Roman"/>
              <a:ea typeface="Times New Roman"/>
              <a:cs typeface="Times New Roman"/>
              <a:sym typeface="Times New Roman"/>
            </a:endParaRPr>
          </a:p>
          <a:p>
            <a:pPr indent="-365125" lvl="0" marL="736600" rtl="0" algn="l">
              <a:spcBef>
                <a:spcPts val="0"/>
              </a:spcBef>
              <a:spcAft>
                <a:spcPts val="0"/>
              </a:spcAft>
              <a:buClr>
                <a:schemeClr val="lt1"/>
              </a:buClr>
              <a:buSzPts val="2150"/>
              <a:buFont typeface="Times New Roman"/>
              <a:buChar char="●"/>
            </a:pPr>
            <a:r>
              <a:rPr lang="en" sz="1800">
                <a:solidFill>
                  <a:schemeClr val="lt1"/>
                </a:solidFill>
                <a:latin typeface="Times New Roman"/>
                <a:ea typeface="Times New Roman"/>
                <a:cs typeface="Times New Roman"/>
                <a:sym typeface="Times New Roman"/>
              </a:rPr>
              <a:t>Does it even make sense to release the training data? What happens if the algorithm is constantly learning (like an online learning algorithm)? Then would we need to timestamp the data so we can roll back to whichever version is under litigation?</a:t>
            </a:r>
            <a:endParaRPr sz="1800">
              <a:solidFill>
                <a:schemeClr val="lt1"/>
              </a:solidFill>
              <a:latin typeface="Times New Roman"/>
              <a:ea typeface="Times New Roman"/>
              <a:cs typeface="Times New Roman"/>
              <a:sym typeface="Times New Roman"/>
            </a:endParaRPr>
          </a:p>
          <a:p>
            <a:pPr indent="-365125" lvl="0" marL="736600" rtl="0" algn="l">
              <a:spcBef>
                <a:spcPts val="0"/>
              </a:spcBef>
              <a:spcAft>
                <a:spcPts val="0"/>
              </a:spcAft>
              <a:buClr>
                <a:schemeClr val="lt1"/>
              </a:buClr>
              <a:buSzPts val="2150"/>
              <a:buFont typeface="Times New Roman"/>
              <a:buChar char="●"/>
            </a:pPr>
            <a:r>
              <a:rPr lang="en" sz="1800">
                <a:solidFill>
                  <a:schemeClr val="lt1"/>
                </a:solidFill>
                <a:latin typeface="Times New Roman"/>
                <a:ea typeface="Times New Roman"/>
                <a:cs typeface="Times New Roman"/>
                <a:sym typeface="Times New Roman"/>
              </a:rPr>
              <a:t>But suppose the algorithm instead makes use of reinforcement learning, and adapts in response to its environment. How on earth can we capture the entire environment used to influence the algorithm?</a:t>
            </a:r>
            <a:endParaRPr sz="350">
              <a:solidFill>
                <a:srgbClr val="383838"/>
              </a:solidFill>
              <a:latin typeface="Times New Roman"/>
              <a:ea typeface="Times New Roman"/>
              <a:cs typeface="Times New Roman"/>
              <a:sym typeface="Times New Roman"/>
            </a:endParaRPr>
          </a:p>
          <a:p>
            <a:pPr indent="0" lvl="0" marL="0" rtl="0" algn="l">
              <a:spcBef>
                <a:spcPts val="38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297125" y="281800"/>
            <a:ext cx="7505700" cy="954600"/>
          </a:xfrm>
          <a:prstGeom prst="rect">
            <a:avLst/>
          </a:prstGeom>
        </p:spPr>
        <p:txBody>
          <a:bodyPr anchorCtr="0" anchor="t" bIns="91425" lIns="91425" spcFirstLastPara="1" rIns="91425" wrap="square" tIns="91425">
            <a:noAutofit/>
          </a:bodyPr>
          <a:lstStyle/>
          <a:p>
            <a:pPr indent="0" lvl="0" marL="0" marR="0" rtl="0" algn="l">
              <a:lnSpc>
                <a:spcPct val="140000"/>
              </a:lnSpc>
              <a:spcBef>
                <a:spcPts val="0"/>
              </a:spcBef>
              <a:spcAft>
                <a:spcPts val="0"/>
              </a:spcAft>
              <a:buNone/>
            </a:pPr>
            <a:r>
              <a:rPr b="1" lang="en"/>
              <a:t>Artificial Intelligence Initiative Act</a:t>
            </a:r>
            <a:endParaRPr b="1"/>
          </a:p>
          <a:p>
            <a:pPr indent="0" lvl="0" marL="0" rtl="0" algn="l">
              <a:spcBef>
                <a:spcPts val="0"/>
              </a:spcBef>
              <a:spcAft>
                <a:spcPts val="0"/>
              </a:spcAft>
              <a:buNone/>
            </a:pPr>
            <a:r>
              <a:t/>
            </a:r>
            <a:endParaRPr/>
          </a:p>
        </p:txBody>
      </p:sp>
      <p:sp>
        <p:nvSpPr>
          <p:cNvPr id="314" name="Google Shape;314;p44"/>
          <p:cNvSpPr txBox="1"/>
          <p:nvPr>
            <p:ph idx="1" type="body"/>
          </p:nvPr>
        </p:nvSpPr>
        <p:spPr>
          <a:xfrm>
            <a:off x="385500" y="838500"/>
            <a:ext cx="8373000" cy="3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This bill requires certain federal activities related to artificial intelligence, including implementation by the President of a </a:t>
            </a:r>
            <a:r>
              <a:rPr b="1" lang="en" sz="1500">
                <a:solidFill>
                  <a:schemeClr val="lt1"/>
                </a:solidFill>
                <a:latin typeface="Times New Roman"/>
                <a:ea typeface="Times New Roman"/>
                <a:cs typeface="Times New Roman"/>
                <a:sym typeface="Times New Roman"/>
              </a:rPr>
              <a:t>National Artificial Intelligence Research and Development Initiative</a:t>
            </a:r>
            <a:r>
              <a:rPr lang="en" sz="1500">
                <a:solidFill>
                  <a:schemeClr val="lt1"/>
                </a:solidFill>
                <a:latin typeface="Times New Roman"/>
                <a:ea typeface="Times New Roman"/>
                <a:cs typeface="Times New Roman"/>
                <a:sym typeface="Times New Roman"/>
              </a:rPr>
              <a:t>.</a:t>
            </a:r>
            <a:endParaRPr sz="15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rPr lang="en" sz="1500">
                <a:solidFill>
                  <a:schemeClr val="lt1"/>
                </a:solidFill>
                <a:latin typeface="Times New Roman"/>
                <a:ea typeface="Times New Roman"/>
                <a:cs typeface="Times New Roman"/>
                <a:sym typeface="Times New Roman"/>
              </a:rPr>
              <a:t>The initiative must invest in artificial intelligence research and development and support the development of an artificial intelligence science and technology workforce pipeline, among other activities.</a:t>
            </a:r>
            <a:endParaRPr sz="15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rPr b="1" lang="en" sz="1500">
                <a:solidFill>
                  <a:schemeClr val="lt1"/>
                </a:solidFill>
                <a:latin typeface="Times New Roman"/>
                <a:ea typeface="Times New Roman"/>
                <a:cs typeface="Times New Roman"/>
                <a:sym typeface="Times New Roman"/>
              </a:rPr>
              <a:t>The Office of Science and Technology Policy (OSTP) </a:t>
            </a:r>
            <a:r>
              <a:rPr lang="en" sz="1500">
                <a:solidFill>
                  <a:schemeClr val="lt1"/>
                </a:solidFill>
                <a:latin typeface="Times New Roman"/>
                <a:ea typeface="Times New Roman"/>
                <a:cs typeface="Times New Roman"/>
                <a:sym typeface="Times New Roman"/>
              </a:rPr>
              <a:t>shall establish or designate </a:t>
            </a:r>
            <a:endParaRPr sz="1500">
              <a:solidFill>
                <a:schemeClr val="lt1"/>
              </a:solidFill>
              <a:latin typeface="Times New Roman"/>
              <a:ea typeface="Times New Roman"/>
              <a:cs typeface="Times New Roman"/>
              <a:sym typeface="Times New Roman"/>
            </a:endParaRPr>
          </a:p>
          <a:p>
            <a:pPr indent="-323850" lvl="0" marL="457200" rtl="0" algn="l">
              <a:spcBef>
                <a:spcPts val="150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a National Artificial Intelligence Advisory Committee to advise the OSTP on matters related to the initiative; </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a National Artificial Intelligence Coordination Office to provide technical and administrative support to the advisory committee and serve as the point of contact on federal artificial intelligence activities; and</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an Interagency Committee on Artificial Intelligence to coordinate the artificial intelligence and technology research and education activities and programs of the federal agencies, among other activities.</a:t>
            </a:r>
            <a:endParaRPr sz="15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idx="1" type="body"/>
          </p:nvPr>
        </p:nvSpPr>
        <p:spPr>
          <a:xfrm>
            <a:off x="380475" y="276075"/>
            <a:ext cx="7944300" cy="41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Times New Roman"/>
                <a:ea typeface="Times New Roman"/>
                <a:cs typeface="Times New Roman"/>
                <a:sym typeface="Times New Roman"/>
              </a:rPr>
              <a:t>The National Institute of Standards and Technology</a:t>
            </a:r>
            <a:r>
              <a:rPr lang="en" sz="1700">
                <a:solidFill>
                  <a:schemeClr val="lt1"/>
                </a:solidFill>
                <a:latin typeface="Times New Roman"/>
                <a:ea typeface="Times New Roman"/>
                <a:cs typeface="Times New Roman"/>
                <a:sym typeface="Times New Roman"/>
              </a:rPr>
              <a:t> shall, among other things </a:t>
            </a:r>
            <a:endParaRPr sz="1700">
              <a:solidFill>
                <a:schemeClr val="lt1"/>
              </a:solidFill>
              <a:latin typeface="Times New Roman"/>
              <a:ea typeface="Times New Roman"/>
              <a:cs typeface="Times New Roman"/>
              <a:sym typeface="Times New Roman"/>
            </a:endParaRPr>
          </a:p>
          <a:p>
            <a:pPr indent="-336550" lvl="0" marL="457200" rtl="0" algn="l">
              <a:spcBef>
                <a:spcPts val="150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carry out initiative activities, including by awarding contracts as necessary;</a:t>
            </a:r>
            <a:endParaRPr sz="1700">
              <a:solidFill>
                <a:schemeClr val="lt1"/>
              </a:solidFill>
              <a:latin typeface="Times New Roman"/>
              <a:ea typeface="Times New Roman"/>
              <a:cs typeface="Times New Roman"/>
              <a:sym typeface="Times New Roman"/>
            </a:endParaRPr>
          </a:p>
          <a:p>
            <a:pPr indent="-336550" lvl="0" marL="457200" rtl="0" algn="l">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support the development of measurements and standards necessary to advance commercial development of artificial intelligence applications; and</a:t>
            </a:r>
            <a:endParaRPr sz="1700">
              <a:solidFill>
                <a:schemeClr val="lt1"/>
              </a:solidFill>
              <a:latin typeface="Times New Roman"/>
              <a:ea typeface="Times New Roman"/>
              <a:cs typeface="Times New Roman"/>
              <a:sym typeface="Times New Roman"/>
            </a:endParaRPr>
          </a:p>
          <a:p>
            <a:pPr indent="-336550" lvl="0" marL="457200" rtl="0" algn="l">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establish collaborative ventures or consortia.</a:t>
            </a:r>
            <a:endParaRPr sz="17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rPr b="1" lang="en" sz="1700">
                <a:solidFill>
                  <a:schemeClr val="lt1"/>
                </a:solidFill>
                <a:latin typeface="Times New Roman"/>
                <a:ea typeface="Times New Roman"/>
                <a:cs typeface="Times New Roman"/>
                <a:sym typeface="Times New Roman"/>
              </a:rPr>
              <a:t>The National Science Foundation</a:t>
            </a:r>
            <a:r>
              <a:rPr lang="en" sz="1700">
                <a:solidFill>
                  <a:schemeClr val="lt1"/>
                </a:solidFill>
                <a:latin typeface="Times New Roman"/>
                <a:ea typeface="Times New Roman"/>
                <a:cs typeface="Times New Roman"/>
                <a:sym typeface="Times New Roman"/>
              </a:rPr>
              <a:t> shall </a:t>
            </a:r>
            <a:endParaRPr sz="1700">
              <a:solidFill>
                <a:schemeClr val="lt1"/>
              </a:solidFill>
              <a:latin typeface="Times New Roman"/>
              <a:ea typeface="Times New Roman"/>
              <a:cs typeface="Times New Roman"/>
              <a:sym typeface="Times New Roman"/>
            </a:endParaRPr>
          </a:p>
          <a:p>
            <a:pPr indent="-336550" lvl="0" marL="457200" rtl="0" algn="l">
              <a:spcBef>
                <a:spcPts val="150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implement a research and education program on artificial intelligence and engineering, and </a:t>
            </a:r>
            <a:endParaRPr sz="1700">
              <a:solidFill>
                <a:schemeClr val="lt1"/>
              </a:solidFill>
              <a:latin typeface="Times New Roman"/>
              <a:ea typeface="Times New Roman"/>
              <a:cs typeface="Times New Roman"/>
              <a:sym typeface="Times New Roman"/>
            </a:endParaRPr>
          </a:p>
          <a:p>
            <a:pPr indent="-336550" lvl="0" marL="457200" rtl="0" algn="l">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award grants to establish up to five Multidisciplinary Centers for Artificial Intelligence Research and Education to conduct activities in support of the initiative.</a:t>
            </a:r>
            <a:endParaRPr sz="17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rPr b="1" lang="en" sz="1700">
                <a:solidFill>
                  <a:schemeClr val="lt1"/>
                </a:solidFill>
                <a:latin typeface="Times New Roman"/>
                <a:ea typeface="Times New Roman"/>
                <a:cs typeface="Times New Roman"/>
                <a:sym typeface="Times New Roman"/>
              </a:rPr>
              <a:t>The Department of Energy</a:t>
            </a:r>
            <a:r>
              <a:rPr lang="en" sz="1700">
                <a:solidFill>
                  <a:schemeClr val="lt1"/>
                </a:solidFill>
                <a:latin typeface="Times New Roman"/>
                <a:ea typeface="Times New Roman"/>
                <a:cs typeface="Times New Roman"/>
                <a:sym typeface="Times New Roman"/>
              </a:rPr>
              <a:t> shall carry out an artificial intelligence research and development program.</a:t>
            </a:r>
            <a:endParaRPr sz="17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46"/>
          <p:cNvPicPr preferRelativeResize="0"/>
          <p:nvPr/>
        </p:nvPicPr>
        <p:blipFill>
          <a:blip r:embed="rId3">
            <a:alphaModFix/>
          </a:blip>
          <a:stretch>
            <a:fillRect/>
          </a:stretch>
        </p:blipFill>
        <p:spPr>
          <a:xfrm>
            <a:off x="274375" y="2723300"/>
            <a:ext cx="8595249" cy="1244950"/>
          </a:xfrm>
          <a:prstGeom prst="rect">
            <a:avLst/>
          </a:prstGeom>
          <a:noFill/>
          <a:ln>
            <a:noFill/>
          </a:ln>
        </p:spPr>
      </p:pic>
      <p:sp>
        <p:nvSpPr>
          <p:cNvPr id="325" name="Google Shape;325;p46"/>
          <p:cNvSpPr txBox="1"/>
          <p:nvPr>
            <p:ph type="title"/>
          </p:nvPr>
        </p:nvSpPr>
        <p:spPr>
          <a:xfrm>
            <a:off x="169950" y="182550"/>
            <a:ext cx="8804100" cy="2389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5900"/>
              <a:t>Progress on Artificial Intelligence Initiative Act</a:t>
            </a:r>
            <a:endParaRPr b="1" sz="5900"/>
          </a:p>
          <a:p>
            <a:pPr indent="0" lvl="0" marL="0" marR="0" rtl="0" algn="l">
              <a:lnSpc>
                <a:spcPct val="100000"/>
              </a:lnSpc>
              <a:spcBef>
                <a:spcPts val="0"/>
              </a:spcBef>
              <a:spcAft>
                <a:spcPts val="0"/>
              </a:spcAft>
              <a:buNone/>
            </a:pPr>
            <a:r>
              <a:t/>
            </a:r>
            <a:endParaRPr b="1" sz="4900"/>
          </a:p>
          <a:p>
            <a:pPr indent="0" lvl="0" marL="0" marR="0" rtl="0" algn="l">
              <a:lnSpc>
                <a:spcPct val="100000"/>
              </a:lnSpc>
              <a:spcBef>
                <a:spcPts val="0"/>
              </a:spcBef>
              <a:spcAft>
                <a:spcPts val="0"/>
              </a:spcAft>
              <a:buNone/>
            </a:pPr>
            <a:r>
              <a:t/>
            </a:r>
            <a:endParaRPr b="1" sz="4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 type="body"/>
          </p:nvPr>
        </p:nvSpPr>
        <p:spPr>
          <a:xfrm>
            <a:off x="475975" y="339600"/>
            <a:ext cx="7659000" cy="3821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3700">
                <a:solidFill>
                  <a:schemeClr val="lt1"/>
                </a:solidFill>
                <a:latin typeface="Times New Roman"/>
                <a:ea typeface="Times New Roman"/>
                <a:cs typeface="Times New Roman"/>
                <a:sym typeface="Times New Roman"/>
              </a:rPr>
              <a:t>The </a:t>
            </a:r>
            <a:r>
              <a:rPr b="1" lang="en" sz="3700">
                <a:solidFill>
                  <a:schemeClr val="lt1"/>
                </a:solidFill>
                <a:latin typeface="Times New Roman"/>
                <a:ea typeface="Times New Roman"/>
                <a:cs typeface="Times New Roman"/>
                <a:sym typeface="Times New Roman"/>
              </a:rPr>
              <a:t>Four-Fifths Rule</a:t>
            </a:r>
            <a:r>
              <a:rPr lang="en" sz="3700">
                <a:solidFill>
                  <a:schemeClr val="lt1"/>
                </a:solidFill>
                <a:latin typeface="Times New Roman"/>
                <a:ea typeface="Times New Roman"/>
                <a:cs typeface="Times New Roman"/>
                <a:sym typeface="Times New Roman"/>
              </a:rPr>
              <a:t>, also known as </a:t>
            </a:r>
            <a:r>
              <a:rPr b="1" lang="en" sz="3700">
                <a:solidFill>
                  <a:schemeClr val="lt1"/>
                </a:solidFill>
                <a:latin typeface="Times New Roman"/>
                <a:ea typeface="Times New Roman"/>
                <a:cs typeface="Times New Roman"/>
                <a:sym typeface="Times New Roman"/>
              </a:rPr>
              <a:t>the 80% Rule</a:t>
            </a:r>
            <a:r>
              <a:rPr lang="en" sz="3700">
                <a:solidFill>
                  <a:schemeClr val="lt1"/>
                </a:solidFill>
                <a:latin typeface="Times New Roman"/>
                <a:ea typeface="Times New Roman"/>
                <a:cs typeface="Times New Roman"/>
                <a:sym typeface="Times New Roman"/>
              </a:rPr>
              <a:t>, states the presence of an adverse impact on a particular group if the rate of selection of this particular group is less than 80% than another group of higher rate of selection.</a:t>
            </a:r>
            <a:endParaRPr sz="37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idx="1" type="body"/>
          </p:nvPr>
        </p:nvSpPr>
        <p:spPr>
          <a:xfrm>
            <a:off x="331775" y="317850"/>
            <a:ext cx="8540100" cy="43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50">
                <a:solidFill>
                  <a:schemeClr val="lt1"/>
                </a:solidFill>
                <a:latin typeface="Arial"/>
                <a:ea typeface="Arial"/>
                <a:cs typeface="Arial"/>
                <a:sym typeface="Arial"/>
              </a:rPr>
              <a:t>The city of New York recently assembled a task force to study possible biases in algorithmic decision systems. It released a </a:t>
            </a:r>
            <a:r>
              <a:rPr b="1" lang="en" sz="3750" u="sng">
                <a:solidFill>
                  <a:schemeClr val="lt1"/>
                </a:solidFill>
                <a:latin typeface="Arial"/>
                <a:ea typeface="Arial"/>
                <a:cs typeface="Arial"/>
                <a:sym typeface="Arial"/>
                <a:hlinkClick r:id="rId3">
                  <a:extLst>
                    <a:ext uri="{A12FA001-AC4F-418D-AE19-62706E023703}">
                      <ahyp:hlinkClr val="tx"/>
                    </a:ext>
                  </a:extLst>
                </a:hlinkClick>
              </a:rPr>
              <a:t>report</a:t>
            </a:r>
            <a:r>
              <a:rPr b="1" lang="en" sz="3750">
                <a:solidFill>
                  <a:schemeClr val="lt1"/>
                </a:solidFill>
                <a:latin typeface="Arial"/>
                <a:ea typeface="Arial"/>
                <a:cs typeface="Arial"/>
                <a:sym typeface="Arial"/>
              </a:rPr>
              <a:t> publicly that’s been criticized for not having any strong policy measures. </a:t>
            </a:r>
            <a:r>
              <a:rPr b="1" lang="en" sz="3550">
                <a:solidFill>
                  <a:schemeClr val="lt1"/>
                </a:solidFill>
                <a:latin typeface="Arial"/>
                <a:ea typeface="Arial"/>
                <a:cs typeface="Arial"/>
                <a:sym typeface="Arial"/>
              </a:rPr>
              <a:t> </a:t>
            </a:r>
            <a:endParaRPr b="1" sz="3550">
              <a:solidFill>
                <a:schemeClr val="lt1"/>
              </a:solidFill>
              <a:latin typeface="Arial"/>
              <a:ea typeface="Arial"/>
              <a:cs typeface="Arial"/>
              <a:sym typeface="Arial"/>
            </a:endParaRPr>
          </a:p>
          <a:p>
            <a:pPr indent="0" lvl="0" marL="0" rtl="0" algn="l">
              <a:spcBef>
                <a:spcPts val="0"/>
              </a:spcBef>
              <a:spcAft>
                <a:spcPts val="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297275" y="182400"/>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Algorithmic Accountability Act of 2019</a:t>
            </a:r>
            <a:endParaRPr b="1"/>
          </a:p>
        </p:txBody>
      </p:sp>
      <p:sp>
        <p:nvSpPr>
          <p:cNvPr id="156" name="Google Shape;156;p18"/>
          <p:cNvSpPr txBox="1"/>
          <p:nvPr>
            <p:ph idx="1" type="body"/>
          </p:nvPr>
        </p:nvSpPr>
        <p:spPr>
          <a:xfrm>
            <a:off x="379500" y="860725"/>
            <a:ext cx="8385000" cy="314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950">
                <a:solidFill>
                  <a:srgbClr val="001D38"/>
                </a:solidFill>
                <a:latin typeface="Arial"/>
                <a:ea typeface="Arial"/>
                <a:cs typeface="Arial"/>
                <a:sym typeface="Arial"/>
              </a:rPr>
              <a:t>I</a:t>
            </a:r>
            <a:r>
              <a:rPr lang="en" sz="950">
                <a:solidFill>
                  <a:schemeClr val="lt1"/>
                </a:solidFill>
                <a:latin typeface="Arial"/>
                <a:ea typeface="Arial"/>
                <a:cs typeface="Arial"/>
                <a:sym typeface="Arial"/>
              </a:rPr>
              <a:t>ntroduced by U.S. Senators Cory Booker (D-NJ) and Ron Wyden (D-OR), along with Rep. Yvette D. Clarke (D-NY) in April 2019</a:t>
            </a:r>
            <a:endParaRPr sz="950">
              <a:solidFill>
                <a:schemeClr val="lt1"/>
              </a:solidFill>
              <a:latin typeface="Arial"/>
              <a:ea typeface="Arial"/>
              <a:cs typeface="Arial"/>
              <a:sym typeface="Arial"/>
            </a:endParaRPr>
          </a:p>
          <a:p>
            <a:pPr indent="0" lvl="0" marL="0" rtl="0" algn="l">
              <a:spcBef>
                <a:spcPts val="1700"/>
              </a:spcBef>
              <a:spcAft>
                <a:spcPts val="0"/>
              </a:spcAft>
              <a:buNone/>
            </a:pPr>
            <a:r>
              <a:rPr b="1" lang="en" sz="1550">
                <a:solidFill>
                  <a:schemeClr val="lt1"/>
                </a:solidFill>
                <a:latin typeface="Arial"/>
                <a:ea typeface="Arial"/>
                <a:cs typeface="Arial"/>
                <a:sym typeface="Arial"/>
              </a:rPr>
              <a:t>The Algorithmic Accountability Act would:</a:t>
            </a:r>
            <a:endParaRPr b="1" sz="1550">
              <a:solidFill>
                <a:schemeClr val="lt1"/>
              </a:solidFill>
              <a:latin typeface="Arial"/>
              <a:ea typeface="Arial"/>
              <a:cs typeface="Arial"/>
              <a:sym typeface="Arial"/>
            </a:endParaRPr>
          </a:p>
          <a:p>
            <a:pPr indent="0" lvl="0" marL="0" rtl="0" algn="l">
              <a:spcBef>
                <a:spcPts val="1700"/>
              </a:spcBef>
              <a:spcAft>
                <a:spcPts val="0"/>
              </a:spcAft>
              <a:buNone/>
            </a:pPr>
            <a:r>
              <a:rPr lang="en" sz="1550">
                <a:solidFill>
                  <a:schemeClr val="lt1"/>
                </a:solidFill>
                <a:latin typeface="Arial"/>
                <a:ea typeface="Arial"/>
                <a:cs typeface="Arial"/>
                <a:sym typeface="Arial"/>
              </a:rPr>
              <a:t>Authorize the Federal Trade Commission (FTC) to create regulations requiring companies under its jurisdiction to conduct impact assessments of highly sensitive automated decision systems. This requirement would apply both to new and existing systems.</a:t>
            </a:r>
            <a:endParaRPr sz="1550">
              <a:solidFill>
                <a:schemeClr val="lt1"/>
              </a:solidFill>
              <a:latin typeface="Arial"/>
              <a:ea typeface="Arial"/>
              <a:cs typeface="Arial"/>
              <a:sym typeface="Arial"/>
            </a:endParaRPr>
          </a:p>
          <a:p>
            <a:pPr indent="0" lvl="0" marL="0" rtl="0" algn="l">
              <a:spcBef>
                <a:spcPts val="1700"/>
              </a:spcBef>
              <a:spcAft>
                <a:spcPts val="0"/>
              </a:spcAft>
              <a:buNone/>
            </a:pPr>
            <a:r>
              <a:rPr lang="en" sz="1550">
                <a:solidFill>
                  <a:schemeClr val="lt1"/>
                </a:solidFill>
                <a:latin typeface="Arial"/>
                <a:ea typeface="Arial"/>
                <a:cs typeface="Arial"/>
                <a:sym typeface="Arial"/>
              </a:rPr>
              <a:t>Require companies to assess their use of automated decision systems, including training data, for impacts on accuracy, fairness, bias, discrimination, privacy and security.</a:t>
            </a:r>
            <a:endParaRPr sz="1550">
              <a:solidFill>
                <a:schemeClr val="lt1"/>
              </a:solidFill>
              <a:latin typeface="Arial"/>
              <a:ea typeface="Arial"/>
              <a:cs typeface="Arial"/>
              <a:sym typeface="Arial"/>
            </a:endParaRPr>
          </a:p>
          <a:p>
            <a:pPr indent="0" lvl="0" marL="0" rtl="0" algn="l">
              <a:spcBef>
                <a:spcPts val="1700"/>
              </a:spcBef>
              <a:spcAft>
                <a:spcPts val="0"/>
              </a:spcAft>
              <a:buNone/>
            </a:pPr>
            <a:r>
              <a:rPr lang="en" sz="1550">
                <a:solidFill>
                  <a:schemeClr val="lt1"/>
                </a:solidFill>
                <a:latin typeface="Arial"/>
                <a:ea typeface="Arial"/>
                <a:cs typeface="Arial"/>
                <a:sym typeface="Arial"/>
              </a:rPr>
              <a:t>Require companies to evaluate how their information systems protect the privacy and security of consumers' personal information.</a:t>
            </a:r>
            <a:endParaRPr sz="1550">
              <a:solidFill>
                <a:schemeClr val="lt1"/>
              </a:solidFill>
              <a:latin typeface="Arial"/>
              <a:ea typeface="Arial"/>
              <a:cs typeface="Arial"/>
              <a:sym typeface="Arial"/>
            </a:endParaRPr>
          </a:p>
          <a:p>
            <a:pPr indent="0" lvl="0" marL="0" rtl="0" algn="l">
              <a:spcBef>
                <a:spcPts val="1700"/>
              </a:spcBef>
              <a:spcAft>
                <a:spcPts val="0"/>
              </a:spcAft>
              <a:buNone/>
            </a:pPr>
            <a:r>
              <a:rPr lang="en" sz="1550">
                <a:solidFill>
                  <a:schemeClr val="lt1"/>
                </a:solidFill>
                <a:latin typeface="Arial"/>
                <a:ea typeface="Arial"/>
                <a:cs typeface="Arial"/>
                <a:sym typeface="Arial"/>
              </a:rPr>
              <a:t>Require companies to correct any issues they discover during the impact assessments.</a:t>
            </a:r>
            <a:endParaRPr sz="1550">
              <a:solidFill>
                <a:schemeClr val="lt1"/>
              </a:solidFill>
              <a:latin typeface="Arial"/>
              <a:ea typeface="Arial"/>
              <a:cs typeface="Arial"/>
              <a:sym typeface="Arial"/>
            </a:endParaRPr>
          </a:p>
          <a:p>
            <a:pPr indent="0" lvl="0" marL="0" rtl="0" algn="l">
              <a:spcBef>
                <a:spcPts val="1700"/>
              </a:spcBef>
              <a:spcAft>
                <a:spcPts val="0"/>
              </a:spcAft>
              <a:buNone/>
            </a:pPr>
            <a:r>
              <a:t/>
            </a:r>
            <a:endParaRPr sz="1550">
              <a:solidFill>
                <a:schemeClr val="lt1"/>
              </a:solidFill>
              <a:latin typeface="Arial"/>
              <a:ea typeface="Arial"/>
              <a:cs typeface="Arial"/>
              <a:sym typeface="Arial"/>
            </a:endParaRPr>
          </a:p>
          <a:p>
            <a:pPr indent="0" lvl="0" marL="0" rtl="0" algn="l">
              <a:spcBef>
                <a:spcPts val="0"/>
              </a:spcBef>
              <a:spcAft>
                <a:spcPts val="0"/>
              </a:spcAft>
              <a:buNone/>
            </a:pPr>
            <a:r>
              <a:t/>
            </a:r>
            <a:endParaRPr sz="1550">
              <a:solidFill>
                <a:schemeClr val="lt1"/>
              </a:solidFill>
              <a:latin typeface="Arial"/>
              <a:ea typeface="Arial"/>
              <a:cs typeface="Arial"/>
              <a:sym typeface="Arial"/>
            </a:endParaRPr>
          </a:p>
          <a:p>
            <a:pPr indent="0" lvl="0" marL="0" rtl="0" algn="l">
              <a:spcBef>
                <a:spcPts val="0"/>
              </a:spcBef>
              <a:spcAft>
                <a:spcPts val="0"/>
              </a:spcAft>
              <a:buNone/>
            </a:pPr>
            <a:r>
              <a:t/>
            </a:r>
            <a:endParaRPr sz="145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9"/>
          <p:cNvPicPr preferRelativeResize="0"/>
          <p:nvPr/>
        </p:nvPicPr>
        <p:blipFill>
          <a:blip r:embed="rId3">
            <a:alphaModFix/>
          </a:blip>
          <a:stretch>
            <a:fillRect/>
          </a:stretch>
        </p:blipFill>
        <p:spPr>
          <a:xfrm>
            <a:off x="274375" y="2299700"/>
            <a:ext cx="8595249" cy="1244950"/>
          </a:xfrm>
          <a:prstGeom prst="rect">
            <a:avLst/>
          </a:prstGeom>
          <a:noFill/>
          <a:ln>
            <a:noFill/>
          </a:ln>
        </p:spPr>
      </p:pic>
      <p:sp>
        <p:nvSpPr>
          <p:cNvPr id="162" name="Google Shape;162;p19"/>
          <p:cNvSpPr txBox="1"/>
          <p:nvPr>
            <p:ph type="title"/>
          </p:nvPr>
        </p:nvSpPr>
        <p:spPr>
          <a:xfrm>
            <a:off x="297275" y="182400"/>
            <a:ext cx="84165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4900"/>
              <a:t>Progress on </a:t>
            </a:r>
            <a:r>
              <a:rPr b="1" lang="en" sz="4900"/>
              <a:t>Algorithmic Accountability Act of 2019</a:t>
            </a:r>
            <a:endParaRPr b="1" sz="4900"/>
          </a:p>
          <a:p>
            <a:pPr indent="0" lvl="0" marL="0" marR="0" rtl="0" algn="l">
              <a:lnSpc>
                <a:spcPct val="100000"/>
              </a:lnSpc>
              <a:spcBef>
                <a:spcPts val="0"/>
              </a:spcBef>
              <a:spcAft>
                <a:spcPts val="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366750" y="295750"/>
            <a:ext cx="84219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 Consumer Online Privacy Rights Act (COPRA)</a:t>
            </a:r>
            <a:endParaRPr b="1"/>
          </a:p>
        </p:txBody>
      </p:sp>
      <p:sp>
        <p:nvSpPr>
          <p:cNvPr id="168" name="Google Shape;168;p20"/>
          <p:cNvSpPr txBox="1"/>
          <p:nvPr>
            <p:ph idx="1" type="body"/>
          </p:nvPr>
        </p:nvSpPr>
        <p:spPr>
          <a:xfrm>
            <a:off x="547500" y="939300"/>
            <a:ext cx="7770300" cy="3264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950">
                <a:solidFill>
                  <a:schemeClr val="lt1"/>
                </a:solidFill>
                <a:latin typeface="Times New Roman"/>
                <a:ea typeface="Times New Roman"/>
                <a:cs typeface="Times New Roman"/>
                <a:sym typeface="Times New Roman"/>
              </a:rPr>
              <a:t>Introduced by Senator Maria Cantwell (D-WA) and others in late 2019</a:t>
            </a:r>
            <a:endParaRPr sz="950">
              <a:solidFill>
                <a:schemeClr val="lt1"/>
              </a:solidFill>
              <a:latin typeface="Times New Roman"/>
              <a:ea typeface="Times New Roman"/>
              <a:cs typeface="Times New Roman"/>
              <a:sym typeface="Times New Roman"/>
            </a:endParaRPr>
          </a:p>
          <a:p>
            <a:pPr indent="0" lvl="0" marL="0" rtl="0" algn="l">
              <a:spcBef>
                <a:spcPts val="1700"/>
              </a:spcBef>
              <a:spcAft>
                <a:spcPts val="0"/>
              </a:spcAft>
              <a:buNone/>
            </a:pPr>
            <a:r>
              <a:rPr lang="en" sz="1400">
                <a:solidFill>
                  <a:schemeClr val="lt1"/>
                </a:solidFill>
                <a:latin typeface="Times New Roman"/>
                <a:ea typeface="Times New Roman"/>
                <a:cs typeface="Times New Roman"/>
                <a:sym typeface="Times New Roman"/>
              </a:rPr>
              <a:t>The bill would broadly prohibit "covered entities" from using "covered data" to engage in discriminatory practices regarding eligibility for housing, education, employment, or credit; to advertise or market for such purposes; or to otherwise impose restrictions on public accommodations. </a:t>
            </a:r>
            <a:endParaRPr sz="1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1400">
                <a:solidFill>
                  <a:schemeClr val="lt1"/>
                </a:solidFill>
                <a:latin typeface="Times New Roman"/>
                <a:ea typeface="Times New Roman"/>
                <a:cs typeface="Times New Roman"/>
                <a:sym typeface="Times New Roman"/>
              </a:rPr>
              <a:t>The bill would permit covered entities to use independent, external examiners or auditors for this process. There would also be a duty to disclose algorithmic decision-making system impact assessments to the Federal Trade Commission (FTC), upon request. Covered entities can redact any trade secrets to avoid their public disclosure.</a:t>
            </a:r>
            <a:endParaRPr sz="1400">
              <a:solidFill>
                <a:schemeClr val="lt1"/>
              </a:solidFill>
              <a:latin typeface="Times New Roman"/>
              <a:ea typeface="Times New Roman"/>
              <a:cs typeface="Times New Roman"/>
              <a:sym typeface="Times New Roman"/>
            </a:endParaRPr>
          </a:p>
          <a:p>
            <a:pPr indent="0" lvl="0" marL="0" rtl="0" algn="l">
              <a:spcBef>
                <a:spcPts val="1800"/>
              </a:spcBef>
              <a:spcAft>
                <a:spcPts val="0"/>
              </a:spcAft>
              <a:buNone/>
            </a:pPr>
            <a:r>
              <a:rPr lang="en" sz="1400">
                <a:solidFill>
                  <a:schemeClr val="lt1"/>
                </a:solidFill>
                <a:latin typeface="Times New Roman"/>
                <a:ea typeface="Times New Roman"/>
                <a:cs typeface="Times New Roman"/>
                <a:sym typeface="Times New Roman"/>
              </a:rPr>
              <a:t>COPRA also would require the FTC to issue a report within three years regarding the use of algorithmic decision-making to facilitate decisions in finance, housing, education and employment. It also mandates the creation of a new FTC bureau dedicated to enforcement of federal laws addressing privacy and data security. That new bureau likely would have some authority to enforce the algorithmic-decision making provisions of the bill. </a:t>
            </a:r>
            <a:endParaRPr sz="1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1700"/>
              </a:spcAft>
              <a:buNone/>
            </a:pPr>
            <a:r>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1"/>
          <p:cNvPicPr preferRelativeResize="0"/>
          <p:nvPr/>
        </p:nvPicPr>
        <p:blipFill>
          <a:blip r:embed="rId3">
            <a:alphaModFix/>
          </a:blip>
          <a:stretch>
            <a:fillRect/>
          </a:stretch>
        </p:blipFill>
        <p:spPr>
          <a:xfrm>
            <a:off x="274375" y="2723300"/>
            <a:ext cx="8595249" cy="1244950"/>
          </a:xfrm>
          <a:prstGeom prst="rect">
            <a:avLst/>
          </a:prstGeom>
          <a:noFill/>
          <a:ln>
            <a:noFill/>
          </a:ln>
        </p:spPr>
      </p:pic>
      <p:sp>
        <p:nvSpPr>
          <p:cNvPr id="174" name="Google Shape;174;p21"/>
          <p:cNvSpPr txBox="1"/>
          <p:nvPr>
            <p:ph type="title"/>
          </p:nvPr>
        </p:nvSpPr>
        <p:spPr>
          <a:xfrm>
            <a:off x="297275" y="182400"/>
            <a:ext cx="8416500" cy="2389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4900"/>
              <a:t>Progress on Consumer Online Privacy Rights Act (COPRA)</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