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F39187-BFF0-4D90-97D0-149EFCC1F568}">
  <a:tblStyle styleId="{4AF39187-BFF0-4D90-97D0-149EFCC1F56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199149" y="4055652"/>
            <a:ext cx="2795413"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1"/>
          <p:cNvGrpSpPr/>
          <p:nvPr/>
        </p:nvGrpSpPr>
        <p:grpSpPr>
          <a:xfrm>
            <a:off x="5959222" y="4119576"/>
            <a:ext cx="2520951"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1"/>
          <p:cNvGrpSpPr/>
          <p:nvPr/>
        </p:nvGrpSpPr>
        <p:grpSpPr>
          <a:xfrm>
            <a:off x="199149" y="2"/>
            <a:ext cx="2795413"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1"/>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4"/>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4"/>
          <p:cNvGrpSpPr/>
          <p:nvPr/>
        </p:nvGrpSpPr>
        <p:grpSpPr>
          <a:xfrm>
            <a:off x="5594190" y="3961115"/>
            <a:ext cx="2910144" cy="1182340"/>
            <a:chOff x="6917201" y="0"/>
            <a:chExt cx="2227777" cy="863400"/>
          </a:xfrm>
        </p:grpSpPr>
        <p:sp>
          <p:nvSpPr>
            <p:cNvPr id="47" name="Google Shape;47;p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4"/>
          <p:cNvGrpSpPr/>
          <p:nvPr/>
        </p:nvGrpSpPr>
        <p:grpSpPr>
          <a:xfrm>
            <a:off x="199149" y="2"/>
            <a:ext cx="2795413" cy="1083308"/>
            <a:chOff x="6917201" y="0"/>
            <a:chExt cx="2227777" cy="863400"/>
          </a:xfrm>
        </p:grpSpPr>
        <p:sp>
          <p:nvSpPr>
            <p:cNvPr id="51" name="Google Shape;51;p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8"/>
          <p:cNvGrpSpPr/>
          <p:nvPr/>
        </p:nvGrpSpPr>
        <p:grpSpPr>
          <a:xfrm>
            <a:off x="5886353" y="1243"/>
            <a:ext cx="3257454"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8"/>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1822825"/>
            <a:ext cx="58359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BIAS AND DATA </a:t>
            </a:r>
            <a:endParaRPr/>
          </a:p>
        </p:txBody>
      </p:sp>
      <p:sp>
        <p:nvSpPr>
          <p:cNvPr id="129" name="Google Shape;129;p1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Ashar Farooq</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nvSpPr>
        <p:spPr>
          <a:xfrm>
            <a:off x="565025" y="4289875"/>
            <a:ext cx="57327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chemeClr val="lt1"/>
                </a:solidFill>
                <a:latin typeface="Calibri"/>
                <a:ea typeface="Calibri"/>
                <a:cs typeface="Calibri"/>
                <a:sym typeface="Calibri"/>
              </a:rPr>
              <a:t>* = Accurate and Good Representative</a:t>
            </a:r>
            <a:endParaRPr b="0" i="0" sz="2300" u="none" cap="none" strike="noStrike">
              <a:solidFill>
                <a:schemeClr val="lt1"/>
              </a:solidFill>
              <a:latin typeface="Calibri"/>
              <a:ea typeface="Calibri"/>
              <a:cs typeface="Calibri"/>
              <a:sym typeface="Calibri"/>
            </a:endParaRPr>
          </a:p>
        </p:txBody>
      </p:sp>
      <p:graphicFrame>
        <p:nvGraphicFramePr>
          <p:cNvPr id="203" name="Google Shape;203;p22"/>
          <p:cNvGraphicFramePr/>
          <p:nvPr/>
        </p:nvGraphicFramePr>
        <p:xfrm>
          <a:off x="499050" y="1161375"/>
          <a:ext cx="3000000" cy="3000000"/>
        </p:xfrm>
        <a:graphic>
          <a:graphicData uri="http://schemas.openxmlformats.org/drawingml/2006/table">
            <a:tbl>
              <a:tblPr>
                <a:noFill/>
                <a:tableStyleId>{4AF39187-BFF0-4D90-97D0-149EFCC1F568}</a:tableStyleId>
              </a:tblPr>
              <a:tblGrid>
                <a:gridCol w="1199650"/>
                <a:gridCol w="1199650"/>
                <a:gridCol w="1199650"/>
              </a:tblGrid>
              <a:tr h="404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Name</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Gender</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Income(per week)</a:t>
                      </a:r>
                      <a:endParaRPr b="1" sz="1400" u="none" cap="none" strike="noStrike">
                        <a:latin typeface="Times New Roman"/>
                        <a:ea typeface="Times New Roman"/>
                        <a:cs typeface="Times New Roman"/>
                        <a:sym typeface="Times New Roman"/>
                      </a:endParaRPr>
                    </a:p>
                  </a:txBody>
                  <a:tcPr marT="91425" marB="91425" marR="91425" marL="91425"/>
                </a:tc>
              </a:tr>
              <a:tr h="404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Mary One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Female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$200</a:t>
                      </a:r>
                      <a:endParaRPr sz="1400" u="none" cap="none" strike="noStrike">
                        <a:latin typeface="Times New Roman"/>
                        <a:ea typeface="Times New Roman"/>
                        <a:cs typeface="Times New Roman"/>
                        <a:sym typeface="Times New Roman"/>
                      </a:endParaRPr>
                    </a:p>
                  </a:txBody>
                  <a:tcPr marT="91425" marB="91425" marR="91425" marL="91425"/>
                </a:tc>
              </a:tr>
              <a:tr h="404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Jennifer 3</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Female</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$750</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404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James One</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$1,450</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04" name="Google Shape;204;p22"/>
          <p:cNvGraphicFramePr/>
          <p:nvPr/>
        </p:nvGraphicFramePr>
        <p:xfrm>
          <a:off x="4966400" y="1161375"/>
          <a:ext cx="3000000" cy="3000000"/>
        </p:xfrm>
        <a:graphic>
          <a:graphicData uri="http://schemas.openxmlformats.org/drawingml/2006/table">
            <a:tbl>
              <a:tblPr>
                <a:noFill/>
                <a:tableStyleId>{4AF39187-BFF0-4D90-97D0-149EFCC1F568}</a:tableStyleId>
              </a:tblPr>
              <a:tblGrid>
                <a:gridCol w="1152800"/>
                <a:gridCol w="1152800"/>
                <a:gridCol w="1152800"/>
              </a:tblGrid>
              <a:tr h="5692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Name</a:t>
                      </a:r>
                      <a:endParaRPr b="1" sz="1400" u="none" cap="none" strike="noStrike">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Gender</a:t>
                      </a:r>
                      <a:endParaRPr b="1" sz="1400" u="none" cap="none" strike="noStrike">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Income(per week)</a:t>
                      </a:r>
                      <a:endParaRPr b="1" sz="1400" u="none" cap="none" strike="noStrike">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r>
              <a:tr h="3710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Robert Three</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$1,540</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10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John Two</a:t>
                      </a:r>
                      <a:endParaRPr sz="14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$1,400</a:t>
                      </a:r>
                      <a:endParaRPr sz="14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395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Patricia Two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Female</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$600</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05" name="Google Shape;205;p22"/>
          <p:cNvSpPr txBox="1"/>
          <p:nvPr/>
        </p:nvSpPr>
        <p:spPr>
          <a:xfrm>
            <a:off x="834225" y="303125"/>
            <a:ext cx="78279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200"/>
              <a:buFont typeface="Arial"/>
              <a:buNone/>
            </a:pPr>
            <a:r>
              <a:rPr b="0" i="0" lang="en" sz="4200" u="none" cap="none" strike="noStrike">
                <a:solidFill>
                  <a:schemeClr val="lt1"/>
                </a:solidFill>
                <a:latin typeface="Nunito"/>
                <a:ea typeface="Nunito"/>
                <a:cs typeface="Nunito"/>
                <a:sym typeface="Nunito"/>
              </a:rPr>
              <a:t>Splitting Good* Data</a:t>
            </a:r>
            <a:endParaRPr b="0" i="0" sz="4200" u="none" cap="none" strike="noStrike">
              <a:solidFill>
                <a:schemeClr val="lt1"/>
              </a:solidFill>
              <a:latin typeface="Nunito"/>
              <a:ea typeface="Nunito"/>
              <a:cs typeface="Nunito"/>
              <a:sym typeface="Nunito"/>
            </a:endParaRPr>
          </a:p>
        </p:txBody>
      </p:sp>
      <p:sp>
        <p:nvSpPr>
          <p:cNvPr id="206" name="Google Shape;206;p22"/>
          <p:cNvSpPr txBox="1"/>
          <p:nvPr/>
        </p:nvSpPr>
        <p:spPr>
          <a:xfrm>
            <a:off x="1212525" y="3344575"/>
            <a:ext cx="24807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rgbClr val="FF0000"/>
                </a:solidFill>
                <a:latin typeface="Calibri"/>
                <a:ea typeface="Calibri"/>
                <a:cs typeface="Calibri"/>
                <a:sym typeface="Calibri"/>
              </a:rPr>
              <a:t>Training Data</a:t>
            </a:r>
            <a:endParaRPr b="1" i="0" sz="2100" u="none" cap="none" strike="noStrike">
              <a:solidFill>
                <a:srgbClr val="FF0000"/>
              </a:solidFill>
              <a:latin typeface="Calibri"/>
              <a:ea typeface="Calibri"/>
              <a:cs typeface="Calibri"/>
              <a:sym typeface="Calibri"/>
            </a:endParaRPr>
          </a:p>
        </p:txBody>
      </p:sp>
      <p:sp>
        <p:nvSpPr>
          <p:cNvPr id="207" name="Google Shape;207;p22"/>
          <p:cNvSpPr txBox="1"/>
          <p:nvPr/>
        </p:nvSpPr>
        <p:spPr>
          <a:xfrm>
            <a:off x="5643000" y="3356875"/>
            <a:ext cx="24807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rgbClr val="FF0000"/>
                </a:solidFill>
                <a:latin typeface="Calibri"/>
                <a:ea typeface="Calibri"/>
                <a:cs typeface="Calibri"/>
                <a:sym typeface="Calibri"/>
              </a:rPr>
              <a:t>Test Data</a:t>
            </a:r>
            <a:endParaRPr b="1" i="0" sz="2100" u="none" cap="none" strike="noStrike">
              <a:solidFill>
                <a:srgbClr val="FF0000"/>
              </a:solidFill>
              <a:latin typeface="Calibri"/>
              <a:ea typeface="Calibri"/>
              <a:cs typeface="Calibri"/>
              <a:sym typeface="Calibri"/>
            </a:endParaRPr>
          </a:p>
        </p:txBody>
      </p:sp>
      <p:sp>
        <p:nvSpPr>
          <p:cNvPr id="208" name="Google Shape;208;p22"/>
          <p:cNvSpPr txBox="1"/>
          <p:nvPr/>
        </p:nvSpPr>
        <p:spPr>
          <a:xfrm>
            <a:off x="321300" y="2987625"/>
            <a:ext cx="41904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Average Difference Between Male and Female Income Level: $975</a:t>
            </a:r>
            <a:endParaRPr b="0" i="0" sz="1100" u="none" cap="none" strike="noStrike">
              <a:solidFill>
                <a:srgbClr val="000000"/>
              </a:solidFill>
              <a:latin typeface="Calibri"/>
              <a:ea typeface="Calibri"/>
              <a:cs typeface="Calibri"/>
              <a:sym typeface="Calibri"/>
            </a:endParaRPr>
          </a:p>
        </p:txBody>
      </p:sp>
      <p:sp>
        <p:nvSpPr>
          <p:cNvPr id="209" name="Google Shape;209;p22"/>
          <p:cNvSpPr txBox="1"/>
          <p:nvPr/>
        </p:nvSpPr>
        <p:spPr>
          <a:xfrm>
            <a:off x="4689450" y="2987625"/>
            <a:ext cx="41904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Average Difference Between Male and Female Income Level: $870</a:t>
            </a:r>
            <a:endParaRPr b="0" i="0" sz="11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819150" y="2708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Model and Predictions</a:t>
            </a:r>
            <a:endParaRPr/>
          </a:p>
        </p:txBody>
      </p:sp>
      <p:graphicFrame>
        <p:nvGraphicFramePr>
          <p:cNvPr id="215" name="Google Shape;215;p23"/>
          <p:cNvGraphicFramePr/>
          <p:nvPr/>
        </p:nvGraphicFramePr>
        <p:xfrm>
          <a:off x="819150" y="1161375"/>
          <a:ext cx="3000000" cy="3000000"/>
        </p:xfrm>
        <a:graphic>
          <a:graphicData uri="http://schemas.openxmlformats.org/drawingml/2006/table">
            <a:tbl>
              <a:tblPr>
                <a:noFill/>
                <a:tableStyleId>{4AF39187-BFF0-4D90-97D0-149EFCC1F568}</a:tableStyleId>
              </a:tblPr>
              <a:tblGrid>
                <a:gridCol w="2413000"/>
                <a:gridCol w="2413000"/>
                <a:gridCol w="24130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Name</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Gender</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Income(per week)</a:t>
                      </a:r>
                      <a:endParaRPr b="1"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Mary Predict</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Female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$300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Jennifer Predict</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Female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$800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James Predict</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$1500</a:t>
                      </a:r>
                      <a:endParaRPr sz="1400" u="none" cap="none" strike="noStrike">
                        <a:latin typeface="Times New Roman"/>
                        <a:ea typeface="Times New Roman"/>
                        <a:cs typeface="Times New Roman"/>
                        <a:sym typeface="Times New Roman"/>
                      </a:endParaRPr>
                    </a:p>
                  </a:txBody>
                  <a:tcPr marT="91425" marB="91425" marR="91425" marL="91425"/>
                </a:tc>
              </a:tr>
            </a:tbl>
          </a:graphicData>
        </a:graphic>
      </p:graphicFrame>
      <p:sp>
        <p:nvSpPr>
          <p:cNvPr id="216" name="Google Shape;216;p23"/>
          <p:cNvSpPr txBox="1"/>
          <p:nvPr/>
        </p:nvSpPr>
        <p:spPr>
          <a:xfrm>
            <a:off x="761475" y="826925"/>
            <a:ext cx="41904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Calibri"/>
                <a:ea typeface="Calibri"/>
                <a:cs typeface="Calibri"/>
                <a:sym typeface="Calibri"/>
              </a:rPr>
              <a:t>Model Predictions</a:t>
            </a:r>
            <a:endParaRPr b="1" i="0" sz="1400" u="none" cap="none" strike="noStrike">
              <a:solidFill>
                <a:srgbClr val="FF0000"/>
              </a:solidFill>
              <a:latin typeface="Calibri"/>
              <a:ea typeface="Calibri"/>
              <a:cs typeface="Calibri"/>
              <a:sym typeface="Calibri"/>
            </a:endParaRPr>
          </a:p>
        </p:txBody>
      </p:sp>
      <p:sp>
        <p:nvSpPr>
          <p:cNvPr id="217" name="Google Shape;217;p23"/>
          <p:cNvSpPr txBox="1"/>
          <p:nvPr/>
        </p:nvSpPr>
        <p:spPr>
          <a:xfrm>
            <a:off x="819150" y="2659875"/>
            <a:ext cx="41904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Calibri"/>
                <a:ea typeface="Calibri"/>
                <a:cs typeface="Calibri"/>
                <a:sym typeface="Calibri"/>
              </a:rPr>
              <a:t>Test Data</a:t>
            </a:r>
            <a:endParaRPr b="1" i="0" sz="1400" u="none" cap="none" strike="noStrike">
              <a:solidFill>
                <a:srgbClr val="FF0000"/>
              </a:solidFill>
              <a:latin typeface="Calibri"/>
              <a:ea typeface="Calibri"/>
              <a:cs typeface="Calibri"/>
              <a:sym typeface="Calibri"/>
            </a:endParaRPr>
          </a:p>
        </p:txBody>
      </p:sp>
      <p:sp>
        <p:nvSpPr>
          <p:cNvPr id="218" name="Google Shape;218;p23"/>
          <p:cNvSpPr txBox="1"/>
          <p:nvPr/>
        </p:nvSpPr>
        <p:spPr>
          <a:xfrm>
            <a:off x="717875" y="4654500"/>
            <a:ext cx="82353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Calibri"/>
              <a:ea typeface="Calibri"/>
              <a:cs typeface="Calibri"/>
              <a:sym typeface="Calibri"/>
            </a:endParaRPr>
          </a:p>
        </p:txBody>
      </p:sp>
      <p:sp>
        <p:nvSpPr>
          <p:cNvPr id="219" name="Google Shape;219;p23"/>
          <p:cNvSpPr txBox="1"/>
          <p:nvPr/>
        </p:nvSpPr>
        <p:spPr>
          <a:xfrm>
            <a:off x="2740325" y="826925"/>
            <a:ext cx="52236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FF9900"/>
                </a:solidFill>
                <a:latin typeface="Calibri"/>
                <a:ea typeface="Calibri"/>
                <a:cs typeface="Calibri"/>
                <a:sym typeface="Calibri"/>
              </a:rPr>
              <a:t>Difference Between Men and Women Income: $950</a:t>
            </a:r>
            <a:endParaRPr b="1" i="0" sz="1600" u="none" cap="none" strike="noStrike">
              <a:solidFill>
                <a:srgbClr val="FF9900"/>
              </a:solidFill>
              <a:latin typeface="Calibri"/>
              <a:ea typeface="Calibri"/>
              <a:cs typeface="Calibri"/>
              <a:sym typeface="Calibri"/>
            </a:endParaRPr>
          </a:p>
        </p:txBody>
      </p:sp>
      <p:sp>
        <p:nvSpPr>
          <p:cNvPr id="220" name="Google Shape;220;p23"/>
          <p:cNvSpPr txBox="1"/>
          <p:nvPr/>
        </p:nvSpPr>
        <p:spPr>
          <a:xfrm>
            <a:off x="2805425" y="2601675"/>
            <a:ext cx="48165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FF9900"/>
                </a:solidFill>
                <a:latin typeface="Calibri"/>
                <a:ea typeface="Calibri"/>
                <a:cs typeface="Calibri"/>
                <a:sym typeface="Calibri"/>
              </a:rPr>
              <a:t>Difference Between Men and Women Income: $870</a:t>
            </a:r>
            <a:endParaRPr b="1" i="0" sz="1600" u="none" cap="none" strike="noStrike">
              <a:solidFill>
                <a:srgbClr val="FF9900"/>
              </a:solidFill>
              <a:latin typeface="Calibri"/>
              <a:ea typeface="Calibri"/>
              <a:cs typeface="Calibri"/>
              <a:sym typeface="Calibri"/>
            </a:endParaRPr>
          </a:p>
        </p:txBody>
      </p:sp>
      <p:graphicFrame>
        <p:nvGraphicFramePr>
          <p:cNvPr id="221" name="Google Shape;221;p23"/>
          <p:cNvGraphicFramePr/>
          <p:nvPr/>
        </p:nvGraphicFramePr>
        <p:xfrm>
          <a:off x="819150" y="2974275"/>
          <a:ext cx="3000000" cy="3000000"/>
        </p:xfrm>
        <a:graphic>
          <a:graphicData uri="http://schemas.openxmlformats.org/drawingml/2006/table">
            <a:tbl>
              <a:tblPr>
                <a:noFill/>
                <a:tableStyleId>{4AF39187-BFF0-4D90-97D0-149EFCC1F568}</a:tableStyleId>
              </a:tblPr>
              <a:tblGrid>
                <a:gridCol w="2413000"/>
                <a:gridCol w="2413000"/>
                <a:gridCol w="2413000"/>
              </a:tblGrid>
              <a:tr h="5692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Name</a:t>
                      </a:r>
                      <a:endParaRPr b="1" sz="1400" u="none" cap="none" strike="noStrike">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Gender</a:t>
                      </a:r>
                      <a:endParaRPr b="1" sz="1400" u="none" cap="none" strike="noStrike">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Income(per week)</a:t>
                      </a:r>
                      <a:endParaRPr b="1" sz="1400" u="none" cap="none" strike="noStrike">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r>
              <a:tr h="3710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Robert Three</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$1,540</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10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John Two</a:t>
                      </a:r>
                      <a:endParaRPr sz="14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$1,400</a:t>
                      </a:r>
                      <a:endParaRPr sz="14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395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Patricia Two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Female</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$600</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22" name="Google Shape;222;p23"/>
          <p:cNvSpPr txBox="1"/>
          <p:nvPr/>
        </p:nvSpPr>
        <p:spPr>
          <a:xfrm>
            <a:off x="5708525" y="337925"/>
            <a:ext cx="41904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rgbClr val="FF0000"/>
                </a:solidFill>
                <a:latin typeface="Calibri"/>
                <a:ea typeface="Calibri"/>
                <a:cs typeface="Calibri"/>
                <a:sym typeface="Calibri"/>
              </a:rPr>
              <a:t>GOOD ACCURACY</a:t>
            </a:r>
            <a:endParaRPr b="1" i="0" sz="2100" u="none" cap="none" strike="noStrike">
              <a:solidFill>
                <a:srgbClr val="FF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819150" y="350875"/>
            <a:ext cx="7505700" cy="75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The Prior Case</a:t>
            </a:r>
            <a:endParaRPr b="1"/>
          </a:p>
        </p:txBody>
      </p:sp>
      <p:sp>
        <p:nvSpPr>
          <p:cNvPr id="228" name="Google Shape;228;p24"/>
          <p:cNvSpPr txBox="1"/>
          <p:nvPr>
            <p:ph idx="1" type="body"/>
          </p:nvPr>
        </p:nvSpPr>
        <p:spPr>
          <a:xfrm>
            <a:off x="819150" y="1045200"/>
            <a:ext cx="7505700" cy="3386100"/>
          </a:xfrm>
          <a:prstGeom prst="rect">
            <a:avLst/>
          </a:prstGeom>
          <a:noFill/>
          <a:ln>
            <a:noFill/>
          </a:ln>
        </p:spPr>
        <p:txBody>
          <a:bodyPr anchorCtr="0" anchor="t" bIns="91425" lIns="91425" spcFirstLastPara="1" rIns="91425" wrap="square" tIns="91425">
            <a:noAutofit/>
          </a:bodyPr>
          <a:lstStyle/>
          <a:p>
            <a:pPr indent="-425450" lvl="0" marL="457200" rtl="0" algn="l">
              <a:lnSpc>
                <a:spcPct val="115000"/>
              </a:lnSpc>
              <a:spcBef>
                <a:spcPts val="0"/>
              </a:spcBef>
              <a:spcAft>
                <a:spcPts val="0"/>
              </a:spcAft>
              <a:buClr>
                <a:schemeClr val="lt1"/>
              </a:buClr>
              <a:buSzPts val="3100"/>
              <a:buFont typeface="Times New Roman"/>
              <a:buChar char="●"/>
            </a:pPr>
            <a:r>
              <a:rPr lang="en" sz="3100">
                <a:solidFill>
                  <a:schemeClr val="lt1"/>
                </a:solidFill>
                <a:latin typeface="Times New Roman"/>
                <a:ea typeface="Times New Roman"/>
                <a:cs typeface="Times New Roman"/>
                <a:sym typeface="Times New Roman"/>
              </a:rPr>
              <a:t>The original dataset is accurate and good representative data(not undersampled or oversampled).</a:t>
            </a:r>
            <a:endParaRPr sz="3100">
              <a:solidFill>
                <a:schemeClr val="lt1"/>
              </a:solidFill>
              <a:latin typeface="Times New Roman"/>
              <a:ea typeface="Times New Roman"/>
              <a:cs typeface="Times New Roman"/>
              <a:sym typeface="Times New Roman"/>
            </a:endParaRPr>
          </a:p>
          <a:p>
            <a:pPr indent="-425450" lvl="0" marL="457200" rtl="0" algn="l">
              <a:lnSpc>
                <a:spcPct val="115000"/>
              </a:lnSpc>
              <a:spcBef>
                <a:spcPts val="0"/>
              </a:spcBef>
              <a:spcAft>
                <a:spcPts val="0"/>
              </a:spcAft>
              <a:buClr>
                <a:schemeClr val="lt1"/>
              </a:buClr>
              <a:buSzPts val="3100"/>
              <a:buFont typeface="Times New Roman"/>
              <a:buChar char="●"/>
            </a:pPr>
            <a:r>
              <a:rPr lang="en" sz="3100">
                <a:solidFill>
                  <a:schemeClr val="lt1"/>
                </a:solidFill>
                <a:latin typeface="Times New Roman"/>
                <a:ea typeface="Times New Roman"/>
                <a:cs typeface="Times New Roman"/>
                <a:sym typeface="Times New Roman"/>
              </a:rPr>
              <a:t>The training data does not have sample bias or inaccurate bias.</a:t>
            </a:r>
            <a:endParaRPr sz="3100">
              <a:solidFill>
                <a:schemeClr val="lt1"/>
              </a:solidFill>
              <a:latin typeface="Times New Roman"/>
              <a:ea typeface="Times New Roman"/>
              <a:cs typeface="Times New Roman"/>
              <a:sym typeface="Times New Roman"/>
            </a:endParaRPr>
          </a:p>
          <a:p>
            <a:pPr indent="-425450" lvl="0" marL="457200" rtl="0" algn="l">
              <a:lnSpc>
                <a:spcPct val="115000"/>
              </a:lnSpc>
              <a:spcBef>
                <a:spcPts val="0"/>
              </a:spcBef>
              <a:spcAft>
                <a:spcPts val="0"/>
              </a:spcAft>
              <a:buClr>
                <a:schemeClr val="lt1"/>
              </a:buClr>
              <a:buSzPts val="3100"/>
              <a:buFont typeface="Times New Roman"/>
              <a:buChar char="●"/>
            </a:pPr>
            <a:r>
              <a:rPr lang="en" sz="3100">
                <a:solidFill>
                  <a:schemeClr val="lt1"/>
                </a:solidFill>
                <a:latin typeface="Times New Roman"/>
                <a:ea typeface="Times New Roman"/>
                <a:cs typeface="Times New Roman"/>
                <a:sym typeface="Times New Roman"/>
              </a:rPr>
              <a:t>The training data does have prejudice bias.</a:t>
            </a:r>
            <a:endParaRPr sz="3100">
              <a:solidFill>
                <a:schemeClr val="lt1"/>
              </a:solidFill>
              <a:latin typeface="Times New Roman"/>
              <a:ea typeface="Times New Roman"/>
              <a:cs typeface="Times New Roman"/>
              <a:sym typeface="Times New Roman"/>
            </a:endParaRPr>
          </a:p>
          <a:p>
            <a:pPr indent="0" lvl="0" marL="457200" rtl="0" algn="l">
              <a:lnSpc>
                <a:spcPct val="115000"/>
              </a:lnSpc>
              <a:spcBef>
                <a:spcPts val="1600"/>
              </a:spcBef>
              <a:spcAft>
                <a:spcPts val="1600"/>
              </a:spcAft>
              <a:buSzPts val="13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819150" y="4236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How to potentially mitigate prejudice bias in training data and the machine learning model?</a:t>
            </a:r>
            <a:endParaRPr b="1"/>
          </a:p>
        </p:txBody>
      </p:sp>
      <p:sp>
        <p:nvSpPr>
          <p:cNvPr id="234" name="Google Shape;234;p25"/>
          <p:cNvSpPr txBox="1"/>
          <p:nvPr>
            <p:ph idx="1" type="body"/>
          </p:nvPr>
        </p:nvSpPr>
        <p:spPr>
          <a:xfrm>
            <a:off x="819150" y="1990725"/>
            <a:ext cx="7505700" cy="1280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lt1"/>
              </a:buClr>
              <a:buSzPts val="2200"/>
              <a:buFont typeface="Nunito"/>
              <a:buAutoNum type="arabicParenR"/>
            </a:pPr>
            <a:r>
              <a:rPr lang="en" sz="2200">
                <a:solidFill>
                  <a:schemeClr val="lt1"/>
                </a:solidFill>
                <a:latin typeface="Nunito"/>
                <a:ea typeface="Nunito"/>
                <a:cs typeface="Nunito"/>
                <a:sym typeface="Nunito"/>
              </a:rPr>
              <a:t>Ignore the statistical correlation between closely related factors that cause the prejudice bias, such as gender and income. </a:t>
            </a:r>
            <a:endParaRPr sz="2200">
              <a:solidFill>
                <a:schemeClr val="lt1"/>
              </a:solidFill>
              <a:latin typeface="Nunito"/>
              <a:ea typeface="Nunito"/>
              <a:cs typeface="Nunito"/>
              <a:sym typeface="Nunito"/>
            </a:endParaRPr>
          </a:p>
          <a:p>
            <a:pPr indent="-368300" lvl="0" marL="457200" rtl="0" algn="l">
              <a:lnSpc>
                <a:spcPct val="115000"/>
              </a:lnSpc>
              <a:spcBef>
                <a:spcPts val="0"/>
              </a:spcBef>
              <a:spcAft>
                <a:spcPts val="0"/>
              </a:spcAft>
              <a:buClr>
                <a:schemeClr val="lt1"/>
              </a:buClr>
              <a:buSzPts val="2200"/>
              <a:buFont typeface="Nunito"/>
              <a:buAutoNum type="arabicParenR"/>
            </a:pPr>
            <a:r>
              <a:rPr lang="en" sz="2200">
                <a:solidFill>
                  <a:schemeClr val="lt1"/>
                </a:solidFill>
                <a:latin typeface="Nunito"/>
                <a:ea typeface="Nunito"/>
                <a:cs typeface="Nunito"/>
                <a:sym typeface="Nunito"/>
              </a:rPr>
              <a:t>Collect more equitable data(more variety of accurate data) from all of the different stakeholders in different settings and use it in the training dataset with a more inclusive machine learning algorithm.</a:t>
            </a:r>
            <a:endParaRPr sz="2200">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10400" y="379975"/>
            <a:ext cx="85266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Accurate Data Versus Good Representative Data</a:t>
            </a:r>
            <a:endParaRPr/>
          </a:p>
        </p:txBody>
      </p:sp>
      <p:sp>
        <p:nvSpPr>
          <p:cNvPr id="135" name="Google Shape;135;p14"/>
          <p:cNvSpPr txBox="1"/>
          <p:nvPr>
            <p:ph idx="1" type="body"/>
          </p:nvPr>
        </p:nvSpPr>
        <p:spPr>
          <a:xfrm>
            <a:off x="397700" y="1278000"/>
            <a:ext cx="7927200" cy="82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300"/>
              <a:buNone/>
            </a:pPr>
            <a:r>
              <a:rPr lang="en" sz="2000" u="sng">
                <a:solidFill>
                  <a:srgbClr val="FF0000"/>
                </a:solidFill>
                <a:latin typeface="Nunito"/>
                <a:ea typeface="Nunito"/>
                <a:cs typeface="Nunito"/>
                <a:sym typeface="Nunito"/>
              </a:rPr>
              <a:t>Accurate data</a:t>
            </a:r>
            <a:r>
              <a:rPr lang="en" sz="2000">
                <a:solidFill>
                  <a:srgbClr val="FF0000"/>
                </a:solidFill>
                <a:latin typeface="Nunito"/>
                <a:ea typeface="Nunito"/>
                <a:cs typeface="Nunito"/>
                <a:sym typeface="Nunito"/>
              </a:rPr>
              <a:t> </a:t>
            </a:r>
            <a:r>
              <a:rPr lang="en" sz="2000">
                <a:solidFill>
                  <a:schemeClr val="lt1"/>
                </a:solidFill>
                <a:latin typeface="Nunito"/>
                <a:ea typeface="Nunito"/>
                <a:cs typeface="Nunito"/>
                <a:sym typeface="Nunito"/>
              </a:rPr>
              <a:t>is data from a real-world setting with no manipulation. It is data as measured/observed/calculated/accurately derives from the real world. </a:t>
            </a:r>
            <a:endParaRPr sz="2000">
              <a:solidFill>
                <a:schemeClr val="lt1"/>
              </a:solidFill>
              <a:latin typeface="Nunito"/>
              <a:ea typeface="Nunito"/>
              <a:cs typeface="Nunito"/>
              <a:sym typeface="Nunito"/>
            </a:endParaRPr>
          </a:p>
        </p:txBody>
      </p:sp>
      <p:sp>
        <p:nvSpPr>
          <p:cNvPr id="136" name="Google Shape;136;p14"/>
          <p:cNvSpPr txBox="1"/>
          <p:nvPr>
            <p:ph idx="1" type="body"/>
          </p:nvPr>
        </p:nvSpPr>
        <p:spPr>
          <a:xfrm>
            <a:off x="397700" y="2368900"/>
            <a:ext cx="7927200" cy="74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300"/>
              <a:buNone/>
            </a:pPr>
            <a:r>
              <a:rPr lang="en" sz="2000" u="sng">
                <a:solidFill>
                  <a:srgbClr val="FF0000"/>
                </a:solidFill>
                <a:latin typeface="Nunito"/>
                <a:ea typeface="Nunito"/>
                <a:cs typeface="Nunito"/>
                <a:sym typeface="Nunito"/>
              </a:rPr>
              <a:t>Good representative data</a:t>
            </a:r>
            <a:r>
              <a:rPr lang="en" sz="2000">
                <a:solidFill>
                  <a:schemeClr val="lt1"/>
                </a:solidFill>
                <a:latin typeface="Nunito"/>
                <a:ea typeface="Nunito"/>
                <a:cs typeface="Nunito"/>
                <a:sym typeface="Nunito"/>
              </a:rPr>
              <a:t> is data that is not undersampled or oversampled. This data reflects all different significant stakeholders in a certain population. This data covers different individuals, thus providing a good diverse sense of the entire population/community, which will lead to predictions that are more representative and accurately applicable to a greater portion of the population. </a:t>
            </a:r>
            <a:endParaRPr sz="20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3800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Different Types of Bias In Training Data</a:t>
            </a:r>
            <a:endParaRPr/>
          </a:p>
        </p:txBody>
      </p:sp>
      <p:sp>
        <p:nvSpPr>
          <p:cNvPr id="142" name="Google Shape;142;p15"/>
          <p:cNvSpPr txBox="1"/>
          <p:nvPr>
            <p:ph idx="1" type="body"/>
          </p:nvPr>
        </p:nvSpPr>
        <p:spPr>
          <a:xfrm>
            <a:off x="819150" y="1176150"/>
            <a:ext cx="7505700" cy="2898900"/>
          </a:xfrm>
          <a:prstGeom prst="rect">
            <a:avLst/>
          </a:prstGeom>
          <a:noFill/>
          <a:ln>
            <a:noFill/>
          </a:ln>
        </p:spPr>
        <p:txBody>
          <a:bodyPr anchorCtr="0" anchor="t" bIns="91425" lIns="91425" spcFirstLastPara="1" rIns="91425" wrap="square" tIns="91425">
            <a:noAutofit/>
          </a:bodyPr>
          <a:lstStyle/>
          <a:p>
            <a:pPr indent="-317500" lvl="0" marL="457200" rtl="0" algn="l">
              <a:lnSpc>
                <a:spcPct val="125000"/>
              </a:lnSpc>
              <a:spcBef>
                <a:spcPts val="0"/>
              </a:spcBef>
              <a:spcAft>
                <a:spcPts val="0"/>
              </a:spcAft>
              <a:buClr>
                <a:schemeClr val="lt1"/>
              </a:buClr>
              <a:buSzPts val="1400"/>
              <a:buFont typeface="Nunito"/>
              <a:buAutoNum type="arabicParenR"/>
            </a:pPr>
            <a:r>
              <a:rPr b="1" lang="en" sz="1400" u="sng">
                <a:solidFill>
                  <a:srgbClr val="FF0000"/>
                </a:solidFill>
                <a:latin typeface="Nunito"/>
                <a:ea typeface="Nunito"/>
                <a:cs typeface="Nunito"/>
                <a:sym typeface="Nunito"/>
              </a:rPr>
              <a:t>Sample bias:</a:t>
            </a:r>
            <a:r>
              <a:rPr b="1" lang="en" sz="1400" u="sng">
                <a:solidFill>
                  <a:schemeClr val="lt1"/>
                </a:solidFill>
                <a:latin typeface="Nunito"/>
                <a:ea typeface="Nunito"/>
                <a:cs typeface="Nunito"/>
                <a:sym typeface="Nunito"/>
              </a:rPr>
              <a:t> </a:t>
            </a:r>
            <a:r>
              <a:rPr b="1" lang="en" sz="1400">
                <a:solidFill>
                  <a:schemeClr val="lt1"/>
                </a:solidFill>
                <a:latin typeface="Nunito"/>
                <a:ea typeface="Nunito"/>
                <a:cs typeface="Nunito"/>
                <a:sym typeface="Nunito"/>
              </a:rPr>
              <a:t>Data is accurate. Data is not a good representation of the overall dataset. The split between test data and training data is one that unproportionately places a certain subset of data with a certain “unusual” correlation cluster, thus leading to a biased overall training data that leads to a model that is solely based on this “unusual” correlation cluster training data.</a:t>
            </a:r>
            <a:endParaRPr b="1" sz="1400">
              <a:solidFill>
                <a:schemeClr val="lt1"/>
              </a:solidFill>
              <a:latin typeface="Nunito"/>
              <a:ea typeface="Nunito"/>
              <a:cs typeface="Nunito"/>
              <a:sym typeface="Nunito"/>
            </a:endParaRPr>
          </a:p>
          <a:p>
            <a:pPr indent="-317500" lvl="0" marL="457200" rtl="0" algn="l">
              <a:lnSpc>
                <a:spcPct val="125000"/>
              </a:lnSpc>
              <a:spcBef>
                <a:spcPts val="0"/>
              </a:spcBef>
              <a:spcAft>
                <a:spcPts val="0"/>
              </a:spcAft>
              <a:buClr>
                <a:schemeClr val="lt1"/>
              </a:buClr>
              <a:buSzPts val="1400"/>
              <a:buFont typeface="Nunito"/>
              <a:buAutoNum type="arabicParenR"/>
            </a:pPr>
            <a:r>
              <a:rPr b="1" lang="en" sz="1400" u="sng">
                <a:solidFill>
                  <a:srgbClr val="FF0000"/>
                </a:solidFill>
                <a:latin typeface="Nunito"/>
                <a:ea typeface="Nunito"/>
                <a:cs typeface="Nunito"/>
                <a:sym typeface="Nunito"/>
              </a:rPr>
              <a:t>Prejudice bias:</a:t>
            </a:r>
            <a:r>
              <a:rPr b="1" lang="en" sz="1400" u="sng">
                <a:solidFill>
                  <a:schemeClr val="lt1"/>
                </a:solidFill>
                <a:latin typeface="Nunito"/>
                <a:ea typeface="Nunito"/>
                <a:cs typeface="Nunito"/>
                <a:sym typeface="Nunito"/>
              </a:rPr>
              <a:t> </a:t>
            </a:r>
            <a:r>
              <a:rPr b="1" lang="en" sz="1400">
                <a:solidFill>
                  <a:schemeClr val="lt1"/>
                </a:solidFill>
                <a:latin typeface="Nunito"/>
                <a:ea typeface="Nunito"/>
                <a:cs typeface="Nunito"/>
                <a:sym typeface="Nunito"/>
              </a:rPr>
              <a:t>Data is accurate. Data is a good representation of the overall dataset. Data reflects a history of bias and the systemic inequities in society. An example of such prejudice bias is accurate and good representative data that shows women earning less income than men. </a:t>
            </a:r>
            <a:endParaRPr b="1" sz="1400">
              <a:solidFill>
                <a:schemeClr val="lt1"/>
              </a:solidFill>
              <a:latin typeface="Nunito"/>
              <a:ea typeface="Nunito"/>
              <a:cs typeface="Nunito"/>
              <a:sym typeface="Nunito"/>
            </a:endParaRPr>
          </a:p>
          <a:p>
            <a:pPr indent="-317500" lvl="0" marL="457200" rtl="0" algn="l">
              <a:lnSpc>
                <a:spcPct val="125000"/>
              </a:lnSpc>
              <a:spcBef>
                <a:spcPts val="0"/>
              </a:spcBef>
              <a:spcAft>
                <a:spcPts val="0"/>
              </a:spcAft>
              <a:buClr>
                <a:schemeClr val="lt1"/>
              </a:buClr>
              <a:buSzPts val="1400"/>
              <a:buFont typeface="Nunito"/>
              <a:buAutoNum type="arabicParenR"/>
            </a:pPr>
            <a:r>
              <a:rPr b="1" lang="en" sz="1400" u="sng">
                <a:solidFill>
                  <a:srgbClr val="FF0000"/>
                </a:solidFill>
                <a:latin typeface="Nunito"/>
                <a:ea typeface="Nunito"/>
                <a:cs typeface="Nunito"/>
                <a:sym typeface="Nunito"/>
              </a:rPr>
              <a:t>Inaccurate Data bias:</a:t>
            </a:r>
            <a:r>
              <a:rPr b="1" lang="en" sz="1400">
                <a:solidFill>
                  <a:schemeClr val="lt1"/>
                </a:solidFill>
                <a:latin typeface="Nunito"/>
                <a:ea typeface="Nunito"/>
                <a:cs typeface="Nunito"/>
                <a:sym typeface="Nunito"/>
              </a:rPr>
              <a:t> Data is not accurate. Data is a good representation of the overall dataset. The inaccurate data will lead to an inaccurate model due to the overall lack of truth in the overall training data even if it is based on a good sample. </a:t>
            </a:r>
            <a:endParaRPr b="1" sz="1400">
              <a:solidFill>
                <a:schemeClr val="lt1"/>
              </a:solidFill>
              <a:latin typeface="Nunito"/>
              <a:ea typeface="Nunito"/>
              <a:cs typeface="Nunito"/>
              <a:sym typeface="Nunito"/>
            </a:endParaRPr>
          </a:p>
          <a:p>
            <a:pPr indent="0" lvl="0" marL="0" rtl="0" algn="l">
              <a:lnSpc>
                <a:spcPct val="125000"/>
              </a:lnSpc>
              <a:spcBef>
                <a:spcPts val="400"/>
              </a:spcBef>
              <a:spcAft>
                <a:spcPts val="0"/>
              </a:spcAft>
              <a:buSzPts val="1300"/>
              <a:buNone/>
            </a:pPr>
            <a:r>
              <a:t/>
            </a:r>
            <a:endParaRPr b="1" sz="750">
              <a:solidFill>
                <a:srgbClr val="000000"/>
              </a:solidFill>
              <a:latin typeface="Arial"/>
              <a:ea typeface="Arial"/>
              <a:cs typeface="Arial"/>
              <a:sym typeface="Arial"/>
            </a:endParaRPr>
          </a:p>
          <a:p>
            <a:pPr indent="0" lvl="0" marL="0" rtl="0" algn="l">
              <a:lnSpc>
                <a:spcPct val="115000"/>
              </a:lnSpc>
              <a:spcBef>
                <a:spcPts val="400"/>
              </a:spcBef>
              <a:spcAft>
                <a:spcPts val="1600"/>
              </a:spcAft>
              <a:buSzPts val="1300"/>
              <a:buNone/>
            </a:pPr>
            <a:r>
              <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782775" y="3508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800"/>
              <a:t>Accurate and Not Good Representative Data</a:t>
            </a:r>
            <a:endParaRPr sz="2800"/>
          </a:p>
        </p:txBody>
      </p:sp>
      <p:graphicFrame>
        <p:nvGraphicFramePr>
          <p:cNvPr id="148" name="Google Shape;148;p16"/>
          <p:cNvGraphicFramePr/>
          <p:nvPr/>
        </p:nvGraphicFramePr>
        <p:xfrm>
          <a:off x="819150" y="1161375"/>
          <a:ext cx="3000000" cy="3000000"/>
        </p:xfrm>
        <a:graphic>
          <a:graphicData uri="http://schemas.openxmlformats.org/drawingml/2006/table">
            <a:tbl>
              <a:tblPr>
                <a:noFill/>
                <a:tableStyleId>{4AF39187-BFF0-4D90-97D0-149EFCC1F568}</a:tableStyleId>
              </a:tblPr>
              <a:tblGrid>
                <a:gridCol w="2413000"/>
                <a:gridCol w="2413000"/>
                <a:gridCol w="24130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Name</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Gender</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Income(per week)</a:t>
                      </a:r>
                      <a:endParaRPr b="1"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James One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$1,200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John Two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$1,400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Robert Three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$1,540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James Two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$1,350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John Three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$1,490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Mary Two </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Female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$890</a:t>
                      </a:r>
                      <a:endParaRPr sz="1400" u="none" cap="none" strike="noStrike">
                        <a:latin typeface="Times New Roman"/>
                        <a:ea typeface="Times New Roman"/>
                        <a:cs typeface="Times New Roman"/>
                        <a:sym typeface="Times New Roman"/>
                      </a:endParaRPr>
                    </a:p>
                  </a:txBody>
                  <a:tcPr marT="91425" marB="91425" marR="91425" marL="91425"/>
                </a:tc>
              </a:tr>
            </a:tbl>
          </a:graphicData>
        </a:graphic>
      </p:graphicFrame>
      <p:sp>
        <p:nvSpPr>
          <p:cNvPr id="149" name="Google Shape;149;p16"/>
          <p:cNvSpPr txBox="1"/>
          <p:nvPr/>
        </p:nvSpPr>
        <p:spPr>
          <a:xfrm>
            <a:off x="819150" y="4129825"/>
            <a:ext cx="41904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400"/>
              <a:buFont typeface="Arial"/>
              <a:buNone/>
            </a:pPr>
            <a:r>
              <a:rPr b="1" i="0" lang="en" sz="3400" u="none" cap="none" strike="noStrike">
                <a:solidFill>
                  <a:srgbClr val="FF0000"/>
                </a:solidFill>
                <a:latin typeface="Calibri"/>
                <a:ea typeface="Calibri"/>
                <a:cs typeface="Calibri"/>
                <a:sym typeface="Calibri"/>
              </a:rPr>
              <a:t>Sample Bias</a:t>
            </a:r>
            <a:endParaRPr b="1" i="0" sz="3400" u="none" cap="none" strike="noStrike">
              <a:solidFill>
                <a:srgbClr val="FF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782775" y="3508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800"/>
              <a:t>Not Accurate and Good Representative Data</a:t>
            </a:r>
            <a:endParaRPr sz="2800"/>
          </a:p>
        </p:txBody>
      </p:sp>
      <p:graphicFrame>
        <p:nvGraphicFramePr>
          <p:cNvPr id="155" name="Google Shape;155;p17"/>
          <p:cNvGraphicFramePr/>
          <p:nvPr/>
        </p:nvGraphicFramePr>
        <p:xfrm>
          <a:off x="819150" y="1161375"/>
          <a:ext cx="3000000" cy="3000000"/>
        </p:xfrm>
        <a:graphic>
          <a:graphicData uri="http://schemas.openxmlformats.org/drawingml/2006/table">
            <a:tbl>
              <a:tblPr>
                <a:noFill/>
                <a:tableStyleId>{4AF39187-BFF0-4D90-97D0-149EFCC1F568}</a:tableStyleId>
              </a:tblPr>
              <a:tblGrid>
                <a:gridCol w="2413000"/>
                <a:gridCol w="2413000"/>
                <a:gridCol w="24130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Name</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Gender</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Income(per week)</a:t>
                      </a:r>
                      <a:endParaRPr b="1"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James One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$800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John Two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$900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Robert Three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$400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Mary One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Female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$1,200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Patricia Two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Female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$1,900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Jennifer Three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Female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a:t>
                      </a:r>
                      <a:r>
                        <a:rPr lang="en">
                          <a:latin typeface="Times New Roman"/>
                          <a:ea typeface="Times New Roman"/>
                          <a:cs typeface="Times New Roman"/>
                          <a:sym typeface="Times New Roman"/>
                        </a:rPr>
                        <a:t>9</a:t>
                      </a:r>
                      <a:r>
                        <a:rPr lang="en" sz="1400" u="none" cap="none" strike="noStrike">
                          <a:latin typeface="Times New Roman"/>
                          <a:ea typeface="Times New Roman"/>
                          <a:cs typeface="Times New Roman"/>
                          <a:sym typeface="Times New Roman"/>
                        </a:rPr>
                        <a:t>,900</a:t>
                      </a:r>
                      <a:endParaRPr sz="1400" u="none" cap="none" strike="noStrike">
                        <a:latin typeface="Times New Roman"/>
                        <a:ea typeface="Times New Roman"/>
                        <a:cs typeface="Times New Roman"/>
                        <a:sym typeface="Times New Roman"/>
                      </a:endParaRPr>
                    </a:p>
                  </a:txBody>
                  <a:tcPr marT="91425" marB="91425" marR="91425" marL="91425"/>
                </a:tc>
              </a:tr>
            </a:tbl>
          </a:graphicData>
        </a:graphic>
      </p:graphicFrame>
      <p:sp>
        <p:nvSpPr>
          <p:cNvPr id="156" name="Google Shape;156;p17"/>
          <p:cNvSpPr txBox="1"/>
          <p:nvPr/>
        </p:nvSpPr>
        <p:spPr>
          <a:xfrm>
            <a:off x="819150" y="4129825"/>
            <a:ext cx="41904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400"/>
              <a:buFont typeface="Arial"/>
              <a:buNone/>
            </a:pPr>
            <a:r>
              <a:rPr b="1" i="0" lang="en" sz="3400" u="none" cap="none" strike="noStrike">
                <a:solidFill>
                  <a:srgbClr val="FF0000"/>
                </a:solidFill>
                <a:latin typeface="Calibri"/>
                <a:ea typeface="Calibri"/>
                <a:cs typeface="Calibri"/>
                <a:sym typeface="Calibri"/>
              </a:rPr>
              <a:t>Inaccurate Data Bias</a:t>
            </a:r>
            <a:endParaRPr b="1" i="0" sz="3400" u="none" cap="none" strike="noStrike">
              <a:solidFill>
                <a:srgbClr val="FF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782775" y="3508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Accurate and Good Representative Data</a:t>
            </a:r>
            <a:endParaRPr/>
          </a:p>
        </p:txBody>
      </p:sp>
      <p:graphicFrame>
        <p:nvGraphicFramePr>
          <p:cNvPr id="162" name="Google Shape;162;p18"/>
          <p:cNvGraphicFramePr/>
          <p:nvPr/>
        </p:nvGraphicFramePr>
        <p:xfrm>
          <a:off x="819150" y="1161375"/>
          <a:ext cx="3000000" cy="3000000"/>
        </p:xfrm>
        <a:graphic>
          <a:graphicData uri="http://schemas.openxmlformats.org/drawingml/2006/table">
            <a:tbl>
              <a:tblPr>
                <a:noFill/>
                <a:tableStyleId>{4AF39187-BFF0-4D90-97D0-149EFCC1F568}</a:tableStyleId>
              </a:tblPr>
              <a:tblGrid>
                <a:gridCol w="2413000"/>
                <a:gridCol w="2413000"/>
                <a:gridCol w="24130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Name</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Gender</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Income(per week)</a:t>
                      </a:r>
                      <a:endParaRPr b="1"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James One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$1,200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John Two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$1,400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Robert Three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$1,540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Mary One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Female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$800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Patricia Two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Female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$900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Jennifer Three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Female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$750</a:t>
                      </a:r>
                      <a:endParaRPr sz="1400" u="none" cap="none" strike="noStrike">
                        <a:latin typeface="Times New Roman"/>
                        <a:ea typeface="Times New Roman"/>
                        <a:cs typeface="Times New Roman"/>
                        <a:sym typeface="Times New Roman"/>
                      </a:endParaRPr>
                    </a:p>
                  </a:txBody>
                  <a:tcPr marT="91425" marB="91425" marR="91425" marL="91425"/>
                </a:tc>
              </a:tr>
            </a:tbl>
          </a:graphicData>
        </a:graphic>
      </p:graphicFrame>
      <p:sp>
        <p:nvSpPr>
          <p:cNvPr id="163" name="Google Shape;163;p18"/>
          <p:cNvSpPr txBox="1"/>
          <p:nvPr/>
        </p:nvSpPr>
        <p:spPr>
          <a:xfrm>
            <a:off x="819150" y="4129825"/>
            <a:ext cx="41904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400"/>
              <a:buFont typeface="Arial"/>
              <a:buNone/>
            </a:pPr>
            <a:r>
              <a:rPr b="1" i="0" lang="en" sz="3400" u="none" cap="none" strike="noStrike">
                <a:solidFill>
                  <a:srgbClr val="FF0000"/>
                </a:solidFill>
                <a:latin typeface="Calibri"/>
                <a:ea typeface="Calibri"/>
                <a:cs typeface="Calibri"/>
                <a:sym typeface="Calibri"/>
              </a:rPr>
              <a:t>Prejudice Bias</a:t>
            </a:r>
            <a:endParaRPr b="1" i="0" sz="3400" u="none" cap="none" strike="noStrike">
              <a:solidFill>
                <a:srgbClr val="FF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782775" y="3508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Accurate and Good Representative Data</a:t>
            </a:r>
            <a:endParaRPr/>
          </a:p>
        </p:txBody>
      </p:sp>
      <p:graphicFrame>
        <p:nvGraphicFramePr>
          <p:cNvPr id="169" name="Google Shape;169;p19"/>
          <p:cNvGraphicFramePr/>
          <p:nvPr/>
        </p:nvGraphicFramePr>
        <p:xfrm>
          <a:off x="819150" y="1161375"/>
          <a:ext cx="3000000" cy="3000000"/>
        </p:xfrm>
        <a:graphic>
          <a:graphicData uri="http://schemas.openxmlformats.org/drawingml/2006/table">
            <a:tbl>
              <a:tblPr>
                <a:noFill/>
                <a:tableStyleId>{4AF39187-BFF0-4D90-97D0-149EFCC1F568}</a:tableStyleId>
              </a:tblPr>
              <a:tblGrid>
                <a:gridCol w="2413000"/>
                <a:gridCol w="2413000"/>
                <a:gridCol w="24130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Name</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Gender</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Income(per week)</a:t>
                      </a:r>
                      <a:endParaRPr b="1"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James One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$1,450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John Two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$1,400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Robert Three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$1,540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Mary One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Female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$200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Patricia Two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Female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$600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Jennifer Three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Female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$750</a:t>
                      </a:r>
                      <a:endParaRPr sz="1400" u="none" cap="none" strike="noStrike">
                        <a:latin typeface="Times New Roman"/>
                        <a:ea typeface="Times New Roman"/>
                        <a:cs typeface="Times New Roman"/>
                        <a:sym typeface="Times New Roman"/>
                      </a:endParaRPr>
                    </a:p>
                  </a:txBody>
                  <a:tcPr marT="91425" marB="91425" marR="91425" marL="91425"/>
                </a:tc>
              </a:tr>
            </a:tbl>
          </a:graphicData>
        </a:graphic>
      </p:graphicFrame>
      <p:sp>
        <p:nvSpPr>
          <p:cNvPr id="170" name="Google Shape;170;p19"/>
          <p:cNvSpPr txBox="1"/>
          <p:nvPr/>
        </p:nvSpPr>
        <p:spPr>
          <a:xfrm>
            <a:off x="819150" y="4129825"/>
            <a:ext cx="41904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400"/>
              <a:buFont typeface="Arial"/>
              <a:buNone/>
            </a:pPr>
            <a:r>
              <a:rPr b="1" i="0" lang="en" sz="3400" u="none" cap="none" strike="noStrike">
                <a:solidFill>
                  <a:srgbClr val="FF0000"/>
                </a:solidFill>
                <a:latin typeface="Calibri"/>
                <a:ea typeface="Calibri"/>
                <a:cs typeface="Calibri"/>
                <a:sym typeface="Calibri"/>
              </a:rPr>
              <a:t>Prejudice Bias</a:t>
            </a:r>
            <a:endParaRPr b="1" i="0" sz="3400" u="none" cap="none" strike="noStrike">
              <a:solidFill>
                <a:srgbClr val="FF0000"/>
              </a:solidFill>
              <a:latin typeface="Calibri"/>
              <a:ea typeface="Calibri"/>
              <a:cs typeface="Calibri"/>
              <a:sym typeface="Calibri"/>
            </a:endParaRPr>
          </a:p>
        </p:txBody>
      </p:sp>
      <p:sp>
        <p:nvSpPr>
          <p:cNvPr id="171" name="Google Shape;171;p19"/>
          <p:cNvSpPr txBox="1"/>
          <p:nvPr/>
        </p:nvSpPr>
        <p:spPr>
          <a:xfrm>
            <a:off x="819150" y="816475"/>
            <a:ext cx="2277600" cy="34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Calibri"/>
                <a:ea typeface="Calibri"/>
                <a:cs typeface="Calibri"/>
                <a:sym typeface="Calibri"/>
              </a:rPr>
              <a:t>More Stronger Correlation</a:t>
            </a:r>
            <a:endParaRPr b="1" i="0" sz="1400" u="none" cap="none" strike="noStrike">
              <a:solidFill>
                <a:srgbClr val="FF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nvSpPr>
        <p:spPr>
          <a:xfrm>
            <a:off x="565025" y="4289875"/>
            <a:ext cx="57327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chemeClr val="lt1"/>
                </a:solidFill>
                <a:latin typeface="Calibri"/>
                <a:ea typeface="Calibri"/>
                <a:cs typeface="Calibri"/>
                <a:sym typeface="Calibri"/>
              </a:rPr>
              <a:t>* = Accurate and Good Representative</a:t>
            </a:r>
            <a:endParaRPr b="0" i="0" sz="2300" u="none" cap="none" strike="noStrike">
              <a:solidFill>
                <a:schemeClr val="lt1"/>
              </a:solidFill>
              <a:latin typeface="Calibri"/>
              <a:ea typeface="Calibri"/>
              <a:cs typeface="Calibri"/>
              <a:sym typeface="Calibri"/>
            </a:endParaRPr>
          </a:p>
        </p:txBody>
      </p:sp>
      <p:graphicFrame>
        <p:nvGraphicFramePr>
          <p:cNvPr id="177" name="Google Shape;177;p20"/>
          <p:cNvGraphicFramePr/>
          <p:nvPr/>
        </p:nvGraphicFramePr>
        <p:xfrm>
          <a:off x="499050" y="1161375"/>
          <a:ext cx="3000000" cy="3000000"/>
        </p:xfrm>
        <a:graphic>
          <a:graphicData uri="http://schemas.openxmlformats.org/drawingml/2006/table">
            <a:tbl>
              <a:tblPr>
                <a:noFill/>
                <a:tableStyleId>{4AF39187-BFF0-4D90-97D0-149EFCC1F568}</a:tableStyleId>
              </a:tblPr>
              <a:tblGrid>
                <a:gridCol w="1199650"/>
                <a:gridCol w="1199650"/>
                <a:gridCol w="1199650"/>
              </a:tblGrid>
              <a:tr h="404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Name</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Gender</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Income(per week)</a:t>
                      </a:r>
                      <a:endParaRPr b="1" sz="1400" u="none" cap="none" strike="noStrike">
                        <a:latin typeface="Times New Roman"/>
                        <a:ea typeface="Times New Roman"/>
                        <a:cs typeface="Times New Roman"/>
                        <a:sym typeface="Times New Roman"/>
                      </a:endParaRPr>
                    </a:p>
                  </a:txBody>
                  <a:tcPr marT="91425" marB="91425" marR="91425" marL="91425"/>
                </a:tc>
              </a:tr>
              <a:tr h="404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Robert Three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$1,540</a:t>
                      </a:r>
                      <a:endParaRPr sz="1400" u="none" cap="none" strike="noStrike">
                        <a:latin typeface="Times New Roman"/>
                        <a:ea typeface="Times New Roman"/>
                        <a:cs typeface="Times New Roman"/>
                        <a:sym typeface="Times New Roman"/>
                      </a:endParaRPr>
                    </a:p>
                  </a:txBody>
                  <a:tcPr marT="91425" marB="91425" marR="91425" marL="91425"/>
                </a:tc>
              </a:tr>
              <a:tr h="404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Mary One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Female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$200</a:t>
                      </a:r>
                      <a:endParaRPr sz="1400" u="none" cap="none" strike="noStrike">
                        <a:latin typeface="Times New Roman"/>
                        <a:ea typeface="Times New Roman"/>
                        <a:cs typeface="Times New Roman"/>
                        <a:sym typeface="Times New Roman"/>
                      </a:endParaRPr>
                    </a:p>
                  </a:txBody>
                  <a:tcPr marT="91425" marB="91425" marR="91425" marL="91425"/>
                </a:tc>
              </a:tr>
              <a:tr h="404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Patricia Two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Female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$600</a:t>
                      </a:r>
                      <a:endParaRPr sz="1400" u="none" cap="none" strike="noStrike">
                        <a:latin typeface="Times New Roman"/>
                        <a:ea typeface="Times New Roman"/>
                        <a:cs typeface="Times New Roman"/>
                        <a:sym typeface="Times New Roman"/>
                      </a:endParaRPr>
                    </a:p>
                  </a:txBody>
                  <a:tcPr marT="91425" marB="91425" marR="91425" marL="91425"/>
                </a:tc>
              </a:tr>
            </a:tbl>
          </a:graphicData>
        </a:graphic>
      </p:graphicFrame>
      <p:graphicFrame>
        <p:nvGraphicFramePr>
          <p:cNvPr id="178" name="Google Shape;178;p20"/>
          <p:cNvGraphicFramePr/>
          <p:nvPr/>
        </p:nvGraphicFramePr>
        <p:xfrm>
          <a:off x="4966400" y="1161375"/>
          <a:ext cx="3000000" cy="3000000"/>
        </p:xfrm>
        <a:graphic>
          <a:graphicData uri="http://schemas.openxmlformats.org/drawingml/2006/table">
            <a:tbl>
              <a:tblPr>
                <a:noFill/>
                <a:tableStyleId>{4AF39187-BFF0-4D90-97D0-149EFCC1F568}</a:tableStyleId>
              </a:tblPr>
              <a:tblGrid>
                <a:gridCol w="1152800"/>
                <a:gridCol w="1152800"/>
                <a:gridCol w="1152800"/>
              </a:tblGrid>
              <a:tr h="5692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Name</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Gender</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Income(per week)</a:t>
                      </a:r>
                      <a:endParaRPr b="1" sz="1400" u="none" cap="none" strike="noStrike">
                        <a:latin typeface="Times New Roman"/>
                        <a:ea typeface="Times New Roman"/>
                        <a:cs typeface="Times New Roman"/>
                        <a:sym typeface="Times New Roman"/>
                      </a:endParaRPr>
                    </a:p>
                  </a:txBody>
                  <a:tcPr marT="91425" marB="91425" marR="91425" marL="91425"/>
                </a:tc>
              </a:tr>
              <a:tr h="3710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James One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$1,450</a:t>
                      </a:r>
                      <a:endParaRPr sz="1400" u="none" cap="none" strike="noStrike">
                        <a:latin typeface="Times New Roman"/>
                        <a:ea typeface="Times New Roman"/>
                        <a:cs typeface="Times New Roman"/>
                        <a:sym typeface="Times New Roman"/>
                      </a:endParaRPr>
                    </a:p>
                  </a:txBody>
                  <a:tcPr marT="91425" marB="91425" marR="91425" marL="91425"/>
                </a:tc>
              </a:tr>
              <a:tr h="3710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John Two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$1,400</a:t>
                      </a:r>
                      <a:endParaRPr sz="1400" u="none" cap="none" strike="noStrike">
                        <a:latin typeface="Times New Roman"/>
                        <a:ea typeface="Times New Roman"/>
                        <a:cs typeface="Times New Roman"/>
                        <a:sym typeface="Times New Roman"/>
                      </a:endParaRPr>
                    </a:p>
                  </a:txBody>
                  <a:tcPr marT="91425" marB="91425" marR="91425" marL="91425"/>
                </a:tc>
              </a:tr>
              <a:tr h="4395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Jennifer 3</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Female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$750</a:t>
                      </a:r>
                      <a:endParaRPr sz="1400" u="none" cap="none" strike="noStrike">
                        <a:latin typeface="Times New Roman"/>
                        <a:ea typeface="Times New Roman"/>
                        <a:cs typeface="Times New Roman"/>
                        <a:sym typeface="Times New Roman"/>
                      </a:endParaRPr>
                    </a:p>
                  </a:txBody>
                  <a:tcPr marT="91425" marB="91425" marR="91425" marL="91425"/>
                </a:tc>
              </a:tr>
            </a:tbl>
          </a:graphicData>
        </a:graphic>
      </p:graphicFrame>
      <p:sp>
        <p:nvSpPr>
          <p:cNvPr id="179" name="Google Shape;179;p20"/>
          <p:cNvSpPr txBox="1"/>
          <p:nvPr/>
        </p:nvSpPr>
        <p:spPr>
          <a:xfrm>
            <a:off x="834225" y="303125"/>
            <a:ext cx="78279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200"/>
              <a:buFont typeface="Arial"/>
              <a:buNone/>
            </a:pPr>
            <a:r>
              <a:rPr b="0" i="0" lang="en" sz="4200" u="none" cap="none" strike="noStrike">
                <a:solidFill>
                  <a:schemeClr val="lt1"/>
                </a:solidFill>
                <a:latin typeface="Nunito"/>
                <a:ea typeface="Nunito"/>
                <a:cs typeface="Nunito"/>
                <a:sym typeface="Nunito"/>
              </a:rPr>
              <a:t>Splitting Good* Data</a:t>
            </a:r>
            <a:endParaRPr b="0" i="0" sz="4200" u="none" cap="none" strike="noStrike">
              <a:solidFill>
                <a:schemeClr val="lt1"/>
              </a:solidFill>
              <a:latin typeface="Nunito"/>
              <a:ea typeface="Nunito"/>
              <a:cs typeface="Nunito"/>
              <a:sym typeface="Nunito"/>
            </a:endParaRPr>
          </a:p>
        </p:txBody>
      </p:sp>
      <p:sp>
        <p:nvSpPr>
          <p:cNvPr id="180" name="Google Shape;180;p20"/>
          <p:cNvSpPr txBox="1"/>
          <p:nvPr/>
        </p:nvSpPr>
        <p:spPr>
          <a:xfrm>
            <a:off x="1212525" y="3344575"/>
            <a:ext cx="24807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rgbClr val="FF0000"/>
                </a:solidFill>
                <a:latin typeface="Calibri"/>
                <a:ea typeface="Calibri"/>
                <a:cs typeface="Calibri"/>
                <a:sym typeface="Calibri"/>
              </a:rPr>
              <a:t>Training Data</a:t>
            </a:r>
            <a:endParaRPr b="1" i="0" sz="2100" u="none" cap="none" strike="noStrike">
              <a:solidFill>
                <a:srgbClr val="FF0000"/>
              </a:solidFill>
              <a:latin typeface="Calibri"/>
              <a:ea typeface="Calibri"/>
              <a:cs typeface="Calibri"/>
              <a:sym typeface="Calibri"/>
            </a:endParaRPr>
          </a:p>
        </p:txBody>
      </p:sp>
      <p:sp>
        <p:nvSpPr>
          <p:cNvPr id="181" name="Google Shape;181;p20"/>
          <p:cNvSpPr txBox="1"/>
          <p:nvPr/>
        </p:nvSpPr>
        <p:spPr>
          <a:xfrm>
            <a:off x="5643000" y="3356875"/>
            <a:ext cx="24807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rgbClr val="FF0000"/>
                </a:solidFill>
                <a:latin typeface="Calibri"/>
                <a:ea typeface="Calibri"/>
                <a:cs typeface="Calibri"/>
                <a:sym typeface="Calibri"/>
              </a:rPr>
              <a:t>Test Data</a:t>
            </a:r>
            <a:endParaRPr b="1" i="0" sz="2100" u="none" cap="none" strike="noStrike">
              <a:solidFill>
                <a:srgbClr val="FF0000"/>
              </a:solidFill>
              <a:latin typeface="Calibri"/>
              <a:ea typeface="Calibri"/>
              <a:cs typeface="Calibri"/>
              <a:sym typeface="Calibri"/>
            </a:endParaRPr>
          </a:p>
        </p:txBody>
      </p:sp>
      <p:sp>
        <p:nvSpPr>
          <p:cNvPr id="182" name="Google Shape;182;p20"/>
          <p:cNvSpPr txBox="1"/>
          <p:nvPr/>
        </p:nvSpPr>
        <p:spPr>
          <a:xfrm>
            <a:off x="357675" y="2975325"/>
            <a:ext cx="41904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Average Difference Between Male and Female Income Level:</a:t>
            </a:r>
            <a:r>
              <a:rPr b="0" i="0" lang="en" sz="1200" u="none" cap="none" strike="noStrike">
                <a:solidFill>
                  <a:srgbClr val="000000"/>
                </a:solidFill>
                <a:latin typeface="Calibri"/>
                <a:ea typeface="Calibri"/>
                <a:cs typeface="Calibri"/>
                <a:sym typeface="Calibri"/>
              </a:rPr>
              <a:t> $1140</a:t>
            </a:r>
            <a:endParaRPr b="0" i="0" sz="1200" u="none" cap="none" strike="noStrike">
              <a:solidFill>
                <a:srgbClr val="000000"/>
              </a:solidFill>
              <a:latin typeface="Calibri"/>
              <a:ea typeface="Calibri"/>
              <a:cs typeface="Calibri"/>
              <a:sym typeface="Calibri"/>
            </a:endParaRPr>
          </a:p>
        </p:txBody>
      </p:sp>
      <p:sp>
        <p:nvSpPr>
          <p:cNvPr id="183" name="Google Shape;183;p20"/>
          <p:cNvSpPr txBox="1"/>
          <p:nvPr/>
        </p:nvSpPr>
        <p:spPr>
          <a:xfrm>
            <a:off x="4746600" y="3025875"/>
            <a:ext cx="41904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Average Difference Between Male and Female Income Level: $675</a:t>
            </a:r>
            <a:endParaRPr b="0" i="0" sz="11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819150" y="2708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Model and Predictions</a:t>
            </a:r>
            <a:endParaRPr/>
          </a:p>
        </p:txBody>
      </p:sp>
      <p:graphicFrame>
        <p:nvGraphicFramePr>
          <p:cNvPr id="189" name="Google Shape;189;p21"/>
          <p:cNvGraphicFramePr/>
          <p:nvPr/>
        </p:nvGraphicFramePr>
        <p:xfrm>
          <a:off x="819150" y="1161375"/>
          <a:ext cx="3000000" cy="3000000"/>
        </p:xfrm>
        <a:graphic>
          <a:graphicData uri="http://schemas.openxmlformats.org/drawingml/2006/table">
            <a:tbl>
              <a:tblPr>
                <a:noFill/>
                <a:tableStyleId>{4AF39187-BFF0-4D90-97D0-149EFCC1F568}</a:tableStyleId>
              </a:tblPr>
              <a:tblGrid>
                <a:gridCol w="2413000"/>
                <a:gridCol w="2413000"/>
                <a:gridCol w="24130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Name</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Gender</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Income(per week)</a:t>
                      </a:r>
                      <a:endParaRPr b="1"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Robert Predict</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$1,650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Mary Predict</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Female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$400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Patricia Predict</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Female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$500</a:t>
                      </a:r>
                      <a:endParaRPr sz="1400" u="none" cap="none" strike="noStrike">
                        <a:latin typeface="Times New Roman"/>
                        <a:ea typeface="Times New Roman"/>
                        <a:cs typeface="Times New Roman"/>
                        <a:sym typeface="Times New Roman"/>
                      </a:endParaRPr>
                    </a:p>
                  </a:txBody>
                  <a:tcPr marT="91425" marB="91425" marR="91425" marL="91425"/>
                </a:tc>
              </a:tr>
            </a:tbl>
          </a:graphicData>
        </a:graphic>
      </p:graphicFrame>
      <p:graphicFrame>
        <p:nvGraphicFramePr>
          <p:cNvPr id="190" name="Google Shape;190;p21"/>
          <p:cNvGraphicFramePr/>
          <p:nvPr/>
        </p:nvGraphicFramePr>
        <p:xfrm>
          <a:off x="819150" y="2943775"/>
          <a:ext cx="3000000" cy="3000000"/>
        </p:xfrm>
        <a:graphic>
          <a:graphicData uri="http://schemas.openxmlformats.org/drawingml/2006/table">
            <a:tbl>
              <a:tblPr>
                <a:noFill/>
                <a:tableStyleId>{4AF39187-BFF0-4D90-97D0-149EFCC1F568}</a:tableStyleId>
              </a:tblPr>
              <a:tblGrid>
                <a:gridCol w="2413000"/>
                <a:gridCol w="2413000"/>
                <a:gridCol w="2413000"/>
              </a:tblGrid>
              <a:tr h="5692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Name</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Gender</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Income(per week)</a:t>
                      </a:r>
                      <a:endParaRPr b="1" sz="1400" u="none" cap="none" strike="noStrike">
                        <a:latin typeface="Times New Roman"/>
                        <a:ea typeface="Times New Roman"/>
                        <a:cs typeface="Times New Roman"/>
                        <a:sym typeface="Times New Roman"/>
                      </a:endParaRPr>
                    </a:p>
                  </a:txBody>
                  <a:tcPr marT="91425" marB="91425" marR="91425" marL="91425"/>
                </a:tc>
              </a:tr>
              <a:tr h="3710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James One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$1,450</a:t>
                      </a:r>
                      <a:endParaRPr sz="1400" u="none" cap="none" strike="noStrike">
                        <a:latin typeface="Times New Roman"/>
                        <a:ea typeface="Times New Roman"/>
                        <a:cs typeface="Times New Roman"/>
                        <a:sym typeface="Times New Roman"/>
                      </a:endParaRPr>
                    </a:p>
                  </a:txBody>
                  <a:tcPr marT="91425" marB="91425" marR="91425" marL="91425"/>
                </a:tc>
              </a:tr>
              <a:tr h="3710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John Two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$1,400</a:t>
                      </a:r>
                      <a:endParaRPr sz="1400" u="none" cap="none" strike="noStrike">
                        <a:latin typeface="Times New Roman"/>
                        <a:ea typeface="Times New Roman"/>
                        <a:cs typeface="Times New Roman"/>
                        <a:sym typeface="Times New Roman"/>
                      </a:endParaRPr>
                    </a:p>
                  </a:txBody>
                  <a:tcPr marT="91425" marB="91425" marR="91425" marL="91425"/>
                </a:tc>
              </a:tr>
              <a:tr h="4395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Jennifer 3</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Female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$750</a:t>
                      </a:r>
                      <a:endParaRPr sz="1400" u="none" cap="none" strike="noStrike">
                        <a:latin typeface="Times New Roman"/>
                        <a:ea typeface="Times New Roman"/>
                        <a:cs typeface="Times New Roman"/>
                        <a:sym typeface="Times New Roman"/>
                      </a:endParaRPr>
                    </a:p>
                  </a:txBody>
                  <a:tcPr marT="91425" marB="91425" marR="91425" marL="91425"/>
                </a:tc>
              </a:tr>
            </a:tbl>
          </a:graphicData>
        </a:graphic>
      </p:graphicFrame>
      <p:sp>
        <p:nvSpPr>
          <p:cNvPr id="191" name="Google Shape;191;p21"/>
          <p:cNvSpPr txBox="1"/>
          <p:nvPr/>
        </p:nvSpPr>
        <p:spPr>
          <a:xfrm>
            <a:off x="761475" y="826925"/>
            <a:ext cx="41904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Calibri"/>
                <a:ea typeface="Calibri"/>
                <a:cs typeface="Calibri"/>
                <a:sym typeface="Calibri"/>
              </a:rPr>
              <a:t>Model Predictions</a:t>
            </a:r>
            <a:endParaRPr b="1" i="0" sz="1400" u="none" cap="none" strike="noStrike">
              <a:solidFill>
                <a:srgbClr val="FF0000"/>
              </a:solidFill>
              <a:latin typeface="Calibri"/>
              <a:ea typeface="Calibri"/>
              <a:cs typeface="Calibri"/>
              <a:sym typeface="Calibri"/>
            </a:endParaRPr>
          </a:p>
        </p:txBody>
      </p:sp>
      <p:sp>
        <p:nvSpPr>
          <p:cNvPr id="192" name="Google Shape;192;p21"/>
          <p:cNvSpPr txBox="1"/>
          <p:nvPr/>
        </p:nvSpPr>
        <p:spPr>
          <a:xfrm>
            <a:off x="819150" y="2659875"/>
            <a:ext cx="41904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Calibri"/>
                <a:ea typeface="Calibri"/>
                <a:cs typeface="Calibri"/>
                <a:sym typeface="Calibri"/>
              </a:rPr>
              <a:t>Test Data</a:t>
            </a:r>
            <a:endParaRPr b="1" i="0" sz="1400" u="none" cap="none" strike="noStrike">
              <a:solidFill>
                <a:srgbClr val="FF0000"/>
              </a:solidFill>
              <a:latin typeface="Calibri"/>
              <a:ea typeface="Calibri"/>
              <a:cs typeface="Calibri"/>
              <a:sym typeface="Calibri"/>
            </a:endParaRPr>
          </a:p>
        </p:txBody>
      </p:sp>
      <p:sp>
        <p:nvSpPr>
          <p:cNvPr id="193" name="Google Shape;193;p21"/>
          <p:cNvSpPr txBox="1"/>
          <p:nvPr/>
        </p:nvSpPr>
        <p:spPr>
          <a:xfrm>
            <a:off x="717875" y="4654500"/>
            <a:ext cx="82353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Calibri"/>
              <a:ea typeface="Calibri"/>
              <a:cs typeface="Calibri"/>
              <a:sym typeface="Calibri"/>
            </a:endParaRPr>
          </a:p>
        </p:txBody>
      </p:sp>
      <p:sp>
        <p:nvSpPr>
          <p:cNvPr id="194" name="Google Shape;194;p21"/>
          <p:cNvSpPr txBox="1"/>
          <p:nvPr/>
        </p:nvSpPr>
        <p:spPr>
          <a:xfrm>
            <a:off x="2740325" y="826925"/>
            <a:ext cx="52236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FF9900"/>
                </a:solidFill>
                <a:latin typeface="Calibri"/>
                <a:ea typeface="Calibri"/>
                <a:cs typeface="Calibri"/>
                <a:sym typeface="Calibri"/>
              </a:rPr>
              <a:t>Difference Between Men and Women Income: $1200</a:t>
            </a:r>
            <a:endParaRPr b="1" i="0" sz="1600" u="none" cap="none" strike="noStrike">
              <a:solidFill>
                <a:srgbClr val="FF9900"/>
              </a:solidFill>
              <a:latin typeface="Calibri"/>
              <a:ea typeface="Calibri"/>
              <a:cs typeface="Calibri"/>
              <a:sym typeface="Calibri"/>
            </a:endParaRPr>
          </a:p>
        </p:txBody>
      </p:sp>
      <p:sp>
        <p:nvSpPr>
          <p:cNvPr id="195" name="Google Shape;195;p21"/>
          <p:cNvSpPr txBox="1"/>
          <p:nvPr/>
        </p:nvSpPr>
        <p:spPr>
          <a:xfrm>
            <a:off x="2805425" y="2601675"/>
            <a:ext cx="48165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FF9900"/>
                </a:solidFill>
                <a:latin typeface="Calibri"/>
                <a:ea typeface="Calibri"/>
                <a:cs typeface="Calibri"/>
                <a:sym typeface="Calibri"/>
              </a:rPr>
              <a:t>Difference Between Men and Women Income: $675</a:t>
            </a:r>
            <a:endParaRPr b="1" i="0" sz="1600" u="none" cap="none" strike="noStrike">
              <a:solidFill>
                <a:srgbClr val="FF9900"/>
              </a:solidFill>
              <a:latin typeface="Calibri"/>
              <a:ea typeface="Calibri"/>
              <a:cs typeface="Calibri"/>
              <a:sym typeface="Calibri"/>
            </a:endParaRPr>
          </a:p>
        </p:txBody>
      </p:sp>
      <p:sp>
        <p:nvSpPr>
          <p:cNvPr id="196" name="Google Shape;196;p21"/>
          <p:cNvSpPr txBox="1"/>
          <p:nvPr/>
        </p:nvSpPr>
        <p:spPr>
          <a:xfrm>
            <a:off x="5708525" y="337925"/>
            <a:ext cx="41904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rgbClr val="FF0000"/>
                </a:solidFill>
                <a:latin typeface="Calibri"/>
                <a:ea typeface="Calibri"/>
                <a:cs typeface="Calibri"/>
                <a:sym typeface="Calibri"/>
              </a:rPr>
              <a:t>BAD ACCURACY</a:t>
            </a:r>
            <a:endParaRPr b="1" i="0" sz="2100" u="none" cap="none" strike="noStrike">
              <a:solidFill>
                <a:srgbClr val="FF0000"/>
              </a:solidFill>
              <a:latin typeface="Calibri"/>
              <a:ea typeface="Calibri"/>
              <a:cs typeface="Calibri"/>
              <a:sym typeface="Calibri"/>
            </a:endParaRPr>
          </a:p>
        </p:txBody>
      </p:sp>
      <p:sp>
        <p:nvSpPr>
          <p:cNvPr id="197" name="Google Shape;197;p21"/>
          <p:cNvSpPr txBox="1"/>
          <p:nvPr/>
        </p:nvSpPr>
        <p:spPr>
          <a:xfrm>
            <a:off x="3052550" y="4654500"/>
            <a:ext cx="4190400" cy="48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FF00"/>
                </a:solidFill>
                <a:latin typeface="Calibri"/>
                <a:ea typeface="Calibri"/>
                <a:cs typeface="Calibri"/>
                <a:sym typeface="Calibri"/>
              </a:rPr>
              <a:t>Garbage In, Garbage Out</a:t>
            </a:r>
            <a:endParaRPr b="1" i="0" sz="1400" u="none" cap="none" strike="noStrike">
              <a:solidFill>
                <a:srgbClr val="00FF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