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Roboto"/>
      <p:regular r:id="rId39"/>
      <p:bold r:id="rId40"/>
      <p:italic r:id="rId41"/>
      <p:boldItalic r:id="rId42"/>
    </p:embeddedFont>
    <p:embeddedFont>
      <p:font typeface="Nuni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34ADB96-DDB1-4BBF-B8E8-FAAA1368108A}">
  <a:tblStyle styleId="{D34ADB96-DDB1-4BBF-B8E8-FAAA1368108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4.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6.xml"/><Relationship Id="rId44" Type="http://schemas.openxmlformats.org/officeDocument/2006/relationships/font" Target="fonts/Nunito-bold.fntdata"/><Relationship Id="rId21" Type="http://schemas.openxmlformats.org/officeDocument/2006/relationships/slide" Target="slides/slide15.xml"/><Relationship Id="rId43" Type="http://schemas.openxmlformats.org/officeDocument/2006/relationships/font" Target="fonts/Nunito-regular.fntdata"/><Relationship Id="rId24" Type="http://schemas.openxmlformats.org/officeDocument/2006/relationships/slide" Target="slides/slide18.xml"/><Relationship Id="rId46" Type="http://schemas.openxmlformats.org/officeDocument/2006/relationships/font" Target="fonts/Nunito-boldItalic.fntdata"/><Relationship Id="rId23" Type="http://schemas.openxmlformats.org/officeDocument/2006/relationships/slide" Target="slides/slide17.xml"/><Relationship Id="rId45"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8ab930a75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ab930a75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8ab930a75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ab930a75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ab930a75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ab930a75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8ab930a75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ab930a75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ab930a75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ab930a75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ab930a75a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ab930a75a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8abb1925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abb1925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8ab930a75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8ab930a75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8ab930a75a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8ab930a75a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8ab930a75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8ab930a75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8ab930a7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ab930a7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8ab930a75a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ab930a75a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8ab930a75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8ab930a75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8ab930a75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8ab930a75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8ab930a75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8ab930a75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8ab930a75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8ab930a75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8ab930a75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8ab930a75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8ab930a75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8ab930a75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8ab930a75a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8ab930a75a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8ab930a75a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8ab930a75a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8ab930a75a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8ab930a75a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8ab930a7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ab930a7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8ab930a75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8ab930a75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8ab930a75a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8ab930a75a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8ab930a75a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8ab930a75a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8ab930a75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ab930a75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8ab930a75a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ab930a75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ab930a75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ab930a75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8ab930a75a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ab930a75a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8ab930a75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ab930a75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ab930a75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ab930a75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evelopers.google.com/machine-learning/glossary#feature" TargetMode="External"/><Relationship Id="rId4" Type="http://schemas.openxmlformats.org/officeDocument/2006/relationships/hyperlink" Target="https://developers.google.com/machine-learning/glossary#predicti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en.wikipedia.org/wiki/Character_recognition" TargetMode="External"/><Relationship Id="rId4" Type="http://schemas.openxmlformats.org/officeDocument/2006/relationships/hyperlink" Target="https://en.wikipedia.org/wiki/Histogram" TargetMode="External"/><Relationship Id="rId9" Type="http://schemas.openxmlformats.org/officeDocument/2006/relationships/hyperlink" Target="https://en.wikipedia.org/wiki/Feature_(computer_vision)" TargetMode="External"/><Relationship Id="rId5" Type="http://schemas.openxmlformats.org/officeDocument/2006/relationships/hyperlink" Target="https://en.wikipedia.org/wiki/Speech_recognition" TargetMode="External"/><Relationship Id="rId6" Type="http://schemas.openxmlformats.org/officeDocument/2006/relationships/hyperlink" Target="https://en.wikipedia.org/wiki/Phonemes" TargetMode="External"/><Relationship Id="rId7" Type="http://schemas.openxmlformats.org/officeDocument/2006/relationships/hyperlink" Target="https://en.wikipedia.org/wiki/Spam_(electronic)" TargetMode="External"/><Relationship Id="rId8" Type="http://schemas.openxmlformats.org/officeDocument/2006/relationships/hyperlink" Target="https://en.wikipedia.org/wiki/Computer_vis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evelopers.google.com/machine-learning/glossary#exampl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developers.google.com/machine-learning/glossary#paramet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developers.google.com/machine-learning/glossary#featur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developers.google.com/machine-learning/glossary#disparate_impact" TargetMode="External"/><Relationship Id="rId4" Type="http://schemas.openxmlformats.org/officeDocument/2006/relationships/hyperlink" Target="https://developers.google.com/machine-learning/glossary#fairness_constrain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developers.google.com/machine-learning/glossary#featur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developers.google.com/machine-learning/glossary#featur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developers.google.com/machine-learning/glossary#continuous_featur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91675" y="1684275"/>
            <a:ext cx="8145300" cy="161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000"/>
              <a:t>Machine Learning</a:t>
            </a:r>
            <a:endParaRPr sz="7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type="title"/>
          </p:nvPr>
        </p:nvSpPr>
        <p:spPr>
          <a:xfrm>
            <a:off x="255975" y="2364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Vocabulary</a:t>
            </a:r>
            <a:endParaRPr/>
          </a:p>
        </p:txBody>
      </p:sp>
      <p:pic>
        <p:nvPicPr>
          <p:cNvPr id="182" name="Google Shape;182;p22"/>
          <p:cNvPicPr preferRelativeResize="0"/>
          <p:nvPr/>
        </p:nvPicPr>
        <p:blipFill>
          <a:blip r:embed="rId3">
            <a:alphaModFix/>
          </a:blip>
          <a:stretch>
            <a:fillRect/>
          </a:stretch>
        </p:blipFill>
        <p:spPr>
          <a:xfrm>
            <a:off x="1174475" y="764325"/>
            <a:ext cx="6502699" cy="4097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3"/>
          <p:cNvSpPr txBox="1"/>
          <p:nvPr>
            <p:ph type="title"/>
          </p:nvPr>
        </p:nvSpPr>
        <p:spPr>
          <a:xfrm>
            <a:off x="421875" y="239225"/>
            <a:ext cx="75057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5100"/>
              <a:t>Attribute</a:t>
            </a:r>
            <a:endParaRPr b="1" sz="5100"/>
          </a:p>
        </p:txBody>
      </p:sp>
      <p:sp>
        <p:nvSpPr>
          <p:cNvPr id="188" name="Google Shape;188;p23"/>
          <p:cNvSpPr txBox="1"/>
          <p:nvPr>
            <p:ph idx="1" type="body"/>
          </p:nvPr>
        </p:nvSpPr>
        <p:spPr>
          <a:xfrm>
            <a:off x="484625" y="1084925"/>
            <a:ext cx="7882200" cy="3444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4300">
                <a:solidFill>
                  <a:srgbClr val="FF0000"/>
                </a:solidFill>
                <a:latin typeface="Nunito"/>
                <a:ea typeface="Nunito"/>
                <a:cs typeface="Nunito"/>
                <a:sym typeface="Nunito"/>
              </a:rPr>
              <a:t>Synonym for </a:t>
            </a:r>
            <a:r>
              <a:rPr b="1" lang="en" sz="4300">
                <a:solidFill>
                  <a:srgbClr val="FF0000"/>
                </a:solidFill>
                <a:uFill>
                  <a:noFill/>
                </a:uFill>
                <a:latin typeface="Nunito"/>
                <a:ea typeface="Nunito"/>
                <a:cs typeface="Nunito"/>
                <a:sym typeface="Nunito"/>
                <a:hlinkClick r:id="rId3">
                  <a:extLst>
                    <a:ext uri="{A12FA001-AC4F-418D-AE19-62706E023703}">
                      <ahyp:hlinkClr val="tx"/>
                    </a:ext>
                  </a:extLst>
                </a:hlinkClick>
              </a:rPr>
              <a:t>feature</a:t>
            </a:r>
            <a:r>
              <a:rPr lang="en" sz="4300">
                <a:solidFill>
                  <a:schemeClr val="lt1"/>
                </a:solidFill>
                <a:latin typeface="Nunito"/>
                <a:ea typeface="Nunito"/>
                <a:cs typeface="Nunito"/>
                <a:sym typeface="Nunito"/>
              </a:rPr>
              <a:t>. In fairness, attributes often refer to </a:t>
            </a:r>
            <a:r>
              <a:rPr b="1" lang="en" sz="4300">
                <a:solidFill>
                  <a:srgbClr val="00FF00"/>
                </a:solidFill>
                <a:latin typeface="Nunito"/>
                <a:ea typeface="Nunito"/>
                <a:cs typeface="Nunito"/>
                <a:sym typeface="Nunito"/>
              </a:rPr>
              <a:t>characteristics</a:t>
            </a:r>
            <a:r>
              <a:rPr lang="en" sz="4300">
                <a:solidFill>
                  <a:schemeClr val="lt1"/>
                </a:solidFill>
                <a:latin typeface="Nunito"/>
                <a:ea typeface="Nunito"/>
                <a:cs typeface="Nunito"/>
                <a:sym typeface="Nunito"/>
              </a:rPr>
              <a:t> pertaining to individuals. An </a:t>
            </a:r>
            <a:r>
              <a:rPr b="1" lang="en" sz="4300">
                <a:solidFill>
                  <a:schemeClr val="lt1"/>
                </a:solidFill>
                <a:latin typeface="Nunito"/>
                <a:ea typeface="Nunito"/>
                <a:cs typeface="Nunito"/>
                <a:sym typeface="Nunito"/>
              </a:rPr>
              <a:t>input variable </a:t>
            </a:r>
            <a:r>
              <a:rPr lang="en" sz="4300">
                <a:solidFill>
                  <a:schemeClr val="lt1"/>
                </a:solidFill>
                <a:latin typeface="Nunito"/>
                <a:ea typeface="Nunito"/>
                <a:cs typeface="Nunito"/>
                <a:sym typeface="Nunito"/>
              </a:rPr>
              <a:t>used in making </a:t>
            </a:r>
            <a:r>
              <a:rPr lang="en" sz="4300">
                <a:solidFill>
                  <a:schemeClr val="lt1"/>
                </a:solidFill>
                <a:uFill>
                  <a:noFill/>
                </a:uFill>
                <a:latin typeface="Nunito"/>
                <a:ea typeface="Nunito"/>
                <a:cs typeface="Nunito"/>
                <a:sym typeface="Nunito"/>
                <a:hlinkClick r:id="rId4">
                  <a:extLst>
                    <a:ext uri="{A12FA001-AC4F-418D-AE19-62706E023703}">
                      <ahyp:hlinkClr val="tx"/>
                    </a:ext>
                  </a:extLst>
                </a:hlinkClick>
              </a:rPr>
              <a:t>predictions</a:t>
            </a:r>
            <a:r>
              <a:rPr lang="en" sz="4300">
                <a:solidFill>
                  <a:schemeClr val="lt1"/>
                </a:solidFill>
                <a:latin typeface="Nunito"/>
                <a:ea typeface="Nunito"/>
                <a:cs typeface="Nunito"/>
                <a:sym typeface="Nunito"/>
              </a:rPr>
              <a:t>.</a:t>
            </a:r>
            <a:endParaRPr sz="4300">
              <a:solidFill>
                <a:schemeClr val="lt1"/>
              </a:solidFill>
              <a:latin typeface="Nunito"/>
              <a:ea typeface="Nunito"/>
              <a:cs typeface="Nunito"/>
              <a:sym typeface="Nunito"/>
            </a:endParaRPr>
          </a:p>
          <a:p>
            <a:pPr indent="0" lvl="0" marL="0" rtl="0" algn="l">
              <a:spcBef>
                <a:spcPts val="0"/>
              </a:spcBef>
              <a:spcAft>
                <a:spcPts val="0"/>
              </a:spcAft>
              <a:buNone/>
            </a:pPr>
            <a:r>
              <a:t/>
            </a:r>
            <a:endParaRPr sz="54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5400">
              <a:solidFill>
                <a:schemeClr val="lt1"/>
              </a:solidFill>
              <a:latin typeface="Nunito"/>
              <a:ea typeface="Nunito"/>
              <a:cs typeface="Nunito"/>
              <a:sym typeface="Nunito"/>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sz="3500">
              <a:solidFill>
                <a:schemeClr val="lt1"/>
              </a:solidFill>
              <a:latin typeface="Nunito"/>
              <a:ea typeface="Nunito"/>
              <a:cs typeface="Nunito"/>
              <a:sym typeface="Nunito"/>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ph type="title"/>
          </p:nvPr>
        </p:nvSpPr>
        <p:spPr>
          <a:xfrm>
            <a:off x="359175" y="2601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Examples of Attributes/Features</a:t>
            </a:r>
            <a:endParaRPr b="1"/>
          </a:p>
        </p:txBody>
      </p:sp>
      <p:sp>
        <p:nvSpPr>
          <p:cNvPr id="194" name="Google Shape;194;p24"/>
          <p:cNvSpPr txBox="1"/>
          <p:nvPr>
            <p:ph idx="1" type="body"/>
          </p:nvPr>
        </p:nvSpPr>
        <p:spPr>
          <a:xfrm>
            <a:off x="478575" y="931575"/>
            <a:ext cx="7846200" cy="3423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rgbClr val="FF0000"/>
                </a:solidFill>
                <a:latin typeface="Nunito"/>
                <a:ea typeface="Nunito"/>
                <a:cs typeface="Nunito"/>
                <a:sym typeface="Nunito"/>
              </a:rPr>
              <a:t>In </a:t>
            </a:r>
            <a:r>
              <a:rPr b="1" lang="en" sz="1800">
                <a:solidFill>
                  <a:srgbClr val="FF0000"/>
                </a:solidFill>
                <a:uFill>
                  <a:noFill/>
                </a:uFill>
                <a:latin typeface="Nunito"/>
                <a:ea typeface="Nunito"/>
                <a:cs typeface="Nunito"/>
                <a:sym typeface="Nunito"/>
                <a:hlinkClick r:id="rId3">
                  <a:extLst>
                    <a:ext uri="{A12FA001-AC4F-418D-AE19-62706E023703}">
                      <ahyp:hlinkClr val="tx"/>
                    </a:ext>
                  </a:extLst>
                </a:hlinkClick>
              </a:rPr>
              <a:t>character recognition</a:t>
            </a:r>
            <a:r>
              <a:rPr lang="en" sz="1800">
                <a:solidFill>
                  <a:schemeClr val="lt1"/>
                </a:solidFill>
                <a:latin typeface="Nunito"/>
                <a:ea typeface="Nunito"/>
                <a:cs typeface="Nunito"/>
                <a:sym typeface="Nunito"/>
              </a:rPr>
              <a:t>, features may include </a:t>
            </a:r>
            <a:r>
              <a:rPr b="1" lang="en" sz="1800">
                <a:solidFill>
                  <a:schemeClr val="lt1"/>
                </a:solidFill>
                <a:uFill>
                  <a:noFill/>
                </a:uFill>
                <a:latin typeface="Nunito"/>
                <a:ea typeface="Nunito"/>
                <a:cs typeface="Nunito"/>
                <a:sym typeface="Nunito"/>
                <a:hlinkClick r:id="rId4">
                  <a:extLst>
                    <a:ext uri="{A12FA001-AC4F-418D-AE19-62706E023703}">
                      <ahyp:hlinkClr val="tx"/>
                    </a:ext>
                  </a:extLst>
                </a:hlinkClick>
              </a:rPr>
              <a:t>histograms</a:t>
            </a:r>
            <a:r>
              <a:rPr b="1" lang="en" sz="1800">
                <a:solidFill>
                  <a:schemeClr val="lt1"/>
                </a:solidFill>
                <a:latin typeface="Nunito"/>
                <a:ea typeface="Nunito"/>
                <a:cs typeface="Nunito"/>
                <a:sym typeface="Nunito"/>
              </a:rPr>
              <a:t> counting the number of black pixels along horizontal and vertical directions, number of internal holes, stroke detection and many others.</a:t>
            </a:r>
            <a:endParaRPr b="1" sz="18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b="1" sz="18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1800">
                <a:solidFill>
                  <a:srgbClr val="FF0000"/>
                </a:solidFill>
                <a:latin typeface="Nunito"/>
                <a:ea typeface="Nunito"/>
                <a:cs typeface="Nunito"/>
                <a:sym typeface="Nunito"/>
              </a:rPr>
              <a:t>In </a:t>
            </a:r>
            <a:r>
              <a:rPr b="1" lang="en" sz="1800">
                <a:solidFill>
                  <a:srgbClr val="FF0000"/>
                </a:solidFill>
                <a:uFill>
                  <a:noFill/>
                </a:uFill>
                <a:latin typeface="Nunito"/>
                <a:ea typeface="Nunito"/>
                <a:cs typeface="Nunito"/>
                <a:sym typeface="Nunito"/>
                <a:hlinkClick r:id="rId5">
                  <a:extLst>
                    <a:ext uri="{A12FA001-AC4F-418D-AE19-62706E023703}">
                      <ahyp:hlinkClr val="tx"/>
                    </a:ext>
                  </a:extLst>
                </a:hlinkClick>
              </a:rPr>
              <a:t>speech recognition</a:t>
            </a:r>
            <a:r>
              <a:rPr lang="en" sz="1800">
                <a:solidFill>
                  <a:schemeClr val="lt1"/>
                </a:solidFill>
                <a:latin typeface="Nunito"/>
                <a:ea typeface="Nunito"/>
                <a:cs typeface="Nunito"/>
                <a:sym typeface="Nunito"/>
              </a:rPr>
              <a:t>, features for recognizing </a:t>
            </a:r>
            <a:r>
              <a:rPr lang="en" sz="1800">
                <a:solidFill>
                  <a:schemeClr val="lt1"/>
                </a:solidFill>
                <a:uFill>
                  <a:noFill/>
                </a:uFill>
                <a:latin typeface="Nunito"/>
                <a:ea typeface="Nunito"/>
                <a:cs typeface="Nunito"/>
                <a:sym typeface="Nunito"/>
                <a:hlinkClick r:id="rId6">
                  <a:extLst>
                    <a:ext uri="{A12FA001-AC4F-418D-AE19-62706E023703}">
                      <ahyp:hlinkClr val="tx"/>
                    </a:ext>
                  </a:extLst>
                </a:hlinkClick>
              </a:rPr>
              <a:t>phonemes</a:t>
            </a:r>
            <a:r>
              <a:rPr lang="en" sz="1800">
                <a:solidFill>
                  <a:schemeClr val="lt1"/>
                </a:solidFill>
                <a:latin typeface="Nunito"/>
                <a:ea typeface="Nunito"/>
                <a:cs typeface="Nunito"/>
                <a:sym typeface="Nunito"/>
              </a:rPr>
              <a:t> can include </a:t>
            </a:r>
            <a:r>
              <a:rPr b="1" lang="en" sz="1800">
                <a:solidFill>
                  <a:schemeClr val="lt1"/>
                </a:solidFill>
                <a:latin typeface="Nunito"/>
                <a:ea typeface="Nunito"/>
                <a:cs typeface="Nunito"/>
                <a:sym typeface="Nunito"/>
              </a:rPr>
              <a:t>noise ratios, length of sounds, relative power, filter matches and many others.</a:t>
            </a:r>
            <a:endParaRPr b="1" sz="18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18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1800">
                <a:solidFill>
                  <a:srgbClr val="FF0000"/>
                </a:solidFill>
                <a:latin typeface="Nunito"/>
                <a:ea typeface="Nunito"/>
                <a:cs typeface="Nunito"/>
                <a:sym typeface="Nunito"/>
              </a:rPr>
              <a:t>In </a:t>
            </a:r>
            <a:r>
              <a:rPr b="1" lang="en" sz="1800">
                <a:solidFill>
                  <a:srgbClr val="FF0000"/>
                </a:solidFill>
                <a:uFill>
                  <a:noFill/>
                </a:uFill>
                <a:latin typeface="Nunito"/>
                <a:ea typeface="Nunito"/>
                <a:cs typeface="Nunito"/>
                <a:sym typeface="Nunito"/>
                <a:hlinkClick r:id="rId7">
                  <a:extLst>
                    <a:ext uri="{A12FA001-AC4F-418D-AE19-62706E023703}">
                      <ahyp:hlinkClr val="tx"/>
                    </a:ext>
                  </a:extLst>
                </a:hlinkClick>
              </a:rPr>
              <a:t>spam</a:t>
            </a:r>
            <a:r>
              <a:rPr b="1" lang="en" sz="1800">
                <a:solidFill>
                  <a:srgbClr val="FF0000"/>
                </a:solidFill>
                <a:latin typeface="Nunito"/>
                <a:ea typeface="Nunito"/>
                <a:cs typeface="Nunito"/>
                <a:sym typeface="Nunito"/>
              </a:rPr>
              <a:t> detection algorithms,</a:t>
            </a:r>
            <a:r>
              <a:rPr lang="en" sz="1800">
                <a:solidFill>
                  <a:schemeClr val="lt1"/>
                </a:solidFill>
                <a:latin typeface="Nunito"/>
                <a:ea typeface="Nunito"/>
                <a:cs typeface="Nunito"/>
                <a:sym typeface="Nunito"/>
              </a:rPr>
              <a:t> features may include </a:t>
            </a:r>
            <a:r>
              <a:rPr b="1" lang="en" sz="1800">
                <a:solidFill>
                  <a:schemeClr val="lt1"/>
                </a:solidFill>
                <a:latin typeface="Nunito"/>
                <a:ea typeface="Nunito"/>
                <a:cs typeface="Nunito"/>
                <a:sym typeface="Nunito"/>
              </a:rPr>
              <a:t>the presence or absence of certain email headers, the email structure, the language, the frequency of specific terms, the grammatical correctness of the text.</a:t>
            </a:r>
            <a:endParaRPr b="1" sz="18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18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1800">
                <a:solidFill>
                  <a:srgbClr val="FF0000"/>
                </a:solidFill>
                <a:latin typeface="Nunito"/>
                <a:ea typeface="Nunito"/>
                <a:cs typeface="Nunito"/>
                <a:sym typeface="Nunito"/>
              </a:rPr>
              <a:t>In </a:t>
            </a:r>
            <a:r>
              <a:rPr b="1" lang="en" sz="1800">
                <a:solidFill>
                  <a:srgbClr val="FF0000"/>
                </a:solidFill>
                <a:uFill>
                  <a:noFill/>
                </a:uFill>
                <a:latin typeface="Nunito"/>
                <a:ea typeface="Nunito"/>
                <a:cs typeface="Nunito"/>
                <a:sym typeface="Nunito"/>
                <a:hlinkClick r:id="rId8">
                  <a:extLst>
                    <a:ext uri="{A12FA001-AC4F-418D-AE19-62706E023703}">
                      <ahyp:hlinkClr val="tx"/>
                    </a:ext>
                  </a:extLst>
                </a:hlinkClick>
              </a:rPr>
              <a:t>computer vision</a:t>
            </a:r>
            <a:r>
              <a:rPr lang="en" sz="1800">
                <a:solidFill>
                  <a:schemeClr val="lt1"/>
                </a:solidFill>
                <a:latin typeface="Nunito"/>
                <a:ea typeface="Nunito"/>
                <a:cs typeface="Nunito"/>
                <a:sym typeface="Nunito"/>
              </a:rPr>
              <a:t>, there are a large number of possible </a:t>
            </a:r>
            <a:r>
              <a:rPr lang="en" sz="1800">
                <a:solidFill>
                  <a:schemeClr val="lt1"/>
                </a:solidFill>
                <a:uFill>
                  <a:noFill/>
                </a:uFill>
                <a:latin typeface="Nunito"/>
                <a:ea typeface="Nunito"/>
                <a:cs typeface="Nunito"/>
                <a:sym typeface="Nunito"/>
                <a:hlinkClick r:id="rId9">
                  <a:extLst>
                    <a:ext uri="{A12FA001-AC4F-418D-AE19-62706E023703}">
                      <ahyp:hlinkClr val="tx"/>
                    </a:ext>
                  </a:extLst>
                </a:hlinkClick>
              </a:rPr>
              <a:t>features</a:t>
            </a:r>
            <a:r>
              <a:rPr lang="en" sz="1800">
                <a:solidFill>
                  <a:schemeClr val="lt1"/>
                </a:solidFill>
                <a:latin typeface="Nunito"/>
                <a:ea typeface="Nunito"/>
                <a:cs typeface="Nunito"/>
                <a:sym typeface="Nunito"/>
              </a:rPr>
              <a:t>, such as </a:t>
            </a:r>
            <a:r>
              <a:rPr b="1" lang="en" sz="1800">
                <a:solidFill>
                  <a:schemeClr val="lt1"/>
                </a:solidFill>
                <a:latin typeface="Nunito"/>
                <a:ea typeface="Nunito"/>
                <a:cs typeface="Nunito"/>
                <a:sym typeface="Nunito"/>
              </a:rPr>
              <a:t>edges and objects</a:t>
            </a:r>
            <a:r>
              <a:rPr lang="en" sz="1800">
                <a:solidFill>
                  <a:schemeClr val="lt1"/>
                </a:solidFill>
                <a:latin typeface="Nunito"/>
                <a:ea typeface="Nunito"/>
                <a:cs typeface="Nunito"/>
                <a:sym typeface="Nunito"/>
              </a:rPr>
              <a:t>.</a:t>
            </a:r>
            <a:endParaRPr sz="1800">
              <a:solidFill>
                <a:schemeClr val="lt1"/>
              </a:solidFill>
              <a:latin typeface="Nunito"/>
              <a:ea typeface="Nunito"/>
              <a:cs typeface="Nunito"/>
              <a:sym typeface="Nunito"/>
            </a:endParaRPr>
          </a:p>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ph type="title"/>
          </p:nvPr>
        </p:nvSpPr>
        <p:spPr>
          <a:xfrm>
            <a:off x="407975" y="211350"/>
            <a:ext cx="75057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3500"/>
              <a:t>Label</a:t>
            </a:r>
            <a:endParaRPr b="1" sz="3500"/>
          </a:p>
          <a:p>
            <a:pPr indent="0" lvl="0" marL="0" marR="0" rtl="0" algn="l">
              <a:lnSpc>
                <a:spcPct val="100000"/>
              </a:lnSpc>
              <a:spcBef>
                <a:spcPts val="0"/>
              </a:spcBef>
              <a:spcAft>
                <a:spcPts val="0"/>
              </a:spcAft>
              <a:buNone/>
            </a:pPr>
            <a:r>
              <a:t/>
            </a:r>
            <a:endParaRPr b="1" sz="3500"/>
          </a:p>
          <a:p>
            <a:pPr indent="0" lvl="0" marL="0" rtl="0" algn="l">
              <a:spcBef>
                <a:spcPts val="0"/>
              </a:spcBef>
              <a:spcAft>
                <a:spcPts val="0"/>
              </a:spcAft>
              <a:buNone/>
            </a:pPr>
            <a:r>
              <a:t/>
            </a:r>
            <a:endParaRPr b="1"/>
          </a:p>
        </p:txBody>
      </p:sp>
      <p:sp>
        <p:nvSpPr>
          <p:cNvPr id="200" name="Google Shape;200;p25"/>
          <p:cNvSpPr txBox="1"/>
          <p:nvPr>
            <p:ph idx="1" type="body"/>
          </p:nvPr>
        </p:nvSpPr>
        <p:spPr>
          <a:xfrm>
            <a:off x="484625" y="861900"/>
            <a:ext cx="7882200" cy="3667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4400">
                <a:solidFill>
                  <a:schemeClr val="lt1"/>
                </a:solidFill>
                <a:latin typeface="Nunito"/>
                <a:ea typeface="Nunito"/>
                <a:cs typeface="Nunito"/>
                <a:sym typeface="Nunito"/>
              </a:rPr>
              <a:t>In supervised learning, </a:t>
            </a:r>
            <a:r>
              <a:rPr b="1" lang="en" sz="4400">
                <a:solidFill>
                  <a:schemeClr val="lt1"/>
                </a:solidFill>
                <a:latin typeface="Nunito"/>
                <a:ea typeface="Nunito"/>
                <a:cs typeface="Nunito"/>
                <a:sym typeface="Nunito"/>
              </a:rPr>
              <a:t>the "answer" or "result" portion of an </a:t>
            </a:r>
            <a:r>
              <a:rPr b="1" lang="en" sz="4400">
                <a:solidFill>
                  <a:schemeClr val="lt1"/>
                </a:solidFill>
                <a:uFill>
                  <a:noFill/>
                </a:uFill>
                <a:latin typeface="Nunito"/>
                <a:ea typeface="Nunito"/>
                <a:cs typeface="Nunito"/>
                <a:sym typeface="Nunito"/>
                <a:hlinkClick r:id="rId3">
                  <a:extLst>
                    <a:ext uri="{A12FA001-AC4F-418D-AE19-62706E023703}">
                      <ahyp:hlinkClr val="tx"/>
                    </a:ext>
                  </a:extLst>
                </a:hlinkClick>
              </a:rPr>
              <a:t>example</a:t>
            </a:r>
            <a:r>
              <a:rPr b="1" lang="en" sz="4400">
                <a:solidFill>
                  <a:schemeClr val="lt1"/>
                </a:solidFill>
                <a:latin typeface="Nunito"/>
                <a:ea typeface="Nunito"/>
                <a:cs typeface="Nunito"/>
                <a:sym typeface="Nunito"/>
              </a:rPr>
              <a:t>.</a:t>
            </a:r>
            <a:r>
              <a:rPr lang="en" sz="4400">
                <a:solidFill>
                  <a:schemeClr val="lt1"/>
                </a:solidFill>
                <a:latin typeface="Nunito"/>
                <a:ea typeface="Nunito"/>
                <a:cs typeface="Nunito"/>
                <a:sym typeface="Nunito"/>
              </a:rPr>
              <a:t> Each example in a labeled dataset consists of one or more features and a label. </a:t>
            </a:r>
            <a:endParaRPr sz="44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3500">
              <a:solidFill>
                <a:schemeClr val="lt1"/>
              </a:solidFill>
              <a:latin typeface="Nunito"/>
              <a:ea typeface="Nunito"/>
              <a:cs typeface="Nunito"/>
              <a:sym typeface="Nunito"/>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sz="35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32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3500">
              <a:solidFill>
                <a:schemeClr val="lt1"/>
              </a:solidFill>
              <a:latin typeface="Nunito"/>
              <a:ea typeface="Nunito"/>
              <a:cs typeface="Nunito"/>
              <a:sym typeface="Nunito"/>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ph type="title"/>
          </p:nvPr>
        </p:nvSpPr>
        <p:spPr>
          <a:xfrm>
            <a:off x="240675" y="2183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Examples of Features and Labels</a:t>
            </a:r>
            <a:endParaRPr b="1"/>
          </a:p>
        </p:txBody>
      </p:sp>
      <p:sp>
        <p:nvSpPr>
          <p:cNvPr id="206" name="Google Shape;206;p26"/>
          <p:cNvSpPr txBox="1"/>
          <p:nvPr>
            <p:ph idx="1" type="body"/>
          </p:nvPr>
        </p:nvSpPr>
        <p:spPr>
          <a:xfrm>
            <a:off x="318275" y="994325"/>
            <a:ext cx="8006700" cy="344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rgbClr val="FF0000"/>
                </a:solidFill>
                <a:latin typeface="Nunito"/>
                <a:ea typeface="Nunito"/>
                <a:cs typeface="Nunito"/>
                <a:sym typeface="Nunito"/>
              </a:rPr>
              <a:t>I</a:t>
            </a:r>
            <a:r>
              <a:rPr b="1" lang="en" sz="2400">
                <a:solidFill>
                  <a:srgbClr val="FF0000"/>
                </a:solidFill>
                <a:latin typeface="Nunito"/>
                <a:ea typeface="Nunito"/>
                <a:cs typeface="Nunito"/>
                <a:sym typeface="Nunito"/>
              </a:rPr>
              <a:t>n a housing dataset</a:t>
            </a:r>
            <a:r>
              <a:rPr lang="en" sz="2400">
                <a:solidFill>
                  <a:schemeClr val="lt1"/>
                </a:solidFill>
                <a:latin typeface="Nunito"/>
                <a:ea typeface="Nunito"/>
                <a:cs typeface="Nunito"/>
                <a:sym typeface="Nunito"/>
              </a:rPr>
              <a:t>, the features might include the number of bedrooms, the number of bathrooms, and the age of the house, while the label might be the house's price.</a:t>
            </a:r>
            <a:endParaRPr sz="2400">
              <a:solidFill>
                <a:schemeClr val="lt1"/>
              </a:solidFill>
              <a:latin typeface="Nunito"/>
              <a:ea typeface="Nunito"/>
              <a:cs typeface="Nunito"/>
              <a:sym typeface="Nunito"/>
            </a:endParaRPr>
          </a:p>
          <a:p>
            <a:pPr indent="0" lvl="0" marL="0" rtl="0" algn="l">
              <a:lnSpc>
                <a:spcPct val="100000"/>
              </a:lnSpc>
              <a:spcBef>
                <a:spcPts val="0"/>
              </a:spcBef>
              <a:spcAft>
                <a:spcPts val="0"/>
              </a:spcAft>
              <a:buNone/>
            </a:pPr>
            <a:r>
              <a:t/>
            </a:r>
            <a:endParaRPr sz="2400">
              <a:solidFill>
                <a:schemeClr val="lt1"/>
              </a:solidFill>
              <a:latin typeface="Nunito"/>
              <a:ea typeface="Nunito"/>
              <a:cs typeface="Nunito"/>
              <a:sym typeface="Nunito"/>
            </a:endParaRPr>
          </a:p>
          <a:p>
            <a:pPr indent="0" lvl="0" marL="0" rtl="0" algn="l">
              <a:lnSpc>
                <a:spcPct val="100000"/>
              </a:lnSpc>
              <a:spcBef>
                <a:spcPts val="0"/>
              </a:spcBef>
              <a:spcAft>
                <a:spcPts val="0"/>
              </a:spcAft>
              <a:buNone/>
            </a:pPr>
            <a:r>
              <a:rPr b="1" lang="en" sz="2400">
                <a:solidFill>
                  <a:srgbClr val="FF0000"/>
                </a:solidFill>
                <a:latin typeface="Nunito"/>
                <a:ea typeface="Nunito"/>
                <a:cs typeface="Nunito"/>
                <a:sym typeface="Nunito"/>
              </a:rPr>
              <a:t>In a spam detection dataset</a:t>
            </a:r>
            <a:r>
              <a:rPr lang="en" sz="2400">
                <a:solidFill>
                  <a:schemeClr val="lt1"/>
                </a:solidFill>
                <a:latin typeface="Nunito"/>
                <a:ea typeface="Nunito"/>
                <a:cs typeface="Nunito"/>
                <a:sym typeface="Nunito"/>
              </a:rPr>
              <a:t>, the features might include the subject line, the sender, and the email message itself, while the label would probably be either "spam" or "not spam."</a:t>
            </a:r>
            <a:endParaRPr sz="2400">
              <a:solidFill>
                <a:schemeClr val="lt1"/>
              </a:solidFill>
              <a:latin typeface="Nunito"/>
              <a:ea typeface="Nunito"/>
              <a:cs typeface="Nunito"/>
              <a:sym typeface="Nunito"/>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ph type="title"/>
          </p:nvPr>
        </p:nvSpPr>
        <p:spPr>
          <a:xfrm>
            <a:off x="317350" y="-206800"/>
            <a:ext cx="7505700" cy="954600"/>
          </a:xfrm>
          <a:prstGeom prst="rect">
            <a:avLst/>
          </a:prstGeom>
        </p:spPr>
        <p:txBody>
          <a:bodyPr anchorCtr="0" anchor="t" bIns="91425" lIns="91425" spcFirstLastPara="1" rIns="91425" wrap="square" tIns="91425">
            <a:noAutofit/>
          </a:bodyPr>
          <a:lstStyle/>
          <a:p>
            <a:pPr indent="0" lvl="0" marL="0" marR="0" rtl="0" algn="l">
              <a:lnSpc>
                <a:spcPct val="120000"/>
              </a:lnSpc>
              <a:spcBef>
                <a:spcPts val="3900"/>
              </a:spcBef>
              <a:spcAft>
                <a:spcPts val="0"/>
              </a:spcAft>
              <a:buNone/>
            </a:pPr>
            <a:r>
              <a:rPr b="1" lang="en" sz="3100"/>
              <a:t>Labeled Data</a:t>
            </a:r>
            <a:endParaRPr b="1" sz="3100"/>
          </a:p>
          <a:p>
            <a:pPr indent="0" lvl="0" marL="0" rtl="0" algn="l">
              <a:lnSpc>
                <a:spcPct val="120000"/>
              </a:lnSpc>
              <a:spcBef>
                <a:spcPts val="3900"/>
              </a:spcBef>
              <a:spcAft>
                <a:spcPts val="0"/>
              </a:spcAft>
              <a:buNone/>
            </a:pPr>
            <a:r>
              <a:t/>
            </a:r>
            <a:endParaRPr b="1" sz="3100"/>
          </a:p>
          <a:p>
            <a:pPr indent="0" lvl="0" marL="0" rtl="0" algn="l">
              <a:lnSpc>
                <a:spcPct val="115000"/>
              </a:lnSpc>
              <a:spcBef>
                <a:spcPts val="20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212" name="Google Shape;212;p27"/>
          <p:cNvSpPr txBox="1"/>
          <p:nvPr>
            <p:ph idx="1" type="body"/>
          </p:nvPr>
        </p:nvSpPr>
        <p:spPr>
          <a:xfrm>
            <a:off x="401900" y="933150"/>
            <a:ext cx="7902000" cy="3277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lang="en" sz="2700">
                <a:solidFill>
                  <a:schemeClr val="lt1"/>
                </a:solidFill>
                <a:latin typeface="Arial"/>
                <a:ea typeface="Arial"/>
                <a:cs typeface="Arial"/>
                <a:sym typeface="Arial"/>
              </a:rPr>
              <a:t>A labeled dataset has a meaningful “label”, “class” or “tag” associated with each of its records or rows. For example, labels for a dataset of a set of images might be whether an image contains a cat or a dog.</a:t>
            </a:r>
            <a:endParaRPr sz="2700">
              <a:solidFill>
                <a:schemeClr val="lt1"/>
              </a:solidFill>
              <a:latin typeface="Arial"/>
              <a:ea typeface="Arial"/>
              <a:cs typeface="Arial"/>
              <a:sym typeface="Arial"/>
            </a:endParaRPr>
          </a:p>
          <a:p>
            <a:pPr indent="0" lvl="0" marL="0" marR="0" rtl="0" algn="l">
              <a:lnSpc>
                <a:spcPct val="115000"/>
              </a:lnSpc>
              <a:spcBef>
                <a:spcPts val="1200"/>
              </a:spcBef>
              <a:spcAft>
                <a:spcPts val="0"/>
              </a:spcAft>
              <a:buNone/>
            </a:pPr>
            <a:r>
              <a:rPr lang="en" sz="2700">
                <a:solidFill>
                  <a:schemeClr val="lt1"/>
                </a:solidFill>
                <a:latin typeface="Arial"/>
                <a:ea typeface="Arial"/>
                <a:cs typeface="Arial"/>
                <a:sym typeface="Arial"/>
              </a:rPr>
              <a:t>Labeled data is required for supervised learning algorithms.</a:t>
            </a:r>
            <a:endParaRPr sz="1250">
              <a:solidFill>
                <a:srgbClr val="595858"/>
              </a:solidFill>
              <a:highlight>
                <a:srgbClr val="F7F7F7"/>
              </a:highlight>
              <a:latin typeface="Roboto"/>
              <a:ea typeface="Roboto"/>
              <a:cs typeface="Roboto"/>
              <a:sym typeface="Roboto"/>
            </a:endParaRPr>
          </a:p>
          <a:p>
            <a:pPr indent="0" lvl="0" marL="0" marR="0" rtl="0" algn="l">
              <a:lnSpc>
                <a:spcPct val="115000"/>
              </a:lnSpc>
              <a:spcBef>
                <a:spcPts val="1200"/>
              </a:spcBef>
              <a:spcAft>
                <a:spcPts val="0"/>
              </a:spcAft>
              <a:buNone/>
            </a:pPr>
            <a:r>
              <a:t/>
            </a:r>
            <a:endParaRPr sz="2700">
              <a:solidFill>
                <a:schemeClr val="lt1"/>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marR="0" rtl="0" algn="l">
              <a:lnSpc>
                <a:spcPct val="115000"/>
              </a:lnSpc>
              <a:spcBef>
                <a:spcPts val="1200"/>
              </a:spcBef>
              <a:spcAft>
                <a:spcPts val="0"/>
              </a:spcAft>
              <a:buNone/>
            </a:pPr>
            <a:r>
              <a:t/>
            </a:r>
            <a:endParaRPr sz="2600">
              <a:solidFill>
                <a:schemeClr val="lt1"/>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marR="0" rtl="0" algn="l">
              <a:lnSpc>
                <a:spcPct val="115000"/>
              </a:lnSpc>
              <a:spcBef>
                <a:spcPts val="1200"/>
              </a:spcBef>
              <a:spcAft>
                <a:spcPts val="0"/>
              </a:spcAft>
              <a:buNone/>
            </a:pPr>
            <a:r>
              <a:t/>
            </a:r>
            <a:endParaRPr sz="2600">
              <a:solidFill>
                <a:schemeClr val="lt1"/>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marR="0" rtl="0" algn="l">
              <a:lnSpc>
                <a:spcPct val="115000"/>
              </a:lnSpc>
              <a:spcBef>
                <a:spcPts val="1200"/>
              </a:spcBef>
              <a:spcAft>
                <a:spcPts val="0"/>
              </a:spcAft>
              <a:buNone/>
            </a:pPr>
            <a:r>
              <a:t/>
            </a:r>
            <a:endParaRPr sz="2600">
              <a:solidFill>
                <a:schemeClr val="lt1"/>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2600">
              <a:solidFill>
                <a:schemeClr val="lt1"/>
              </a:solidFill>
              <a:latin typeface="Arial"/>
              <a:ea typeface="Arial"/>
              <a:cs typeface="Arial"/>
              <a:sym typeface="Arial"/>
            </a:endParaRPr>
          </a:p>
          <a:p>
            <a:pPr indent="0" lvl="0" marL="0" rtl="0" algn="l">
              <a:spcBef>
                <a:spcPts val="1200"/>
              </a:spcBef>
              <a:spcAft>
                <a:spcPts val="0"/>
              </a:spcAft>
              <a:buNone/>
            </a:pPr>
            <a:r>
              <a:t/>
            </a:r>
            <a:endParaRPr sz="1800">
              <a:solidFill>
                <a:schemeClr val="lt1"/>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ph type="title"/>
          </p:nvPr>
        </p:nvSpPr>
        <p:spPr>
          <a:xfrm>
            <a:off x="338900" y="2957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OPTUM Algorithm | Health Care </a:t>
            </a:r>
            <a:endParaRPr/>
          </a:p>
        </p:txBody>
      </p:sp>
      <p:graphicFrame>
        <p:nvGraphicFramePr>
          <p:cNvPr id="218" name="Google Shape;218;p28"/>
          <p:cNvGraphicFramePr/>
          <p:nvPr/>
        </p:nvGraphicFramePr>
        <p:xfrm>
          <a:off x="338850" y="1786275"/>
          <a:ext cx="3000000" cy="3000000"/>
        </p:xfrm>
        <a:graphic>
          <a:graphicData uri="http://schemas.openxmlformats.org/drawingml/2006/table">
            <a:tbl>
              <a:tblPr>
                <a:noFill/>
                <a:tableStyleId>{D34ADB96-DDB1-4BBF-B8E8-FAAA1368108A}</a:tableStyleId>
              </a:tblPr>
              <a:tblGrid>
                <a:gridCol w="664975"/>
                <a:gridCol w="474500"/>
                <a:gridCol w="821575"/>
                <a:gridCol w="1301050"/>
                <a:gridCol w="1301050"/>
                <a:gridCol w="1301050"/>
                <a:gridCol w="1301050"/>
                <a:gridCol w="1301050"/>
              </a:tblGrid>
              <a:tr h="18967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Name</a:t>
                      </a:r>
                      <a:endParaRPr b="1"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a:latin typeface="Times New Roman"/>
                          <a:ea typeface="Times New Roman"/>
                          <a:cs typeface="Times New Roman"/>
                          <a:sym typeface="Times New Roman"/>
                        </a:rPr>
                        <a:t>Sex</a:t>
                      </a:r>
                      <a:endParaRPr b="1"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a:latin typeface="Times New Roman"/>
                          <a:ea typeface="Times New Roman"/>
                          <a:cs typeface="Times New Roman"/>
                          <a:sym typeface="Times New Roman"/>
                        </a:rPr>
                        <a:t>Age</a:t>
                      </a:r>
                      <a:endParaRPr b="1" sz="1400" u="none" cap="none" strike="noStrike">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en">
                          <a:latin typeface="Times New Roman"/>
                          <a:ea typeface="Times New Roman"/>
                          <a:cs typeface="Times New Roman"/>
                          <a:sym typeface="Times New Roman"/>
                        </a:rPr>
                        <a:t>Insurance Type</a:t>
                      </a:r>
                      <a:endParaRPr b="1">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en">
                          <a:latin typeface="Times New Roman"/>
                          <a:ea typeface="Times New Roman"/>
                          <a:cs typeface="Times New Roman"/>
                          <a:sym typeface="Times New Roman"/>
                        </a:rPr>
                        <a:t>Diagnosis and procedure codes</a:t>
                      </a:r>
                      <a:endParaRPr b="1">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b="1" lang="en">
                          <a:latin typeface="Times New Roman"/>
                          <a:ea typeface="Times New Roman"/>
                          <a:cs typeface="Times New Roman"/>
                          <a:sym typeface="Times New Roman"/>
                        </a:rPr>
                        <a:t>Medications</a:t>
                      </a:r>
                      <a:endParaRPr sz="900">
                        <a:solidFill>
                          <a:srgbClr val="231F20"/>
                        </a:solidFill>
                      </a:endParaRPr>
                    </a:p>
                    <a:p>
                      <a:pPr indent="0" lvl="0" marL="0" marR="0" rtl="0" algn="l">
                        <a:lnSpc>
                          <a:spcPct val="100000"/>
                        </a:lnSpc>
                        <a:spcBef>
                          <a:spcPts val="1200"/>
                        </a:spcBef>
                        <a:spcAft>
                          <a:spcPts val="0"/>
                        </a:spcAft>
                        <a:buNone/>
                      </a:pPr>
                      <a:r>
                        <a:t/>
                      </a:r>
                      <a:endParaRPr b="1">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15000"/>
                        </a:lnSpc>
                        <a:spcBef>
                          <a:spcPts val="1200"/>
                        </a:spcBef>
                        <a:spcAft>
                          <a:spcPts val="0"/>
                        </a:spcAft>
                        <a:buNone/>
                      </a:pPr>
                      <a:r>
                        <a:rPr b="1" lang="en">
                          <a:latin typeface="Times New Roman"/>
                          <a:ea typeface="Times New Roman"/>
                          <a:cs typeface="Times New Roman"/>
                          <a:sym typeface="Times New Roman"/>
                        </a:rPr>
                        <a:t>Cost At T_0</a:t>
                      </a:r>
                      <a:endParaRPr b="1">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b="1">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15000"/>
                        </a:lnSpc>
                        <a:spcBef>
                          <a:spcPts val="1200"/>
                        </a:spcBef>
                        <a:spcAft>
                          <a:spcPts val="0"/>
                        </a:spcAft>
                        <a:buNone/>
                      </a:pPr>
                      <a:r>
                        <a:rPr b="1" lang="en">
                          <a:latin typeface="Times New Roman"/>
                          <a:ea typeface="Times New Roman"/>
                          <a:cs typeface="Times New Roman"/>
                          <a:sym typeface="Times New Roman"/>
                        </a:rPr>
                        <a:t>Total Medical Expenditures</a:t>
                      </a:r>
                      <a:endParaRPr b="1">
                        <a:latin typeface="Times New Roman"/>
                        <a:ea typeface="Times New Roman"/>
                        <a:cs typeface="Times New Roman"/>
                        <a:sym typeface="Times New Roman"/>
                      </a:endParaRPr>
                    </a:p>
                    <a:p>
                      <a:pPr indent="0" lvl="0" marL="0" marR="0" rtl="0" algn="l">
                        <a:lnSpc>
                          <a:spcPct val="115000"/>
                        </a:lnSpc>
                        <a:spcBef>
                          <a:spcPts val="1200"/>
                        </a:spcBef>
                        <a:spcAft>
                          <a:spcPts val="1200"/>
                        </a:spcAft>
                        <a:buNone/>
                      </a:pPr>
                      <a:r>
                        <a:rPr b="1" lang="en">
                          <a:latin typeface="Times New Roman"/>
                          <a:ea typeface="Times New Roman"/>
                          <a:cs typeface="Times New Roman"/>
                          <a:sym typeface="Times New Roman"/>
                        </a:rPr>
                        <a:t>Over Time(T_1)</a:t>
                      </a:r>
                      <a:endParaRPr b="1">
                        <a:latin typeface="Times New Roman"/>
                        <a:ea typeface="Times New Roman"/>
                        <a:cs typeface="Times New Roman"/>
                        <a:sym typeface="Times New Roman"/>
                      </a:endParaRPr>
                    </a:p>
                  </a:txBody>
                  <a:tcPr marT="91425" marB="91425" marR="91425" marL="91425"/>
                </a:tc>
              </a:tr>
              <a:tr h="545625">
                <a:tc>
                  <a:txBody>
                    <a:bodyPr/>
                    <a:lstStyle/>
                    <a:p>
                      <a:pPr indent="0" lvl="0" marL="0" marR="0" rtl="0" algn="l">
                        <a:lnSpc>
                          <a:spcPct val="100000"/>
                        </a:lnSpc>
                        <a:spcBef>
                          <a:spcPts val="0"/>
                        </a:spcBef>
                        <a:spcAft>
                          <a:spcPts val="0"/>
                        </a:spcAft>
                        <a:buClr>
                          <a:srgbClr val="000000"/>
                        </a:buClr>
                        <a:buSzPts val="1400"/>
                        <a:buFont typeface="Arial"/>
                        <a:buNone/>
                      </a:pPr>
                      <a:r>
                        <a:rPr lang="en">
                          <a:latin typeface="Times New Roman"/>
                          <a:ea typeface="Times New Roman"/>
                          <a:cs typeface="Times New Roman"/>
                          <a:sym typeface="Times New Roman"/>
                        </a:rPr>
                        <a:t>...</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a:latin typeface="Times New Roman"/>
                          <a:ea typeface="Times New Roman"/>
                          <a:cs typeface="Times New Roman"/>
                          <a:sym typeface="Times New Roman"/>
                        </a:rPr>
                        <a:t>...</a:t>
                      </a:r>
                      <a:endParaRPr sz="1400" u="none" cap="none" strike="noStrike">
                        <a:latin typeface="Times New Roman"/>
                        <a:ea typeface="Times New Roman"/>
                        <a:cs typeface="Times New Roman"/>
                        <a:sym typeface="Times New Roman"/>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a:latin typeface="Times New Roman"/>
                          <a:ea typeface="Times New Roman"/>
                          <a:cs typeface="Times New Roman"/>
                          <a:sym typeface="Times New Roman"/>
                        </a:rPr>
                        <a:t>...</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a:latin typeface="Times New Roman"/>
                          <a:ea typeface="Times New Roman"/>
                          <a:cs typeface="Times New Roman"/>
                          <a:sym typeface="Times New Roman"/>
                        </a:rPr>
                        <a:t>...</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a:latin typeface="Times New Roman"/>
                          <a:ea typeface="Times New Roman"/>
                          <a:cs typeface="Times New Roman"/>
                          <a:sym typeface="Times New Roman"/>
                        </a:rPr>
                        <a:t>...</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a:latin typeface="Times New Roman"/>
                          <a:ea typeface="Times New Roman"/>
                          <a:cs typeface="Times New Roman"/>
                          <a:sym typeface="Times New Roman"/>
                        </a:rPr>
                        <a:t>...</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rPr lang="en">
                          <a:latin typeface="Times New Roman"/>
                          <a:ea typeface="Times New Roman"/>
                          <a:cs typeface="Times New Roman"/>
                          <a:sym typeface="Times New Roman"/>
                        </a:rPr>
                        <a:t>...</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a:latin typeface="Times New Roman"/>
                          <a:ea typeface="Times New Roman"/>
                          <a:cs typeface="Times New Roman"/>
                          <a:sym typeface="Times New Roman"/>
                        </a:rPr>
                        <a:t>...</a:t>
                      </a:r>
                      <a:endParaRPr sz="1400" u="none" cap="none" strike="noStrike">
                        <a:latin typeface="Times New Roman"/>
                        <a:ea typeface="Times New Roman"/>
                        <a:cs typeface="Times New Roman"/>
                        <a:sym typeface="Times New Roman"/>
                      </a:endParaRPr>
                    </a:p>
                  </a:txBody>
                  <a:tcPr marT="91425" marB="91425" marR="91425" marL="91425"/>
                </a:tc>
              </a:tr>
              <a:tr h="545625">
                <a:tc>
                  <a:txBody>
                    <a:bodyPr/>
                    <a:lstStyle/>
                    <a:p>
                      <a:pPr indent="0" lvl="0" marL="0" marR="0" rtl="0" algn="l">
                        <a:lnSpc>
                          <a:spcPct val="100000"/>
                        </a:lnSpc>
                        <a:spcBef>
                          <a:spcPts val="0"/>
                        </a:spcBef>
                        <a:spcAft>
                          <a:spcPts val="0"/>
                        </a:spcAft>
                        <a:buClr>
                          <a:srgbClr val="000000"/>
                        </a:buClr>
                        <a:buSzPts val="1400"/>
                        <a:buFont typeface="Arial"/>
                        <a:buNone/>
                      </a:pPr>
                      <a:r>
                        <a:rPr lang="en">
                          <a:latin typeface="Times New Roman"/>
                          <a:ea typeface="Times New Roman"/>
                          <a:cs typeface="Times New Roman"/>
                          <a:sym typeface="Times New Roman"/>
                        </a:rPr>
                        <a:t>...</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a:latin typeface="Times New Roman"/>
                          <a:ea typeface="Times New Roman"/>
                          <a:cs typeface="Times New Roman"/>
                          <a:sym typeface="Times New Roman"/>
                        </a:rPr>
                        <a:t>...</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a:latin typeface="Times New Roman"/>
                          <a:ea typeface="Times New Roman"/>
                          <a:cs typeface="Times New Roman"/>
                          <a:sym typeface="Times New Roman"/>
                        </a:rPr>
                        <a:t>...</a:t>
                      </a:r>
                      <a:endParaRPr sz="1400" u="none" cap="none" strike="noStrike">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
                          <a:latin typeface="Times New Roman"/>
                          <a:ea typeface="Times New Roman"/>
                          <a:cs typeface="Times New Roman"/>
                          <a:sym typeface="Times New Roman"/>
                        </a:rPr>
                        <a:t>...</a:t>
                      </a:r>
                      <a:endParaRPr sz="1400" u="none" cap="none" strike="noStrike">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
                          <a:latin typeface="Times New Roman"/>
                          <a:ea typeface="Times New Roman"/>
                          <a:cs typeface="Times New Roman"/>
                          <a:sym typeface="Times New Roman"/>
                        </a:rPr>
                        <a:t>...</a:t>
                      </a:r>
                      <a:endParaRPr sz="1400" u="none" cap="none" strike="noStrike">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
                          <a:latin typeface="Times New Roman"/>
                          <a:ea typeface="Times New Roman"/>
                          <a:cs typeface="Times New Roman"/>
                          <a:sym typeface="Times New Roman"/>
                        </a:rPr>
                        <a:t>...</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a:latin typeface="Times New Roman"/>
                          <a:ea typeface="Times New Roman"/>
                          <a:cs typeface="Times New Roman"/>
                          <a:sym typeface="Times New Roman"/>
                        </a:rPr>
                        <a:t>...</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a:latin typeface="Times New Roman"/>
                          <a:ea typeface="Times New Roman"/>
                          <a:cs typeface="Times New Roman"/>
                          <a:sym typeface="Times New Roman"/>
                        </a:rPr>
                        <a:t>...</a:t>
                      </a:r>
                      <a:endParaRPr sz="1400" u="none" cap="none" strike="noStrike">
                        <a:latin typeface="Times New Roman"/>
                        <a:ea typeface="Times New Roman"/>
                        <a:cs typeface="Times New Roman"/>
                        <a:sym typeface="Times New Roman"/>
                      </a:endParaRPr>
                    </a:p>
                  </a:txBody>
                  <a:tcPr marT="91425" marB="91425" marR="91425" marL="91425"/>
                </a:tc>
              </a:tr>
            </a:tbl>
          </a:graphicData>
        </a:graphic>
      </p:graphicFrame>
      <p:sp>
        <p:nvSpPr>
          <p:cNvPr id="219" name="Google Shape;219;p28"/>
          <p:cNvSpPr txBox="1"/>
          <p:nvPr/>
        </p:nvSpPr>
        <p:spPr>
          <a:xfrm>
            <a:off x="394575" y="3439300"/>
            <a:ext cx="7843800" cy="17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FF0000"/>
                </a:solidFill>
                <a:latin typeface="Calibri"/>
                <a:ea typeface="Calibri"/>
                <a:cs typeface="Calibri"/>
                <a:sym typeface="Calibri"/>
              </a:rPr>
              <a:t>Training Data | Also Labeled Data Set: Necessary Here Since We Need To Let The Algorithm Know/Train on The “Answers”/Label Since We Want The Algorithm To Predict the Total Money To Be Spent After Some Time(The Label), Which Directly Correlates to Whether The Patient Would Be Discharged Or Stay At the Hospital for Follow-up Care</a:t>
            </a:r>
            <a:endParaRPr b="1" sz="1700">
              <a:solidFill>
                <a:srgbClr val="FF0000"/>
              </a:solidFill>
              <a:latin typeface="Calibri"/>
              <a:ea typeface="Calibri"/>
              <a:cs typeface="Calibri"/>
              <a:sym typeface="Calibri"/>
            </a:endParaRPr>
          </a:p>
        </p:txBody>
      </p:sp>
      <p:sp>
        <p:nvSpPr>
          <p:cNvPr id="220" name="Google Shape;220;p28"/>
          <p:cNvSpPr txBox="1"/>
          <p:nvPr/>
        </p:nvSpPr>
        <p:spPr>
          <a:xfrm>
            <a:off x="310900" y="902525"/>
            <a:ext cx="7029600" cy="4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ourier New"/>
                <a:ea typeface="Courier New"/>
                <a:cs typeface="Courier New"/>
                <a:sym typeface="Courier New"/>
              </a:rPr>
              <a:t>F e a t u r e s / A t t r i b u t e s</a:t>
            </a:r>
            <a:endParaRPr b="1" sz="2400">
              <a:latin typeface="Courier New"/>
              <a:ea typeface="Courier New"/>
              <a:cs typeface="Courier New"/>
              <a:sym typeface="Courier New"/>
            </a:endParaRPr>
          </a:p>
        </p:txBody>
      </p:sp>
      <p:sp>
        <p:nvSpPr>
          <p:cNvPr id="221" name="Google Shape;221;p28"/>
          <p:cNvSpPr txBox="1"/>
          <p:nvPr/>
        </p:nvSpPr>
        <p:spPr>
          <a:xfrm>
            <a:off x="7555625" y="958200"/>
            <a:ext cx="7029600" cy="4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ourier New"/>
                <a:ea typeface="Courier New"/>
                <a:cs typeface="Courier New"/>
                <a:sym typeface="Courier New"/>
              </a:rPr>
              <a:t>Label</a:t>
            </a:r>
            <a:endParaRPr b="1" sz="2400">
              <a:latin typeface="Courier New"/>
              <a:ea typeface="Courier New"/>
              <a:cs typeface="Courier New"/>
              <a:sym typeface="Courier New"/>
            </a:endParaRPr>
          </a:p>
        </p:txBody>
      </p:sp>
      <p:cxnSp>
        <p:nvCxnSpPr>
          <p:cNvPr id="222" name="Google Shape;222;p28"/>
          <p:cNvCxnSpPr/>
          <p:nvPr/>
        </p:nvCxnSpPr>
        <p:spPr>
          <a:xfrm flipH="1">
            <a:off x="679825" y="1320100"/>
            <a:ext cx="6900" cy="382800"/>
          </a:xfrm>
          <a:prstGeom prst="straightConnector1">
            <a:avLst/>
          </a:prstGeom>
          <a:noFill/>
          <a:ln cap="flat" cmpd="sng" w="9525">
            <a:solidFill>
              <a:srgbClr val="00FF00"/>
            </a:solidFill>
            <a:prstDash val="solid"/>
            <a:round/>
            <a:headEnd len="med" w="med" type="none"/>
            <a:tailEnd len="med" w="med" type="triangle"/>
          </a:ln>
        </p:spPr>
      </p:cxnSp>
      <p:cxnSp>
        <p:nvCxnSpPr>
          <p:cNvPr id="223" name="Google Shape;223;p28"/>
          <p:cNvCxnSpPr/>
          <p:nvPr/>
        </p:nvCxnSpPr>
        <p:spPr>
          <a:xfrm flipH="1">
            <a:off x="1208075" y="1425900"/>
            <a:ext cx="6900" cy="382800"/>
          </a:xfrm>
          <a:prstGeom prst="straightConnector1">
            <a:avLst/>
          </a:prstGeom>
          <a:noFill/>
          <a:ln cap="flat" cmpd="sng" w="9525">
            <a:solidFill>
              <a:srgbClr val="00FF00"/>
            </a:solidFill>
            <a:prstDash val="solid"/>
            <a:round/>
            <a:headEnd len="med" w="med" type="none"/>
            <a:tailEnd len="med" w="med" type="triangle"/>
          </a:ln>
        </p:spPr>
      </p:cxnSp>
      <p:cxnSp>
        <p:nvCxnSpPr>
          <p:cNvPr id="224" name="Google Shape;224;p28"/>
          <p:cNvCxnSpPr/>
          <p:nvPr/>
        </p:nvCxnSpPr>
        <p:spPr>
          <a:xfrm flipH="1">
            <a:off x="1819850" y="1425900"/>
            <a:ext cx="6900" cy="382800"/>
          </a:xfrm>
          <a:prstGeom prst="straightConnector1">
            <a:avLst/>
          </a:prstGeom>
          <a:noFill/>
          <a:ln cap="flat" cmpd="sng" w="9525">
            <a:solidFill>
              <a:srgbClr val="00FF00"/>
            </a:solidFill>
            <a:prstDash val="solid"/>
            <a:round/>
            <a:headEnd len="med" w="med" type="none"/>
            <a:tailEnd len="med" w="med" type="triangle"/>
          </a:ln>
        </p:spPr>
      </p:cxnSp>
      <p:cxnSp>
        <p:nvCxnSpPr>
          <p:cNvPr id="225" name="Google Shape;225;p28"/>
          <p:cNvCxnSpPr/>
          <p:nvPr/>
        </p:nvCxnSpPr>
        <p:spPr>
          <a:xfrm flipH="1">
            <a:off x="2779600" y="1386850"/>
            <a:ext cx="6900" cy="382800"/>
          </a:xfrm>
          <a:prstGeom prst="straightConnector1">
            <a:avLst/>
          </a:prstGeom>
          <a:noFill/>
          <a:ln cap="flat" cmpd="sng" w="9525">
            <a:solidFill>
              <a:srgbClr val="00FF00"/>
            </a:solidFill>
            <a:prstDash val="solid"/>
            <a:round/>
            <a:headEnd len="med" w="med" type="none"/>
            <a:tailEnd len="med" w="med" type="triangle"/>
          </a:ln>
        </p:spPr>
      </p:cxnSp>
      <p:cxnSp>
        <p:nvCxnSpPr>
          <p:cNvPr id="226" name="Google Shape;226;p28"/>
          <p:cNvCxnSpPr/>
          <p:nvPr/>
        </p:nvCxnSpPr>
        <p:spPr>
          <a:xfrm flipH="1">
            <a:off x="4117725" y="1386850"/>
            <a:ext cx="6900" cy="382800"/>
          </a:xfrm>
          <a:prstGeom prst="straightConnector1">
            <a:avLst/>
          </a:prstGeom>
          <a:noFill/>
          <a:ln cap="flat" cmpd="sng" w="9525">
            <a:solidFill>
              <a:srgbClr val="00FF00"/>
            </a:solidFill>
            <a:prstDash val="solid"/>
            <a:round/>
            <a:headEnd len="med" w="med" type="none"/>
            <a:tailEnd len="med" w="med" type="triangle"/>
          </a:ln>
        </p:spPr>
      </p:cxnSp>
      <p:cxnSp>
        <p:nvCxnSpPr>
          <p:cNvPr id="227" name="Google Shape;227;p28"/>
          <p:cNvCxnSpPr/>
          <p:nvPr/>
        </p:nvCxnSpPr>
        <p:spPr>
          <a:xfrm flipH="1">
            <a:off x="5455850" y="1386838"/>
            <a:ext cx="6900" cy="382800"/>
          </a:xfrm>
          <a:prstGeom prst="straightConnector1">
            <a:avLst/>
          </a:prstGeom>
          <a:noFill/>
          <a:ln cap="flat" cmpd="sng" w="9525">
            <a:solidFill>
              <a:srgbClr val="00FF00"/>
            </a:solidFill>
            <a:prstDash val="solid"/>
            <a:round/>
            <a:headEnd len="med" w="med" type="none"/>
            <a:tailEnd len="med" w="med" type="triangle"/>
          </a:ln>
        </p:spPr>
      </p:cxnSp>
      <p:cxnSp>
        <p:nvCxnSpPr>
          <p:cNvPr id="228" name="Google Shape;228;p28"/>
          <p:cNvCxnSpPr/>
          <p:nvPr/>
        </p:nvCxnSpPr>
        <p:spPr>
          <a:xfrm flipH="1">
            <a:off x="6765575" y="1386850"/>
            <a:ext cx="6900" cy="382800"/>
          </a:xfrm>
          <a:prstGeom prst="straightConnector1">
            <a:avLst/>
          </a:prstGeom>
          <a:noFill/>
          <a:ln cap="flat" cmpd="sng" w="9525">
            <a:solidFill>
              <a:srgbClr val="00FF00"/>
            </a:solidFill>
            <a:prstDash val="solid"/>
            <a:round/>
            <a:headEnd len="med" w="med" type="none"/>
            <a:tailEnd len="med" w="med" type="triangle"/>
          </a:ln>
        </p:spPr>
      </p:cxnSp>
      <p:cxnSp>
        <p:nvCxnSpPr>
          <p:cNvPr id="229" name="Google Shape;229;p28"/>
          <p:cNvCxnSpPr/>
          <p:nvPr/>
        </p:nvCxnSpPr>
        <p:spPr>
          <a:xfrm flipH="1">
            <a:off x="8075300" y="1386850"/>
            <a:ext cx="6900" cy="382800"/>
          </a:xfrm>
          <a:prstGeom prst="straightConnector1">
            <a:avLst/>
          </a:prstGeom>
          <a:noFill/>
          <a:ln cap="flat" cmpd="sng" w="9525">
            <a:solidFill>
              <a:srgbClr val="00FF00"/>
            </a:solidFill>
            <a:prstDash val="solid"/>
            <a:round/>
            <a:headEnd len="med" w="med" type="none"/>
            <a:tailEnd len="med" w="med" type="triangle"/>
          </a:ln>
        </p:spPr>
      </p:cxnSp>
      <p:sp>
        <p:nvSpPr>
          <p:cNvPr id="230" name="Google Shape;230;p28"/>
          <p:cNvSpPr txBox="1"/>
          <p:nvPr/>
        </p:nvSpPr>
        <p:spPr>
          <a:xfrm>
            <a:off x="5805150" y="180250"/>
            <a:ext cx="3303300" cy="4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FF0000"/>
                </a:solidFill>
                <a:latin typeface="Calibri"/>
                <a:ea typeface="Calibri"/>
                <a:cs typeface="Calibri"/>
                <a:sym typeface="Calibri"/>
              </a:rPr>
              <a:t>Training Data | Also Labeled Data Set</a:t>
            </a:r>
            <a:endParaRPr sz="1200"/>
          </a:p>
        </p:txBody>
      </p:sp>
      <p:sp>
        <p:nvSpPr>
          <p:cNvPr id="231" name="Google Shape;231;p28"/>
          <p:cNvSpPr txBox="1"/>
          <p:nvPr/>
        </p:nvSpPr>
        <p:spPr>
          <a:xfrm>
            <a:off x="3724350" y="2618500"/>
            <a:ext cx="4008900" cy="7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9900"/>
                </a:solidFill>
                <a:latin typeface="Calibri"/>
                <a:ea typeface="Calibri"/>
                <a:cs typeface="Calibri"/>
                <a:sym typeface="Calibri"/>
              </a:rPr>
              <a:t>Should this label be 1) avoidable cost, 2) expected health condition(in some measurable way), or 3) something else?</a:t>
            </a:r>
            <a:endParaRPr b="1">
              <a:solidFill>
                <a:srgbClr val="FF9900"/>
              </a:solidFill>
              <a:latin typeface="Calibri"/>
              <a:ea typeface="Calibri"/>
              <a:cs typeface="Calibri"/>
              <a:sym typeface="Calibri"/>
            </a:endParaRPr>
          </a:p>
        </p:txBody>
      </p:sp>
      <p:sp>
        <p:nvSpPr>
          <p:cNvPr id="232" name="Google Shape;232;p28"/>
          <p:cNvSpPr txBox="1"/>
          <p:nvPr/>
        </p:nvSpPr>
        <p:spPr>
          <a:xfrm>
            <a:off x="6452375" y="539200"/>
            <a:ext cx="4008900" cy="4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4A86E8"/>
                </a:solidFill>
                <a:latin typeface="Calibri"/>
                <a:ea typeface="Calibri"/>
                <a:cs typeface="Calibri"/>
                <a:sym typeface="Calibri"/>
              </a:rPr>
              <a:t>What We Are Predicting | THE ANSWER/RESULT</a:t>
            </a:r>
            <a:endParaRPr b="1" sz="900">
              <a:solidFill>
                <a:srgbClr val="4A86E8"/>
              </a:solidFill>
              <a:latin typeface="Calibri"/>
              <a:ea typeface="Calibri"/>
              <a:cs typeface="Calibri"/>
              <a:sym typeface="Calibri"/>
            </a:endParaRPr>
          </a:p>
        </p:txBody>
      </p:sp>
      <p:cxnSp>
        <p:nvCxnSpPr>
          <p:cNvPr id="233" name="Google Shape;233;p28"/>
          <p:cNvCxnSpPr/>
          <p:nvPr/>
        </p:nvCxnSpPr>
        <p:spPr>
          <a:xfrm flipH="1">
            <a:off x="8018875" y="805075"/>
            <a:ext cx="17700" cy="327000"/>
          </a:xfrm>
          <a:prstGeom prst="straightConnector1">
            <a:avLst/>
          </a:prstGeom>
          <a:noFill/>
          <a:ln cap="flat" cmpd="sng" w="9525">
            <a:solidFill>
              <a:srgbClr val="00FF00"/>
            </a:solidFill>
            <a:prstDash val="solid"/>
            <a:round/>
            <a:headEnd len="med" w="med" type="none"/>
            <a:tailEnd len="med" w="med" type="triangle"/>
          </a:ln>
        </p:spPr>
      </p:cxnSp>
      <p:cxnSp>
        <p:nvCxnSpPr>
          <p:cNvPr id="234" name="Google Shape;234;p28"/>
          <p:cNvCxnSpPr/>
          <p:nvPr/>
        </p:nvCxnSpPr>
        <p:spPr>
          <a:xfrm flipH="1" rot="10800000">
            <a:off x="5517025" y="2419850"/>
            <a:ext cx="1955700" cy="285300"/>
          </a:xfrm>
          <a:prstGeom prst="straightConnector1">
            <a:avLst/>
          </a:prstGeom>
          <a:noFill/>
          <a:ln cap="flat" cmpd="sng" w="9525">
            <a:solidFill>
              <a:srgbClr val="00FF00"/>
            </a:solidFill>
            <a:prstDash val="solid"/>
            <a:round/>
            <a:headEnd len="med" w="med" type="none"/>
            <a:tailEnd len="med" w="med" type="triangle"/>
          </a:ln>
        </p:spPr>
      </p:cxnSp>
      <p:sp>
        <p:nvSpPr>
          <p:cNvPr id="235" name="Google Shape;235;p28"/>
          <p:cNvSpPr txBox="1"/>
          <p:nvPr/>
        </p:nvSpPr>
        <p:spPr>
          <a:xfrm>
            <a:off x="1075850" y="26185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rgbClr val="CC0000"/>
                </a:solidFill>
                <a:latin typeface="Nunito"/>
                <a:ea typeface="Nunito"/>
                <a:cs typeface="Nunito"/>
                <a:sym typeface="Nunito"/>
              </a:rPr>
              <a:t>Label Bias</a:t>
            </a:r>
            <a:endParaRPr b="1" sz="3500">
              <a:solidFill>
                <a:srgbClr val="CC0000"/>
              </a:solidFill>
              <a:latin typeface="Nunito"/>
              <a:ea typeface="Nunito"/>
              <a:cs typeface="Nunito"/>
              <a:sym typeface="Nunito"/>
            </a:endParaRPr>
          </a:p>
        </p:txBody>
      </p:sp>
      <p:cxnSp>
        <p:nvCxnSpPr>
          <p:cNvPr id="236" name="Google Shape;236;p28"/>
          <p:cNvCxnSpPr/>
          <p:nvPr/>
        </p:nvCxnSpPr>
        <p:spPr>
          <a:xfrm flipH="1" rot="10800000">
            <a:off x="3289800" y="2992725"/>
            <a:ext cx="487200" cy="21000"/>
          </a:xfrm>
          <a:prstGeom prst="straightConnector1">
            <a:avLst/>
          </a:prstGeom>
          <a:noFill/>
          <a:ln cap="flat" cmpd="sng" w="9525">
            <a:solidFill>
              <a:srgbClr val="00FF00"/>
            </a:solidFill>
            <a:prstDash val="solid"/>
            <a:round/>
            <a:headEnd len="med" w="med" type="none"/>
            <a:tailEnd len="med" w="med" type="triangle"/>
          </a:ln>
        </p:spPr>
      </p:cxnSp>
      <p:sp>
        <p:nvSpPr>
          <p:cNvPr id="237" name="Google Shape;237;p28"/>
          <p:cNvSpPr txBox="1"/>
          <p:nvPr/>
        </p:nvSpPr>
        <p:spPr>
          <a:xfrm>
            <a:off x="1453850" y="1383450"/>
            <a:ext cx="4008900" cy="4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Calibri"/>
                <a:ea typeface="Calibri"/>
                <a:cs typeface="Calibri"/>
                <a:sym typeface="Calibri"/>
              </a:rPr>
              <a:t>“Independent Variables”</a:t>
            </a:r>
            <a:endParaRPr>
              <a:solidFill>
                <a:srgbClr val="FF00FF"/>
              </a:solidFill>
              <a:latin typeface="Calibri"/>
              <a:ea typeface="Calibri"/>
              <a:cs typeface="Calibri"/>
              <a:sym typeface="Calibri"/>
            </a:endParaRPr>
          </a:p>
        </p:txBody>
      </p:sp>
      <p:sp>
        <p:nvSpPr>
          <p:cNvPr id="238" name="Google Shape;238;p28"/>
          <p:cNvSpPr txBox="1"/>
          <p:nvPr/>
        </p:nvSpPr>
        <p:spPr>
          <a:xfrm>
            <a:off x="7472725" y="1374325"/>
            <a:ext cx="4008900" cy="4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00FF"/>
                </a:solidFill>
                <a:latin typeface="Calibri"/>
                <a:ea typeface="Calibri"/>
                <a:cs typeface="Calibri"/>
                <a:sym typeface="Calibri"/>
              </a:rPr>
              <a:t>“Dependent Variable”</a:t>
            </a:r>
            <a:endParaRPr sz="1100">
              <a:solidFill>
                <a:srgbClr val="FF00F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9"/>
          <p:cNvSpPr txBox="1"/>
          <p:nvPr>
            <p:ph type="title"/>
          </p:nvPr>
        </p:nvSpPr>
        <p:spPr>
          <a:xfrm>
            <a:off x="442800" y="308925"/>
            <a:ext cx="75057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3500"/>
              <a:t>Model</a:t>
            </a:r>
            <a:endParaRPr b="1" sz="3500"/>
          </a:p>
          <a:p>
            <a:pPr indent="0" lvl="0" marL="0" marR="0" rtl="0" algn="l">
              <a:lnSpc>
                <a:spcPct val="100000"/>
              </a:lnSpc>
              <a:spcBef>
                <a:spcPts val="0"/>
              </a:spcBef>
              <a:spcAft>
                <a:spcPts val="0"/>
              </a:spcAft>
              <a:buNone/>
            </a:pPr>
            <a:r>
              <a:t/>
            </a:r>
            <a:endParaRPr b="1" sz="3500"/>
          </a:p>
          <a:p>
            <a:pPr indent="0" lvl="0" marL="0" rtl="0" algn="l">
              <a:spcBef>
                <a:spcPts val="0"/>
              </a:spcBef>
              <a:spcAft>
                <a:spcPts val="0"/>
              </a:spcAft>
              <a:buNone/>
            </a:pPr>
            <a:r>
              <a:t/>
            </a:r>
            <a:endParaRPr b="1"/>
          </a:p>
        </p:txBody>
      </p:sp>
      <p:sp>
        <p:nvSpPr>
          <p:cNvPr id="244" name="Google Shape;244;p29"/>
          <p:cNvSpPr txBox="1"/>
          <p:nvPr>
            <p:ph idx="1" type="body"/>
          </p:nvPr>
        </p:nvSpPr>
        <p:spPr>
          <a:xfrm>
            <a:off x="484625" y="1084925"/>
            <a:ext cx="7882200" cy="3444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5500">
                <a:solidFill>
                  <a:schemeClr val="lt1"/>
                </a:solidFill>
                <a:latin typeface="Nunito"/>
                <a:ea typeface="Nunito"/>
                <a:cs typeface="Nunito"/>
                <a:sym typeface="Nunito"/>
              </a:rPr>
              <a:t>The representation of what a machine learning system has learned from the training data. </a:t>
            </a:r>
            <a:endParaRPr sz="5500">
              <a:solidFill>
                <a:schemeClr val="lt1"/>
              </a:solidFill>
              <a:latin typeface="Nunito"/>
              <a:ea typeface="Nunito"/>
              <a:cs typeface="Nunito"/>
              <a:sym typeface="Nunito"/>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sz="35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32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3500">
              <a:solidFill>
                <a:schemeClr val="lt1"/>
              </a:solidFill>
              <a:latin typeface="Nunito"/>
              <a:ea typeface="Nunito"/>
              <a:cs typeface="Nunito"/>
              <a:sym typeface="Nunito"/>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30"/>
          <p:cNvPicPr preferRelativeResize="0"/>
          <p:nvPr/>
        </p:nvPicPr>
        <p:blipFill>
          <a:blip r:embed="rId3">
            <a:alphaModFix/>
          </a:blip>
          <a:stretch>
            <a:fillRect/>
          </a:stretch>
        </p:blipFill>
        <p:spPr>
          <a:xfrm>
            <a:off x="1205802" y="286550"/>
            <a:ext cx="6211851" cy="4570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1"/>
          <p:cNvSpPr txBox="1"/>
          <p:nvPr>
            <p:ph type="title"/>
          </p:nvPr>
        </p:nvSpPr>
        <p:spPr>
          <a:xfrm>
            <a:off x="442800" y="308925"/>
            <a:ext cx="75057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3500"/>
              <a:t>Training</a:t>
            </a:r>
            <a:endParaRPr b="1" sz="3500"/>
          </a:p>
          <a:p>
            <a:pPr indent="0" lvl="0" marL="0" marR="0" rtl="0" algn="l">
              <a:lnSpc>
                <a:spcPct val="100000"/>
              </a:lnSpc>
              <a:spcBef>
                <a:spcPts val="0"/>
              </a:spcBef>
              <a:spcAft>
                <a:spcPts val="0"/>
              </a:spcAft>
              <a:buNone/>
            </a:pPr>
            <a:r>
              <a:t/>
            </a:r>
            <a:endParaRPr b="1" sz="3500"/>
          </a:p>
          <a:p>
            <a:pPr indent="0" lvl="0" marL="0" rtl="0" algn="l">
              <a:spcBef>
                <a:spcPts val="0"/>
              </a:spcBef>
              <a:spcAft>
                <a:spcPts val="0"/>
              </a:spcAft>
              <a:buNone/>
            </a:pPr>
            <a:r>
              <a:t/>
            </a:r>
            <a:endParaRPr b="1"/>
          </a:p>
        </p:txBody>
      </p:sp>
      <p:sp>
        <p:nvSpPr>
          <p:cNvPr id="255" name="Google Shape;255;p31"/>
          <p:cNvSpPr txBox="1"/>
          <p:nvPr>
            <p:ph idx="1" type="body"/>
          </p:nvPr>
        </p:nvSpPr>
        <p:spPr>
          <a:xfrm>
            <a:off x="484625" y="1084925"/>
            <a:ext cx="7882200" cy="3444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5500">
                <a:solidFill>
                  <a:schemeClr val="lt1"/>
                </a:solidFill>
                <a:latin typeface="Nunito"/>
                <a:ea typeface="Nunito"/>
                <a:cs typeface="Nunito"/>
                <a:sym typeface="Nunito"/>
              </a:rPr>
              <a:t>The process of determining the ideal </a:t>
            </a:r>
            <a:r>
              <a:rPr lang="en" sz="5500">
                <a:solidFill>
                  <a:schemeClr val="lt1"/>
                </a:solidFill>
                <a:uFill>
                  <a:noFill/>
                </a:uFill>
                <a:latin typeface="Nunito"/>
                <a:ea typeface="Nunito"/>
                <a:cs typeface="Nunito"/>
                <a:sym typeface="Nunito"/>
                <a:hlinkClick r:id="rId3">
                  <a:extLst>
                    <a:ext uri="{A12FA001-AC4F-418D-AE19-62706E023703}">
                      <ahyp:hlinkClr val="tx"/>
                    </a:ext>
                  </a:extLst>
                </a:hlinkClick>
              </a:rPr>
              <a:t>parameters</a:t>
            </a:r>
            <a:r>
              <a:rPr lang="en" sz="5500">
                <a:solidFill>
                  <a:schemeClr val="lt1"/>
                </a:solidFill>
                <a:latin typeface="Nunito"/>
                <a:ea typeface="Nunito"/>
                <a:cs typeface="Nunito"/>
                <a:sym typeface="Nunito"/>
              </a:rPr>
              <a:t> comprising a model.</a:t>
            </a:r>
            <a:endParaRPr sz="5500">
              <a:solidFill>
                <a:schemeClr val="lt1"/>
              </a:solidFill>
              <a:latin typeface="Nunito"/>
              <a:ea typeface="Nunito"/>
              <a:cs typeface="Nunito"/>
              <a:sym typeface="Nunito"/>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sz="5500">
              <a:solidFill>
                <a:schemeClr val="lt1"/>
              </a:solidFill>
              <a:latin typeface="Nunito"/>
              <a:ea typeface="Nunito"/>
              <a:cs typeface="Nunito"/>
              <a:sym typeface="Nunito"/>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sz="35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32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3500">
              <a:solidFill>
                <a:schemeClr val="lt1"/>
              </a:solidFill>
              <a:latin typeface="Nunito"/>
              <a:ea typeface="Nunito"/>
              <a:cs typeface="Nunito"/>
              <a:sym typeface="Nunito"/>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331925" y="260950"/>
            <a:ext cx="81222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What is Machine Learning?</a:t>
            </a:r>
            <a:endParaRPr b="1"/>
          </a:p>
        </p:txBody>
      </p:sp>
      <p:sp>
        <p:nvSpPr>
          <p:cNvPr id="134" name="Google Shape;134;p14"/>
          <p:cNvSpPr txBox="1"/>
          <p:nvPr>
            <p:ph idx="1" type="body"/>
          </p:nvPr>
        </p:nvSpPr>
        <p:spPr>
          <a:xfrm>
            <a:off x="436175" y="902500"/>
            <a:ext cx="7888800" cy="353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3500">
                <a:solidFill>
                  <a:schemeClr val="lt1"/>
                </a:solidFill>
                <a:latin typeface="Nunito"/>
                <a:ea typeface="Nunito"/>
                <a:cs typeface="Nunito"/>
                <a:sym typeface="Nunito"/>
              </a:rPr>
              <a:t>“Machine Learning is the science of getting computers to learn and act like humans do, and improve their learning over time in autonomous fashion, by feeding them data and information in the form of observations and real-world interactions.”</a:t>
            </a:r>
            <a:endParaRPr sz="3500">
              <a:solidFill>
                <a:schemeClr val="lt1"/>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2"/>
          <p:cNvSpPr txBox="1"/>
          <p:nvPr>
            <p:ph type="title"/>
          </p:nvPr>
        </p:nvSpPr>
        <p:spPr>
          <a:xfrm>
            <a:off x="380075" y="-67425"/>
            <a:ext cx="7505700" cy="954600"/>
          </a:xfrm>
          <a:prstGeom prst="rect">
            <a:avLst/>
          </a:prstGeom>
        </p:spPr>
        <p:txBody>
          <a:bodyPr anchorCtr="0" anchor="t" bIns="91425" lIns="91425" spcFirstLastPara="1" rIns="91425" wrap="square" tIns="91425">
            <a:noAutofit/>
          </a:bodyPr>
          <a:lstStyle/>
          <a:p>
            <a:pPr indent="0" lvl="0" marL="0" rtl="0" algn="l">
              <a:lnSpc>
                <a:spcPct val="133333"/>
              </a:lnSpc>
              <a:spcBef>
                <a:spcPts val="3600"/>
              </a:spcBef>
              <a:spcAft>
                <a:spcPts val="0"/>
              </a:spcAft>
              <a:buNone/>
            </a:pPr>
            <a:r>
              <a:rPr b="1" lang="en" sz="3100"/>
              <a:t>Weight</a:t>
            </a:r>
            <a:endParaRPr b="1" sz="3100"/>
          </a:p>
          <a:p>
            <a:pPr indent="0" lvl="0" marL="0" rtl="0" algn="l">
              <a:lnSpc>
                <a:spcPct val="133333"/>
              </a:lnSpc>
              <a:spcBef>
                <a:spcPts val="3600"/>
              </a:spcBef>
              <a:spcAft>
                <a:spcPts val="0"/>
              </a:spcAft>
              <a:buNone/>
            </a:pPr>
            <a:r>
              <a:t/>
            </a:r>
            <a:endParaRPr b="1" sz="3100"/>
          </a:p>
          <a:p>
            <a:pPr indent="0" lvl="0" marL="0" marR="0" rtl="0" algn="l">
              <a:lnSpc>
                <a:spcPct val="100000"/>
              </a:lnSpc>
              <a:spcBef>
                <a:spcPts val="100"/>
              </a:spcBef>
              <a:spcAft>
                <a:spcPts val="0"/>
              </a:spcAft>
              <a:buNone/>
            </a:pPr>
            <a:r>
              <a:t/>
            </a:r>
            <a:endParaRPr b="1" sz="3500"/>
          </a:p>
          <a:p>
            <a:pPr indent="0" lvl="0" marL="0" marR="0" rtl="0" algn="l">
              <a:lnSpc>
                <a:spcPct val="100000"/>
              </a:lnSpc>
              <a:spcBef>
                <a:spcPts val="0"/>
              </a:spcBef>
              <a:spcAft>
                <a:spcPts val="0"/>
              </a:spcAft>
              <a:buNone/>
            </a:pPr>
            <a:r>
              <a:t/>
            </a:r>
            <a:endParaRPr b="1" sz="3500"/>
          </a:p>
          <a:p>
            <a:pPr indent="0" lvl="0" marL="0" rtl="0" algn="l">
              <a:spcBef>
                <a:spcPts val="0"/>
              </a:spcBef>
              <a:spcAft>
                <a:spcPts val="0"/>
              </a:spcAft>
              <a:buNone/>
            </a:pPr>
            <a:r>
              <a:t/>
            </a:r>
            <a:endParaRPr b="1"/>
          </a:p>
        </p:txBody>
      </p:sp>
      <p:sp>
        <p:nvSpPr>
          <p:cNvPr id="261" name="Google Shape;261;p32"/>
          <p:cNvSpPr txBox="1"/>
          <p:nvPr>
            <p:ph idx="1" type="body"/>
          </p:nvPr>
        </p:nvSpPr>
        <p:spPr>
          <a:xfrm>
            <a:off x="484625" y="1084925"/>
            <a:ext cx="7882200" cy="3444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3300">
                <a:solidFill>
                  <a:schemeClr val="lt1"/>
                </a:solidFill>
                <a:latin typeface="Nunito"/>
                <a:ea typeface="Nunito"/>
                <a:cs typeface="Nunito"/>
                <a:sym typeface="Nunito"/>
              </a:rPr>
              <a:t>A coefficient for a </a:t>
            </a:r>
            <a:r>
              <a:rPr lang="en" sz="3300">
                <a:solidFill>
                  <a:schemeClr val="lt1"/>
                </a:solidFill>
                <a:uFill>
                  <a:noFill/>
                </a:uFill>
                <a:latin typeface="Nunito"/>
                <a:ea typeface="Nunito"/>
                <a:cs typeface="Nunito"/>
                <a:sym typeface="Nunito"/>
                <a:hlinkClick r:id="rId3">
                  <a:extLst>
                    <a:ext uri="{A12FA001-AC4F-418D-AE19-62706E023703}">
                      <ahyp:hlinkClr val="tx"/>
                    </a:ext>
                  </a:extLst>
                </a:hlinkClick>
              </a:rPr>
              <a:t>feature</a:t>
            </a:r>
            <a:r>
              <a:rPr lang="en" sz="3300">
                <a:solidFill>
                  <a:schemeClr val="lt1"/>
                </a:solidFill>
                <a:latin typeface="Nunito"/>
                <a:ea typeface="Nunito"/>
                <a:cs typeface="Nunito"/>
                <a:sym typeface="Nunito"/>
              </a:rPr>
              <a:t> in a linear model, or an edge in a deep network. The goal of training a linear model is to determine the ideal weight for each feature. If a weight is 0, then its corresponding feature does not contribute to the model.</a:t>
            </a:r>
            <a:endParaRPr sz="3300">
              <a:solidFill>
                <a:schemeClr val="lt1"/>
              </a:solidFill>
              <a:latin typeface="Nunito"/>
              <a:ea typeface="Nunito"/>
              <a:cs typeface="Nunito"/>
              <a:sym typeface="Nunito"/>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sz="3000">
              <a:solidFill>
                <a:schemeClr val="lt1"/>
              </a:solidFill>
              <a:latin typeface="Nunito"/>
              <a:ea typeface="Nunito"/>
              <a:cs typeface="Nunito"/>
              <a:sym typeface="Nunito"/>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sz="5500">
              <a:solidFill>
                <a:schemeClr val="lt1"/>
              </a:solidFill>
              <a:latin typeface="Nunito"/>
              <a:ea typeface="Nunito"/>
              <a:cs typeface="Nunito"/>
              <a:sym typeface="Nunito"/>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sz="5500">
              <a:solidFill>
                <a:schemeClr val="lt1"/>
              </a:solidFill>
              <a:latin typeface="Nunito"/>
              <a:ea typeface="Nunito"/>
              <a:cs typeface="Nunito"/>
              <a:sym typeface="Nunito"/>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sz="35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32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3500">
              <a:solidFill>
                <a:schemeClr val="lt1"/>
              </a:solidFill>
              <a:latin typeface="Nunito"/>
              <a:ea typeface="Nunito"/>
              <a:cs typeface="Nunito"/>
              <a:sym typeface="Nunito"/>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3"/>
          <p:cNvSpPr txBox="1"/>
          <p:nvPr>
            <p:ph type="title"/>
          </p:nvPr>
        </p:nvSpPr>
        <p:spPr>
          <a:xfrm>
            <a:off x="380075" y="-67425"/>
            <a:ext cx="7505700" cy="954600"/>
          </a:xfrm>
          <a:prstGeom prst="rect">
            <a:avLst/>
          </a:prstGeom>
        </p:spPr>
        <p:txBody>
          <a:bodyPr anchorCtr="0" anchor="t" bIns="91425" lIns="91425" spcFirstLastPara="1" rIns="91425" wrap="square" tIns="91425">
            <a:noAutofit/>
          </a:bodyPr>
          <a:lstStyle/>
          <a:p>
            <a:pPr indent="0" lvl="0" marL="0" rtl="0" algn="l">
              <a:lnSpc>
                <a:spcPct val="133333"/>
              </a:lnSpc>
              <a:spcBef>
                <a:spcPts val="3600"/>
              </a:spcBef>
              <a:spcAft>
                <a:spcPts val="0"/>
              </a:spcAft>
              <a:buNone/>
            </a:pPr>
            <a:r>
              <a:rPr b="1" lang="en" sz="3100"/>
              <a:t>Unawareness (to a sensitive attribute)</a:t>
            </a:r>
            <a:endParaRPr b="1" sz="3100"/>
          </a:p>
          <a:p>
            <a:pPr indent="0" lvl="0" marL="0" marR="0" rtl="0" algn="l">
              <a:lnSpc>
                <a:spcPct val="100000"/>
              </a:lnSpc>
              <a:spcBef>
                <a:spcPts val="100"/>
              </a:spcBef>
              <a:spcAft>
                <a:spcPts val="0"/>
              </a:spcAft>
              <a:buNone/>
            </a:pPr>
            <a:r>
              <a:t/>
            </a:r>
            <a:endParaRPr b="1" sz="3500"/>
          </a:p>
          <a:p>
            <a:pPr indent="0" lvl="0" marL="0" marR="0" rtl="0" algn="l">
              <a:lnSpc>
                <a:spcPct val="100000"/>
              </a:lnSpc>
              <a:spcBef>
                <a:spcPts val="0"/>
              </a:spcBef>
              <a:spcAft>
                <a:spcPts val="0"/>
              </a:spcAft>
              <a:buNone/>
            </a:pPr>
            <a:r>
              <a:t/>
            </a:r>
            <a:endParaRPr b="1" sz="3500"/>
          </a:p>
          <a:p>
            <a:pPr indent="0" lvl="0" marL="0" rtl="0" algn="l">
              <a:spcBef>
                <a:spcPts val="0"/>
              </a:spcBef>
              <a:spcAft>
                <a:spcPts val="0"/>
              </a:spcAft>
              <a:buNone/>
            </a:pPr>
            <a:r>
              <a:t/>
            </a:r>
            <a:endParaRPr b="1"/>
          </a:p>
        </p:txBody>
      </p:sp>
      <p:sp>
        <p:nvSpPr>
          <p:cNvPr id="267" name="Google Shape;267;p33"/>
          <p:cNvSpPr txBox="1"/>
          <p:nvPr>
            <p:ph idx="1" type="body"/>
          </p:nvPr>
        </p:nvSpPr>
        <p:spPr>
          <a:xfrm>
            <a:off x="484625" y="1084925"/>
            <a:ext cx="7882200" cy="3444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3000">
                <a:solidFill>
                  <a:schemeClr val="lt1"/>
                </a:solidFill>
                <a:latin typeface="Nunito"/>
                <a:ea typeface="Nunito"/>
                <a:cs typeface="Nunito"/>
                <a:sym typeface="Nunito"/>
              </a:rPr>
              <a:t>A situation in which sensitive attributes are present, but not included in the training data. Because sensitive attributes are often correlated with other attributes of one’s data, a model trained with unawareness about a sensitive attribute could still have </a:t>
            </a:r>
            <a:r>
              <a:rPr lang="en" sz="3000">
                <a:solidFill>
                  <a:schemeClr val="lt1"/>
                </a:solidFill>
                <a:uFill>
                  <a:noFill/>
                </a:uFill>
                <a:latin typeface="Nunito"/>
                <a:ea typeface="Nunito"/>
                <a:cs typeface="Nunito"/>
                <a:sym typeface="Nunito"/>
                <a:hlinkClick r:id="rId3">
                  <a:extLst>
                    <a:ext uri="{A12FA001-AC4F-418D-AE19-62706E023703}">
                      <ahyp:hlinkClr val="tx"/>
                    </a:ext>
                  </a:extLst>
                </a:hlinkClick>
              </a:rPr>
              <a:t>disparate impact</a:t>
            </a:r>
            <a:r>
              <a:rPr lang="en" sz="3000">
                <a:solidFill>
                  <a:schemeClr val="lt1"/>
                </a:solidFill>
                <a:latin typeface="Nunito"/>
                <a:ea typeface="Nunito"/>
                <a:cs typeface="Nunito"/>
                <a:sym typeface="Nunito"/>
              </a:rPr>
              <a:t> with respect to that attribute, or violate other </a:t>
            </a:r>
            <a:r>
              <a:rPr lang="en" sz="3000">
                <a:solidFill>
                  <a:schemeClr val="lt1"/>
                </a:solidFill>
                <a:uFill>
                  <a:noFill/>
                </a:uFill>
                <a:latin typeface="Nunito"/>
                <a:ea typeface="Nunito"/>
                <a:cs typeface="Nunito"/>
                <a:sym typeface="Nunito"/>
                <a:hlinkClick r:id="rId4">
                  <a:extLst>
                    <a:ext uri="{A12FA001-AC4F-418D-AE19-62706E023703}">
                      <ahyp:hlinkClr val="tx"/>
                    </a:ext>
                  </a:extLst>
                </a:hlinkClick>
              </a:rPr>
              <a:t>fairness constraints</a:t>
            </a:r>
            <a:r>
              <a:rPr lang="en" sz="3000">
                <a:solidFill>
                  <a:schemeClr val="lt1"/>
                </a:solidFill>
                <a:latin typeface="Nunito"/>
                <a:ea typeface="Nunito"/>
                <a:cs typeface="Nunito"/>
                <a:sym typeface="Nunito"/>
              </a:rPr>
              <a:t>.</a:t>
            </a:r>
            <a:endParaRPr sz="3000">
              <a:solidFill>
                <a:schemeClr val="lt1"/>
              </a:solidFill>
              <a:latin typeface="Nunito"/>
              <a:ea typeface="Nunito"/>
              <a:cs typeface="Nunito"/>
              <a:sym typeface="Nunito"/>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sz="5500">
              <a:solidFill>
                <a:schemeClr val="lt1"/>
              </a:solidFill>
              <a:latin typeface="Nunito"/>
              <a:ea typeface="Nunito"/>
              <a:cs typeface="Nunito"/>
              <a:sym typeface="Nunito"/>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sz="5500">
              <a:solidFill>
                <a:schemeClr val="lt1"/>
              </a:solidFill>
              <a:latin typeface="Nunito"/>
              <a:ea typeface="Nunito"/>
              <a:cs typeface="Nunito"/>
              <a:sym typeface="Nunito"/>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sz="35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32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3500">
              <a:solidFill>
                <a:schemeClr val="lt1"/>
              </a:solidFill>
              <a:latin typeface="Nunito"/>
              <a:ea typeface="Nunito"/>
              <a:cs typeface="Nunito"/>
              <a:sym typeface="Nunito"/>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4"/>
          <p:cNvSpPr txBox="1"/>
          <p:nvPr>
            <p:ph type="title"/>
          </p:nvPr>
        </p:nvSpPr>
        <p:spPr>
          <a:xfrm>
            <a:off x="345225" y="-109225"/>
            <a:ext cx="7505700" cy="954600"/>
          </a:xfrm>
          <a:prstGeom prst="rect">
            <a:avLst/>
          </a:prstGeom>
        </p:spPr>
        <p:txBody>
          <a:bodyPr anchorCtr="0" anchor="t" bIns="91425" lIns="91425" spcFirstLastPara="1" rIns="91425" wrap="square" tIns="91425">
            <a:noAutofit/>
          </a:bodyPr>
          <a:lstStyle/>
          <a:p>
            <a:pPr indent="0" lvl="0" marL="0" rtl="0" algn="l">
              <a:lnSpc>
                <a:spcPct val="120000"/>
              </a:lnSpc>
              <a:spcBef>
                <a:spcPts val="3900"/>
              </a:spcBef>
              <a:spcAft>
                <a:spcPts val="0"/>
              </a:spcAft>
              <a:buNone/>
            </a:pPr>
            <a:r>
              <a:rPr b="1" lang="en" sz="3100"/>
              <a:t>Classification</a:t>
            </a:r>
            <a:endParaRPr b="1" sz="1650">
              <a:solidFill>
                <a:srgbClr val="000000"/>
              </a:solidFill>
              <a:latin typeface="Arial"/>
              <a:ea typeface="Arial"/>
              <a:cs typeface="Arial"/>
              <a:sym typeface="Arial"/>
            </a:endParaRPr>
          </a:p>
          <a:p>
            <a:pPr indent="0" lvl="0" marL="0" rtl="0" algn="l">
              <a:lnSpc>
                <a:spcPct val="120000"/>
              </a:lnSpc>
              <a:spcBef>
                <a:spcPts val="3900"/>
              </a:spcBef>
              <a:spcAft>
                <a:spcPts val="0"/>
              </a:spcAft>
              <a:buNone/>
            </a:pPr>
            <a:r>
              <a:t/>
            </a:r>
            <a:endParaRPr b="1" sz="3100"/>
          </a:p>
          <a:p>
            <a:pPr indent="0" lvl="0" marL="0" rtl="0" algn="l">
              <a:lnSpc>
                <a:spcPct val="115000"/>
              </a:lnSpc>
              <a:spcBef>
                <a:spcPts val="20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273" name="Google Shape;273;p34"/>
          <p:cNvSpPr txBox="1"/>
          <p:nvPr>
            <p:ph idx="1" type="body"/>
          </p:nvPr>
        </p:nvSpPr>
        <p:spPr>
          <a:xfrm>
            <a:off x="422825" y="1009175"/>
            <a:ext cx="7902000" cy="3277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lang="en" sz="2800">
                <a:solidFill>
                  <a:schemeClr val="lt1"/>
                </a:solidFill>
                <a:latin typeface="Arial"/>
                <a:ea typeface="Arial"/>
                <a:cs typeface="Arial"/>
                <a:sym typeface="Arial"/>
              </a:rPr>
              <a:t>A sub-category of Supervised Learning, Classification is the process of taking some sort of input and assigning a label to it. Classification systems are usually used when predictions are of a discrete, or “yes or no” nature. Example: Mapping a picture of someone to a male or female classification.</a:t>
            </a:r>
            <a:endParaRPr sz="2800">
              <a:solidFill>
                <a:schemeClr val="lt1"/>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marR="0" rtl="0" algn="l">
              <a:lnSpc>
                <a:spcPct val="115000"/>
              </a:lnSpc>
              <a:spcBef>
                <a:spcPts val="1200"/>
              </a:spcBef>
              <a:spcAft>
                <a:spcPts val="0"/>
              </a:spcAft>
              <a:buNone/>
            </a:pPr>
            <a:r>
              <a:t/>
            </a:r>
            <a:endParaRPr sz="2600">
              <a:solidFill>
                <a:schemeClr val="lt1"/>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2600">
              <a:solidFill>
                <a:schemeClr val="lt1"/>
              </a:solidFill>
              <a:latin typeface="Arial"/>
              <a:ea typeface="Arial"/>
              <a:cs typeface="Arial"/>
              <a:sym typeface="Arial"/>
            </a:endParaRPr>
          </a:p>
          <a:p>
            <a:pPr indent="0" lvl="0" marL="0" rtl="0" algn="l">
              <a:spcBef>
                <a:spcPts val="1200"/>
              </a:spcBef>
              <a:spcAft>
                <a:spcPts val="0"/>
              </a:spcAft>
              <a:buNone/>
            </a:pPr>
            <a:r>
              <a:t/>
            </a:r>
            <a:endParaRPr sz="1800">
              <a:solidFill>
                <a:schemeClr val="lt1"/>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5"/>
          <p:cNvSpPr txBox="1"/>
          <p:nvPr>
            <p:ph type="title"/>
          </p:nvPr>
        </p:nvSpPr>
        <p:spPr>
          <a:xfrm>
            <a:off x="442800" y="308925"/>
            <a:ext cx="75057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3500"/>
              <a:t>Classification Model</a:t>
            </a:r>
            <a:endParaRPr b="1" sz="3500"/>
          </a:p>
          <a:p>
            <a:pPr indent="0" lvl="0" marL="0" rtl="0" algn="l">
              <a:spcBef>
                <a:spcPts val="0"/>
              </a:spcBef>
              <a:spcAft>
                <a:spcPts val="0"/>
              </a:spcAft>
              <a:buNone/>
            </a:pPr>
            <a:r>
              <a:t/>
            </a:r>
            <a:endParaRPr b="1"/>
          </a:p>
        </p:txBody>
      </p:sp>
      <p:sp>
        <p:nvSpPr>
          <p:cNvPr id="279" name="Google Shape;279;p35"/>
          <p:cNvSpPr txBox="1"/>
          <p:nvPr>
            <p:ph idx="1" type="body"/>
          </p:nvPr>
        </p:nvSpPr>
        <p:spPr>
          <a:xfrm>
            <a:off x="484625" y="1084925"/>
            <a:ext cx="7882200" cy="3444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3200">
                <a:solidFill>
                  <a:schemeClr val="lt1"/>
                </a:solidFill>
                <a:latin typeface="Nunito"/>
                <a:ea typeface="Nunito"/>
                <a:cs typeface="Nunito"/>
                <a:sym typeface="Nunito"/>
              </a:rPr>
              <a:t>A type of machine learning model for distinguishing among two or more discrete classes. For example, a natural language processing classification model could determine whether an input sentence was in French, Spanish, or Italian.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sz="3500">
              <a:solidFill>
                <a:schemeClr val="lt1"/>
              </a:solidFill>
              <a:latin typeface="Nunito"/>
              <a:ea typeface="Nunito"/>
              <a:cs typeface="Nunito"/>
              <a:sym typeface="Nunito"/>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6"/>
          <p:cNvSpPr txBox="1"/>
          <p:nvPr>
            <p:ph type="title"/>
          </p:nvPr>
        </p:nvSpPr>
        <p:spPr>
          <a:xfrm>
            <a:off x="442800" y="308925"/>
            <a:ext cx="75057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3500"/>
              <a:t>Categorical Data</a:t>
            </a:r>
            <a:endParaRPr b="1" sz="3500"/>
          </a:p>
          <a:p>
            <a:pPr indent="0" lvl="0" marL="0" rtl="0" algn="l">
              <a:spcBef>
                <a:spcPts val="0"/>
              </a:spcBef>
              <a:spcAft>
                <a:spcPts val="0"/>
              </a:spcAft>
              <a:buNone/>
            </a:pPr>
            <a:r>
              <a:t/>
            </a:r>
            <a:endParaRPr b="1"/>
          </a:p>
        </p:txBody>
      </p:sp>
      <p:sp>
        <p:nvSpPr>
          <p:cNvPr id="285" name="Google Shape;285;p36"/>
          <p:cNvSpPr txBox="1"/>
          <p:nvPr>
            <p:ph idx="1" type="body"/>
          </p:nvPr>
        </p:nvSpPr>
        <p:spPr>
          <a:xfrm>
            <a:off x="484625" y="1084925"/>
            <a:ext cx="7882200" cy="3444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rgbClr val="FF0000"/>
                </a:solidFill>
                <a:uFill>
                  <a:noFill/>
                </a:uFill>
                <a:latin typeface="Nunito"/>
                <a:ea typeface="Nunito"/>
                <a:cs typeface="Nunito"/>
                <a:sym typeface="Nunito"/>
                <a:hlinkClick r:id="rId3">
                  <a:extLst>
                    <a:ext uri="{A12FA001-AC4F-418D-AE19-62706E023703}">
                      <ahyp:hlinkClr val="tx"/>
                    </a:ext>
                  </a:extLst>
                </a:hlinkClick>
              </a:rPr>
              <a:t>Features</a:t>
            </a:r>
            <a:r>
              <a:rPr b="1" lang="en" sz="1600">
                <a:solidFill>
                  <a:srgbClr val="FF0000"/>
                </a:solidFill>
                <a:latin typeface="Nunito"/>
                <a:ea typeface="Nunito"/>
                <a:cs typeface="Nunito"/>
                <a:sym typeface="Nunito"/>
              </a:rPr>
              <a:t> having a discrete set of possible values. </a:t>
            </a:r>
            <a:endParaRPr b="1" sz="1600">
              <a:solidFill>
                <a:srgbClr val="FF0000"/>
              </a:solidFill>
              <a:latin typeface="Nunito"/>
              <a:ea typeface="Nunito"/>
              <a:cs typeface="Nunito"/>
              <a:sym typeface="Nunito"/>
            </a:endParaRPr>
          </a:p>
          <a:p>
            <a:pPr indent="0" lvl="0" marL="0" marR="0" rtl="0" algn="l">
              <a:lnSpc>
                <a:spcPct val="100000"/>
              </a:lnSpc>
              <a:spcBef>
                <a:spcPts val="0"/>
              </a:spcBef>
              <a:spcAft>
                <a:spcPts val="0"/>
              </a:spcAft>
              <a:buNone/>
            </a:pPr>
            <a:r>
              <a:t/>
            </a:r>
            <a:endParaRPr sz="16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lang="en" sz="1600">
                <a:solidFill>
                  <a:schemeClr val="lt1"/>
                </a:solidFill>
                <a:latin typeface="Nunito"/>
                <a:ea typeface="Nunito"/>
                <a:cs typeface="Nunito"/>
                <a:sym typeface="Nunito"/>
              </a:rPr>
              <a:t>For example, consider a categorical feature named </a:t>
            </a:r>
            <a:r>
              <a:rPr lang="en" sz="1600">
                <a:solidFill>
                  <a:srgbClr val="FF0000"/>
                </a:solidFill>
                <a:latin typeface="Nunito"/>
                <a:ea typeface="Nunito"/>
                <a:cs typeface="Nunito"/>
                <a:sym typeface="Nunito"/>
              </a:rPr>
              <a:t>house style</a:t>
            </a:r>
            <a:r>
              <a:rPr lang="en" sz="1600">
                <a:solidFill>
                  <a:schemeClr val="lt1"/>
                </a:solidFill>
                <a:latin typeface="Nunito"/>
                <a:ea typeface="Nunito"/>
                <a:cs typeface="Nunito"/>
                <a:sym typeface="Nunito"/>
              </a:rPr>
              <a:t>, which has a discrete set of </a:t>
            </a:r>
            <a:r>
              <a:rPr lang="en" sz="1600">
                <a:solidFill>
                  <a:srgbClr val="FF0000"/>
                </a:solidFill>
                <a:latin typeface="Nunito"/>
                <a:ea typeface="Nunito"/>
                <a:cs typeface="Nunito"/>
                <a:sym typeface="Nunito"/>
              </a:rPr>
              <a:t>three possible values: Tudor, ranch, colonial</a:t>
            </a:r>
            <a:r>
              <a:rPr lang="en" sz="1600">
                <a:solidFill>
                  <a:schemeClr val="lt1"/>
                </a:solidFill>
                <a:latin typeface="Nunito"/>
                <a:ea typeface="Nunito"/>
                <a:cs typeface="Nunito"/>
                <a:sym typeface="Nunito"/>
              </a:rPr>
              <a:t>. By representing house style as categorical data, the model can learn the separate impacts of Tudor, ranch, and colonial on house price.</a:t>
            </a:r>
            <a:endParaRPr sz="16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16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lang="en" sz="1600">
                <a:solidFill>
                  <a:schemeClr val="lt1"/>
                </a:solidFill>
                <a:latin typeface="Nunito"/>
                <a:ea typeface="Nunito"/>
                <a:cs typeface="Nunito"/>
                <a:sym typeface="Nunito"/>
              </a:rPr>
              <a:t>Sometimes, values in the discrete set are mutually exclusive, and only one value can be applied to a given example. </a:t>
            </a:r>
            <a:endParaRPr sz="16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16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lang="en" sz="1600">
                <a:solidFill>
                  <a:schemeClr val="lt1"/>
                </a:solidFill>
                <a:latin typeface="Nunito"/>
                <a:ea typeface="Nunito"/>
                <a:cs typeface="Nunito"/>
                <a:sym typeface="Nunito"/>
              </a:rPr>
              <a:t>For example, </a:t>
            </a:r>
            <a:r>
              <a:rPr lang="en" sz="1600">
                <a:solidFill>
                  <a:srgbClr val="FF0000"/>
                </a:solidFill>
                <a:latin typeface="Nunito"/>
                <a:ea typeface="Nunito"/>
                <a:cs typeface="Nunito"/>
                <a:sym typeface="Nunito"/>
              </a:rPr>
              <a:t>a car maker categorical feature</a:t>
            </a:r>
            <a:r>
              <a:rPr lang="en" sz="1600">
                <a:solidFill>
                  <a:schemeClr val="lt1"/>
                </a:solidFill>
                <a:latin typeface="Nunito"/>
                <a:ea typeface="Nunito"/>
                <a:cs typeface="Nunito"/>
                <a:sym typeface="Nunito"/>
              </a:rPr>
              <a:t> would probably permit only a single value (</a:t>
            </a:r>
            <a:r>
              <a:rPr lang="en" sz="1600">
                <a:solidFill>
                  <a:srgbClr val="FF0000"/>
                </a:solidFill>
                <a:latin typeface="Nunito"/>
                <a:ea typeface="Nunito"/>
                <a:cs typeface="Nunito"/>
                <a:sym typeface="Nunito"/>
              </a:rPr>
              <a:t>Toyota</a:t>
            </a:r>
            <a:r>
              <a:rPr lang="en" sz="1600">
                <a:solidFill>
                  <a:schemeClr val="lt1"/>
                </a:solidFill>
                <a:latin typeface="Nunito"/>
                <a:ea typeface="Nunito"/>
                <a:cs typeface="Nunito"/>
                <a:sym typeface="Nunito"/>
              </a:rPr>
              <a:t>) per example. Other times, more than one value may be applicable. A single car could be painted more than one different color, so a car color categorical feature would likely permit a single example to have multiple values (for example, red and white).</a:t>
            </a:r>
            <a:endParaRPr sz="16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3500">
              <a:solidFill>
                <a:schemeClr val="lt1"/>
              </a:solidFill>
              <a:latin typeface="Nunito"/>
              <a:ea typeface="Nunito"/>
              <a:cs typeface="Nunito"/>
              <a:sym typeface="Nunito"/>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7"/>
          <p:cNvSpPr txBox="1"/>
          <p:nvPr>
            <p:ph type="title"/>
          </p:nvPr>
        </p:nvSpPr>
        <p:spPr>
          <a:xfrm>
            <a:off x="442800" y="308925"/>
            <a:ext cx="75057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3500"/>
              <a:t>Discrete Feature</a:t>
            </a:r>
            <a:endParaRPr b="1" sz="3500"/>
          </a:p>
          <a:p>
            <a:pPr indent="0" lvl="0" marL="0" rtl="0" algn="l">
              <a:spcBef>
                <a:spcPts val="0"/>
              </a:spcBef>
              <a:spcAft>
                <a:spcPts val="0"/>
              </a:spcAft>
              <a:buNone/>
            </a:pPr>
            <a:r>
              <a:t/>
            </a:r>
            <a:endParaRPr b="1"/>
          </a:p>
        </p:txBody>
      </p:sp>
      <p:sp>
        <p:nvSpPr>
          <p:cNvPr id="291" name="Google Shape;291;p37"/>
          <p:cNvSpPr txBox="1"/>
          <p:nvPr>
            <p:ph idx="1" type="body"/>
          </p:nvPr>
        </p:nvSpPr>
        <p:spPr>
          <a:xfrm>
            <a:off x="484625" y="1084925"/>
            <a:ext cx="7882200" cy="3444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4100">
                <a:solidFill>
                  <a:schemeClr val="lt1"/>
                </a:solidFill>
                <a:latin typeface="Nunito"/>
                <a:ea typeface="Nunito"/>
                <a:cs typeface="Nunito"/>
                <a:sym typeface="Nunito"/>
              </a:rPr>
              <a:t>A </a:t>
            </a:r>
            <a:r>
              <a:rPr lang="en" sz="4100">
                <a:solidFill>
                  <a:schemeClr val="lt1"/>
                </a:solidFill>
                <a:uFill>
                  <a:noFill/>
                </a:uFill>
                <a:latin typeface="Nunito"/>
                <a:ea typeface="Nunito"/>
                <a:cs typeface="Nunito"/>
                <a:sym typeface="Nunito"/>
                <a:hlinkClick r:id="rId3">
                  <a:extLst>
                    <a:ext uri="{A12FA001-AC4F-418D-AE19-62706E023703}">
                      <ahyp:hlinkClr val="tx"/>
                    </a:ext>
                  </a:extLst>
                </a:hlinkClick>
              </a:rPr>
              <a:t>feature</a:t>
            </a:r>
            <a:r>
              <a:rPr lang="en" sz="4100">
                <a:solidFill>
                  <a:schemeClr val="lt1"/>
                </a:solidFill>
                <a:latin typeface="Nunito"/>
                <a:ea typeface="Nunito"/>
                <a:cs typeface="Nunito"/>
                <a:sym typeface="Nunito"/>
              </a:rPr>
              <a:t> with a finite set of possible values. For example, a feature whose values may only be animal, vegetable, or mineral is a discrete (or categorical) feature. </a:t>
            </a:r>
            <a:endParaRPr sz="17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sz="32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3500">
              <a:solidFill>
                <a:schemeClr val="lt1"/>
              </a:solidFill>
              <a:latin typeface="Nunito"/>
              <a:ea typeface="Nunito"/>
              <a:cs typeface="Nunito"/>
              <a:sym typeface="Nunito"/>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8"/>
          <p:cNvSpPr txBox="1"/>
          <p:nvPr>
            <p:ph type="title"/>
          </p:nvPr>
        </p:nvSpPr>
        <p:spPr>
          <a:xfrm>
            <a:off x="442800" y="308925"/>
            <a:ext cx="75057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3500"/>
              <a:t>C</a:t>
            </a:r>
            <a:r>
              <a:rPr b="1" lang="en" sz="3500">
                <a:uFill>
                  <a:noFill/>
                </a:uFill>
                <a:hlinkClick r:id="rId3"/>
              </a:rPr>
              <a:t>ontinuous Feature</a:t>
            </a:r>
            <a:r>
              <a:rPr b="1" lang="en" sz="3500"/>
              <a:t>.</a:t>
            </a:r>
            <a:endParaRPr b="1" sz="3500"/>
          </a:p>
          <a:p>
            <a:pPr indent="0" lvl="0" marL="0" marR="0" rtl="0" algn="l">
              <a:lnSpc>
                <a:spcPct val="100000"/>
              </a:lnSpc>
              <a:spcBef>
                <a:spcPts val="0"/>
              </a:spcBef>
              <a:spcAft>
                <a:spcPts val="0"/>
              </a:spcAft>
              <a:buNone/>
            </a:pPr>
            <a:r>
              <a:t/>
            </a:r>
            <a:endParaRPr b="1" sz="3500"/>
          </a:p>
          <a:p>
            <a:pPr indent="0" lvl="0" marL="0" rtl="0" algn="l">
              <a:spcBef>
                <a:spcPts val="0"/>
              </a:spcBef>
              <a:spcAft>
                <a:spcPts val="0"/>
              </a:spcAft>
              <a:buNone/>
            </a:pPr>
            <a:r>
              <a:t/>
            </a:r>
            <a:endParaRPr b="1"/>
          </a:p>
        </p:txBody>
      </p:sp>
      <p:sp>
        <p:nvSpPr>
          <p:cNvPr id="297" name="Google Shape;297;p38"/>
          <p:cNvSpPr txBox="1"/>
          <p:nvPr>
            <p:ph idx="1" type="body"/>
          </p:nvPr>
        </p:nvSpPr>
        <p:spPr>
          <a:xfrm>
            <a:off x="484625" y="1084925"/>
            <a:ext cx="7882200" cy="3444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4000">
                <a:solidFill>
                  <a:schemeClr val="lt1"/>
                </a:solidFill>
                <a:latin typeface="Nunito"/>
                <a:ea typeface="Nunito"/>
                <a:cs typeface="Nunito"/>
                <a:sym typeface="Nunito"/>
              </a:rPr>
              <a:t>A floating-point feature with an infinite range of possible values. An example of a continuous variable would be the number of miles that a car has driven in its lifetime.</a:t>
            </a:r>
            <a:endParaRPr sz="4000">
              <a:solidFill>
                <a:schemeClr val="lt1"/>
              </a:solidFill>
              <a:latin typeface="Nunito"/>
              <a:ea typeface="Nunito"/>
              <a:cs typeface="Nunito"/>
              <a:sym typeface="Nunito"/>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sz="35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32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3500">
              <a:solidFill>
                <a:schemeClr val="lt1"/>
              </a:solidFill>
              <a:latin typeface="Nunito"/>
              <a:ea typeface="Nunito"/>
              <a:cs typeface="Nunito"/>
              <a:sym typeface="Nunito"/>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9"/>
          <p:cNvSpPr txBox="1"/>
          <p:nvPr>
            <p:ph type="title"/>
          </p:nvPr>
        </p:nvSpPr>
        <p:spPr>
          <a:xfrm>
            <a:off x="345225" y="-109225"/>
            <a:ext cx="7505700" cy="954600"/>
          </a:xfrm>
          <a:prstGeom prst="rect">
            <a:avLst/>
          </a:prstGeom>
        </p:spPr>
        <p:txBody>
          <a:bodyPr anchorCtr="0" anchor="t" bIns="91425" lIns="91425" spcFirstLastPara="1" rIns="91425" wrap="square" tIns="91425">
            <a:noAutofit/>
          </a:bodyPr>
          <a:lstStyle/>
          <a:p>
            <a:pPr indent="0" lvl="0" marL="0" rtl="0" algn="l">
              <a:lnSpc>
                <a:spcPct val="120000"/>
              </a:lnSpc>
              <a:spcBef>
                <a:spcPts val="3900"/>
              </a:spcBef>
              <a:spcAft>
                <a:spcPts val="0"/>
              </a:spcAft>
              <a:buNone/>
            </a:pPr>
            <a:r>
              <a:rPr b="1" lang="en" sz="3100"/>
              <a:t>Supervised Learning</a:t>
            </a:r>
            <a:endParaRPr b="1" sz="3100"/>
          </a:p>
          <a:p>
            <a:pPr indent="0" lvl="0" marL="0" rtl="0" algn="l">
              <a:lnSpc>
                <a:spcPct val="115000"/>
              </a:lnSpc>
              <a:spcBef>
                <a:spcPts val="20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303" name="Google Shape;303;p39"/>
          <p:cNvSpPr txBox="1"/>
          <p:nvPr>
            <p:ph idx="1" type="body"/>
          </p:nvPr>
        </p:nvSpPr>
        <p:spPr>
          <a:xfrm>
            <a:off x="416475" y="1040925"/>
            <a:ext cx="7902000" cy="3277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2900">
                <a:solidFill>
                  <a:schemeClr val="lt1"/>
                </a:solidFill>
                <a:latin typeface="Arial"/>
                <a:ea typeface="Arial"/>
                <a:cs typeface="Arial"/>
                <a:sym typeface="Arial"/>
              </a:rPr>
              <a:t>Where a program is “trained” on a pre-defined dataset. Based off its training data the program can make accurate decisions when given new data. Example: Using a training set of human tagged positive, negative and neutral tweets to train a sentiment analysis classifier.</a:t>
            </a:r>
            <a:endParaRPr sz="2900">
              <a:solidFill>
                <a:schemeClr val="lt1"/>
              </a:solidFill>
              <a:latin typeface="Arial"/>
              <a:ea typeface="Arial"/>
              <a:cs typeface="Arial"/>
              <a:sym typeface="Arial"/>
            </a:endParaRPr>
          </a:p>
          <a:p>
            <a:pPr indent="0" lvl="0" marL="0" rtl="0" algn="l">
              <a:spcBef>
                <a:spcPts val="1200"/>
              </a:spcBef>
              <a:spcAft>
                <a:spcPts val="0"/>
              </a:spcAft>
              <a:buNone/>
            </a:pPr>
            <a:r>
              <a:t/>
            </a:r>
            <a:endParaRPr sz="1800">
              <a:solidFill>
                <a:schemeClr val="lt1"/>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0"/>
          <p:cNvSpPr txBox="1"/>
          <p:nvPr>
            <p:ph type="title"/>
          </p:nvPr>
        </p:nvSpPr>
        <p:spPr>
          <a:xfrm>
            <a:off x="345225" y="-109225"/>
            <a:ext cx="7505700" cy="954600"/>
          </a:xfrm>
          <a:prstGeom prst="rect">
            <a:avLst/>
          </a:prstGeom>
        </p:spPr>
        <p:txBody>
          <a:bodyPr anchorCtr="0" anchor="t" bIns="91425" lIns="91425" spcFirstLastPara="1" rIns="91425" wrap="square" tIns="91425">
            <a:noAutofit/>
          </a:bodyPr>
          <a:lstStyle/>
          <a:p>
            <a:pPr indent="0" lvl="0" marL="0" rtl="0" algn="l">
              <a:lnSpc>
                <a:spcPct val="120000"/>
              </a:lnSpc>
              <a:spcBef>
                <a:spcPts val="3900"/>
              </a:spcBef>
              <a:spcAft>
                <a:spcPts val="0"/>
              </a:spcAft>
              <a:buNone/>
            </a:pPr>
            <a:r>
              <a:rPr b="1" lang="en" sz="3100"/>
              <a:t>Uns</a:t>
            </a:r>
            <a:r>
              <a:rPr b="1" lang="en" sz="3100"/>
              <a:t>upervised Learning</a:t>
            </a:r>
            <a:endParaRPr b="1" sz="3100"/>
          </a:p>
          <a:p>
            <a:pPr indent="0" lvl="0" marL="0" rtl="0" algn="l">
              <a:lnSpc>
                <a:spcPct val="115000"/>
              </a:lnSpc>
              <a:spcBef>
                <a:spcPts val="20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309" name="Google Shape;309;p40"/>
          <p:cNvSpPr txBox="1"/>
          <p:nvPr>
            <p:ph idx="1" type="body"/>
          </p:nvPr>
        </p:nvSpPr>
        <p:spPr>
          <a:xfrm>
            <a:off x="422825" y="1040925"/>
            <a:ext cx="7902000" cy="3277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lang="en" sz="2900">
                <a:solidFill>
                  <a:schemeClr val="lt1"/>
                </a:solidFill>
                <a:latin typeface="Arial"/>
                <a:ea typeface="Arial"/>
                <a:cs typeface="Arial"/>
                <a:sym typeface="Arial"/>
              </a:rPr>
              <a:t>Where a program, given a dataset, can automatically find patterns and relationships in that dataset. Example: Analyzing a dataset of emails and automatically grouping related emails by topic with no prior knowledge or training which is also known as the practice of clustering.</a:t>
            </a:r>
            <a:endParaRPr sz="2900">
              <a:solidFill>
                <a:schemeClr val="lt1"/>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2600">
              <a:solidFill>
                <a:schemeClr val="lt1"/>
              </a:solidFill>
              <a:latin typeface="Arial"/>
              <a:ea typeface="Arial"/>
              <a:cs typeface="Arial"/>
              <a:sym typeface="Arial"/>
            </a:endParaRPr>
          </a:p>
          <a:p>
            <a:pPr indent="0" lvl="0" marL="0" rtl="0" algn="l">
              <a:spcBef>
                <a:spcPts val="1200"/>
              </a:spcBef>
              <a:spcAft>
                <a:spcPts val="0"/>
              </a:spcAft>
              <a:buNone/>
            </a:pPr>
            <a:r>
              <a:t/>
            </a:r>
            <a:endParaRPr sz="1800">
              <a:solidFill>
                <a:schemeClr val="lt1"/>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1"/>
          <p:cNvSpPr txBox="1"/>
          <p:nvPr>
            <p:ph type="title"/>
          </p:nvPr>
        </p:nvSpPr>
        <p:spPr>
          <a:xfrm>
            <a:off x="345225" y="-109225"/>
            <a:ext cx="7505700" cy="954600"/>
          </a:xfrm>
          <a:prstGeom prst="rect">
            <a:avLst/>
          </a:prstGeom>
        </p:spPr>
        <p:txBody>
          <a:bodyPr anchorCtr="0" anchor="t" bIns="91425" lIns="91425" spcFirstLastPara="1" rIns="91425" wrap="square" tIns="91425">
            <a:noAutofit/>
          </a:bodyPr>
          <a:lstStyle/>
          <a:p>
            <a:pPr indent="0" lvl="0" marL="0" rtl="0" algn="l">
              <a:lnSpc>
                <a:spcPct val="120000"/>
              </a:lnSpc>
              <a:spcBef>
                <a:spcPts val="3900"/>
              </a:spcBef>
              <a:spcAft>
                <a:spcPts val="0"/>
              </a:spcAft>
              <a:buNone/>
            </a:pPr>
            <a:r>
              <a:rPr b="1" lang="en" sz="3100"/>
              <a:t>Regression</a:t>
            </a:r>
            <a:endParaRPr b="1" sz="1650">
              <a:solidFill>
                <a:srgbClr val="000000"/>
              </a:solidFill>
              <a:latin typeface="Arial"/>
              <a:ea typeface="Arial"/>
              <a:cs typeface="Arial"/>
              <a:sym typeface="Arial"/>
            </a:endParaRPr>
          </a:p>
          <a:p>
            <a:pPr indent="0" lvl="0" marL="0" rtl="0" algn="l">
              <a:lnSpc>
                <a:spcPct val="120000"/>
              </a:lnSpc>
              <a:spcBef>
                <a:spcPts val="3900"/>
              </a:spcBef>
              <a:spcAft>
                <a:spcPts val="0"/>
              </a:spcAft>
              <a:buNone/>
            </a:pPr>
            <a:r>
              <a:t/>
            </a:r>
            <a:endParaRPr b="1" sz="3100"/>
          </a:p>
          <a:p>
            <a:pPr indent="0" lvl="0" marL="0" rtl="0" algn="l">
              <a:lnSpc>
                <a:spcPct val="115000"/>
              </a:lnSpc>
              <a:spcBef>
                <a:spcPts val="20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315" name="Google Shape;315;p41"/>
          <p:cNvSpPr txBox="1"/>
          <p:nvPr>
            <p:ph idx="1" type="body"/>
          </p:nvPr>
        </p:nvSpPr>
        <p:spPr>
          <a:xfrm>
            <a:off x="422825" y="901225"/>
            <a:ext cx="7902000" cy="3277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lang="en" sz="3100">
                <a:solidFill>
                  <a:schemeClr val="lt1"/>
                </a:solidFill>
                <a:latin typeface="Arial"/>
                <a:ea typeface="Arial"/>
                <a:cs typeface="Arial"/>
                <a:sym typeface="Arial"/>
              </a:rPr>
              <a:t>Another sub-category of supervised learning used when the value being predicted differs to a “yes or no” label as it falls somewhere on a continuous spectrum. Regression systems could be used, for example, to answer questions of “How much?” or “How many?”.</a:t>
            </a:r>
            <a:endParaRPr sz="3100">
              <a:solidFill>
                <a:schemeClr val="lt1"/>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marR="0" rtl="0" algn="l">
              <a:lnSpc>
                <a:spcPct val="115000"/>
              </a:lnSpc>
              <a:spcBef>
                <a:spcPts val="1200"/>
              </a:spcBef>
              <a:spcAft>
                <a:spcPts val="0"/>
              </a:spcAft>
              <a:buNone/>
            </a:pPr>
            <a:r>
              <a:t/>
            </a:r>
            <a:endParaRPr sz="2800">
              <a:solidFill>
                <a:schemeClr val="lt1"/>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marR="0" rtl="0" algn="l">
              <a:lnSpc>
                <a:spcPct val="115000"/>
              </a:lnSpc>
              <a:spcBef>
                <a:spcPts val="1200"/>
              </a:spcBef>
              <a:spcAft>
                <a:spcPts val="0"/>
              </a:spcAft>
              <a:buNone/>
            </a:pPr>
            <a:r>
              <a:t/>
            </a:r>
            <a:endParaRPr sz="2800">
              <a:solidFill>
                <a:schemeClr val="lt1"/>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sz="2800">
              <a:solidFill>
                <a:schemeClr val="lt1"/>
              </a:solidFill>
              <a:latin typeface="Arial"/>
              <a:ea typeface="Arial"/>
              <a:cs typeface="Arial"/>
              <a:sym typeface="Arial"/>
            </a:endParaRPr>
          </a:p>
          <a:p>
            <a:pPr indent="0" lvl="0" marL="0" rtl="0" algn="l">
              <a:spcBef>
                <a:spcPts val="1200"/>
              </a:spcBef>
              <a:spcAft>
                <a:spcPts val="0"/>
              </a:spcAft>
              <a:buNone/>
            </a:pPr>
            <a:r>
              <a:t/>
            </a:r>
            <a:endParaRPr sz="2000">
              <a:solidFill>
                <a:schemeClr val="lt1"/>
              </a:solidFill>
              <a:latin typeface="Arial"/>
              <a:ea typeface="Arial"/>
              <a:cs typeface="Arial"/>
              <a:sym typeface="Arial"/>
            </a:endParaRPr>
          </a:p>
          <a:p>
            <a:pPr indent="0" lvl="0" marL="0" rtl="0" algn="l">
              <a:spcBef>
                <a:spcPts val="0"/>
              </a:spcBef>
              <a:spcAft>
                <a:spcPts val="1600"/>
              </a:spcAft>
              <a:buNone/>
            </a:pPr>
            <a:r>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331925" y="260950"/>
            <a:ext cx="81222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Machine Learning Relates To Artificial Intelligence and Deep Learning</a:t>
            </a:r>
            <a:endParaRPr/>
          </a:p>
        </p:txBody>
      </p:sp>
      <p:pic>
        <p:nvPicPr>
          <p:cNvPr id="140" name="Google Shape;140;p15"/>
          <p:cNvPicPr preferRelativeResize="0"/>
          <p:nvPr/>
        </p:nvPicPr>
        <p:blipFill>
          <a:blip r:embed="rId3">
            <a:alphaModFix/>
          </a:blip>
          <a:stretch>
            <a:fillRect/>
          </a:stretch>
        </p:blipFill>
        <p:spPr>
          <a:xfrm>
            <a:off x="1205300" y="1410250"/>
            <a:ext cx="6620999" cy="33498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2"/>
          <p:cNvSpPr txBox="1"/>
          <p:nvPr>
            <p:ph type="title"/>
          </p:nvPr>
        </p:nvSpPr>
        <p:spPr>
          <a:xfrm>
            <a:off x="345225" y="-160025"/>
            <a:ext cx="7505700" cy="954600"/>
          </a:xfrm>
          <a:prstGeom prst="rect">
            <a:avLst/>
          </a:prstGeom>
        </p:spPr>
        <p:txBody>
          <a:bodyPr anchorCtr="0" anchor="t" bIns="91425" lIns="91425" spcFirstLastPara="1" rIns="91425" wrap="square" tIns="91425">
            <a:noAutofit/>
          </a:bodyPr>
          <a:lstStyle/>
          <a:p>
            <a:pPr indent="0" lvl="0" marL="0" rtl="0" algn="l">
              <a:lnSpc>
                <a:spcPct val="120000"/>
              </a:lnSpc>
              <a:spcBef>
                <a:spcPts val="3900"/>
              </a:spcBef>
              <a:spcAft>
                <a:spcPts val="0"/>
              </a:spcAft>
              <a:buNone/>
            </a:pPr>
            <a:r>
              <a:rPr b="1" lang="en" sz="3100"/>
              <a:t>Decision Trees</a:t>
            </a:r>
            <a:endParaRPr b="1" sz="1650">
              <a:solidFill>
                <a:srgbClr val="000000"/>
              </a:solidFill>
              <a:latin typeface="Arial"/>
              <a:ea typeface="Arial"/>
              <a:cs typeface="Arial"/>
              <a:sym typeface="Arial"/>
            </a:endParaRPr>
          </a:p>
          <a:p>
            <a:pPr indent="0" lvl="0" marL="0" rtl="0" algn="l">
              <a:lnSpc>
                <a:spcPct val="120000"/>
              </a:lnSpc>
              <a:spcBef>
                <a:spcPts val="3900"/>
              </a:spcBef>
              <a:spcAft>
                <a:spcPts val="0"/>
              </a:spcAft>
              <a:buNone/>
            </a:pPr>
            <a:r>
              <a:t/>
            </a:r>
            <a:endParaRPr b="1" sz="3100"/>
          </a:p>
          <a:p>
            <a:pPr indent="0" lvl="0" marL="0" rtl="0" algn="l">
              <a:lnSpc>
                <a:spcPct val="115000"/>
              </a:lnSpc>
              <a:spcBef>
                <a:spcPts val="20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321" name="Google Shape;321;p42"/>
          <p:cNvSpPr txBox="1"/>
          <p:nvPr>
            <p:ph idx="1" type="body"/>
          </p:nvPr>
        </p:nvSpPr>
        <p:spPr>
          <a:xfrm>
            <a:off x="422825" y="1034575"/>
            <a:ext cx="7902000" cy="3277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lang="en" sz="3400">
                <a:solidFill>
                  <a:schemeClr val="lt1"/>
                </a:solidFill>
                <a:latin typeface="Arial"/>
                <a:ea typeface="Arial"/>
                <a:cs typeface="Arial"/>
                <a:sym typeface="Arial"/>
              </a:rPr>
              <a:t>A decision tree is a decision support tool that uses a tree-like graph or model of decisions and their possible consequences. A decision tree is also a way of visually representing an algorithm.</a:t>
            </a:r>
            <a:endParaRPr sz="3400">
              <a:solidFill>
                <a:schemeClr val="lt1"/>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marR="0" rtl="0" algn="l">
              <a:lnSpc>
                <a:spcPct val="115000"/>
              </a:lnSpc>
              <a:spcBef>
                <a:spcPts val="1200"/>
              </a:spcBef>
              <a:spcAft>
                <a:spcPts val="0"/>
              </a:spcAft>
              <a:buNone/>
            </a:pPr>
            <a:r>
              <a:t/>
            </a:r>
            <a:endParaRPr sz="2600">
              <a:solidFill>
                <a:schemeClr val="lt1"/>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marR="0" rtl="0" algn="l">
              <a:lnSpc>
                <a:spcPct val="115000"/>
              </a:lnSpc>
              <a:spcBef>
                <a:spcPts val="1200"/>
              </a:spcBef>
              <a:spcAft>
                <a:spcPts val="0"/>
              </a:spcAft>
              <a:buNone/>
            </a:pPr>
            <a:r>
              <a:t/>
            </a:r>
            <a:endParaRPr sz="2600">
              <a:solidFill>
                <a:schemeClr val="lt1"/>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marR="0" rtl="0" algn="l">
              <a:lnSpc>
                <a:spcPct val="115000"/>
              </a:lnSpc>
              <a:spcBef>
                <a:spcPts val="1200"/>
              </a:spcBef>
              <a:spcAft>
                <a:spcPts val="0"/>
              </a:spcAft>
              <a:buNone/>
            </a:pPr>
            <a:r>
              <a:t/>
            </a:r>
            <a:endParaRPr sz="2600">
              <a:solidFill>
                <a:schemeClr val="lt1"/>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2600">
              <a:solidFill>
                <a:schemeClr val="lt1"/>
              </a:solidFill>
              <a:latin typeface="Arial"/>
              <a:ea typeface="Arial"/>
              <a:cs typeface="Arial"/>
              <a:sym typeface="Arial"/>
            </a:endParaRPr>
          </a:p>
          <a:p>
            <a:pPr indent="0" lvl="0" marL="0" rtl="0" algn="l">
              <a:spcBef>
                <a:spcPts val="1200"/>
              </a:spcBef>
              <a:spcAft>
                <a:spcPts val="0"/>
              </a:spcAft>
              <a:buNone/>
            </a:pPr>
            <a:r>
              <a:t/>
            </a:r>
            <a:endParaRPr sz="1800">
              <a:solidFill>
                <a:schemeClr val="lt1"/>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43"/>
          <p:cNvPicPr preferRelativeResize="0"/>
          <p:nvPr/>
        </p:nvPicPr>
        <p:blipFill>
          <a:blip r:embed="rId3">
            <a:alphaModFix/>
          </a:blip>
          <a:stretch>
            <a:fillRect/>
          </a:stretch>
        </p:blipFill>
        <p:spPr>
          <a:xfrm>
            <a:off x="1077925" y="339175"/>
            <a:ext cx="6697699" cy="44651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32" name="Google Shape;332;p44"/>
          <p:cNvPicPr preferRelativeResize="0"/>
          <p:nvPr/>
        </p:nvPicPr>
        <p:blipFill>
          <a:blip r:embed="rId3">
            <a:alphaModFix/>
          </a:blip>
          <a:stretch>
            <a:fillRect/>
          </a:stretch>
        </p:blipFill>
        <p:spPr>
          <a:xfrm>
            <a:off x="698075" y="443725"/>
            <a:ext cx="7747848" cy="38889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442800" y="3089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Artificial Intelligence</a:t>
            </a:r>
            <a:endParaRPr b="1"/>
          </a:p>
        </p:txBody>
      </p:sp>
      <p:sp>
        <p:nvSpPr>
          <p:cNvPr id="146" name="Google Shape;146;p16"/>
          <p:cNvSpPr txBox="1"/>
          <p:nvPr>
            <p:ph idx="1" type="body"/>
          </p:nvPr>
        </p:nvSpPr>
        <p:spPr>
          <a:xfrm>
            <a:off x="484625" y="1084925"/>
            <a:ext cx="7882200" cy="3444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3500">
                <a:solidFill>
                  <a:schemeClr val="lt1"/>
                </a:solidFill>
                <a:latin typeface="Nunito"/>
                <a:ea typeface="Nunito"/>
                <a:cs typeface="Nunito"/>
                <a:sym typeface="Nunito"/>
              </a:rPr>
              <a:t>A non-human program or model that can solve sophisticated tasks. For example, a program or model that translates text or a program or model that identifies diseases from radiologic images both exhibit artificial intelligence.</a:t>
            </a:r>
            <a:endParaRPr sz="3500">
              <a:solidFill>
                <a:schemeClr val="lt1"/>
              </a:solidFill>
              <a:latin typeface="Nunito"/>
              <a:ea typeface="Nunito"/>
              <a:cs typeface="Nunito"/>
              <a:sym typeface="Nunito"/>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442800" y="3089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Deep Learning</a:t>
            </a:r>
            <a:endParaRPr b="1"/>
          </a:p>
        </p:txBody>
      </p:sp>
      <p:sp>
        <p:nvSpPr>
          <p:cNvPr id="152" name="Google Shape;152;p17"/>
          <p:cNvSpPr txBox="1"/>
          <p:nvPr>
            <p:ph idx="1" type="body"/>
          </p:nvPr>
        </p:nvSpPr>
        <p:spPr>
          <a:xfrm>
            <a:off x="484625" y="1084925"/>
            <a:ext cx="7882200" cy="3444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4200">
                <a:solidFill>
                  <a:schemeClr val="lt1"/>
                </a:solidFill>
                <a:latin typeface="Nunito"/>
                <a:ea typeface="Nunito"/>
                <a:cs typeface="Nunito"/>
                <a:sym typeface="Nunito"/>
              </a:rPr>
              <a:t>A</a:t>
            </a:r>
            <a:r>
              <a:rPr lang="en" sz="4200">
                <a:solidFill>
                  <a:schemeClr val="lt1"/>
                </a:solidFill>
                <a:latin typeface="Nunito"/>
                <a:ea typeface="Nunito"/>
                <a:cs typeface="Nunito"/>
                <a:sym typeface="Nunito"/>
              </a:rPr>
              <a:t>n artificial intelligence function that imitates the workings of the human brain in processing data and creating patterns for use in decision making</a:t>
            </a:r>
            <a:endParaRPr sz="42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3500">
              <a:solidFill>
                <a:schemeClr val="lt1"/>
              </a:solidFill>
              <a:latin typeface="Nunito"/>
              <a:ea typeface="Nunito"/>
              <a:cs typeface="Nunito"/>
              <a:sym typeface="Nunito"/>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359150" y="1904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Examples of Deep Learning</a:t>
            </a:r>
            <a:endParaRPr b="1"/>
          </a:p>
        </p:txBody>
      </p:sp>
      <p:sp>
        <p:nvSpPr>
          <p:cNvPr id="158" name="Google Shape;158;p18"/>
          <p:cNvSpPr txBox="1"/>
          <p:nvPr>
            <p:ph idx="1" type="body"/>
          </p:nvPr>
        </p:nvSpPr>
        <p:spPr>
          <a:xfrm>
            <a:off x="429775" y="846000"/>
            <a:ext cx="7895100" cy="409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chemeClr val="lt1"/>
                </a:solidFill>
                <a:latin typeface="Nunito"/>
                <a:ea typeface="Nunito"/>
                <a:cs typeface="Nunito"/>
                <a:sym typeface="Nunito"/>
              </a:rPr>
              <a:t>Automated Driving:</a:t>
            </a:r>
            <a:r>
              <a:rPr b="1" lang="en">
                <a:solidFill>
                  <a:schemeClr val="lt1"/>
                </a:solidFill>
                <a:latin typeface="Nunito"/>
                <a:ea typeface="Nunito"/>
                <a:cs typeface="Nunito"/>
                <a:sym typeface="Nunito"/>
              </a:rPr>
              <a:t> </a:t>
            </a:r>
            <a:r>
              <a:rPr lang="en">
                <a:solidFill>
                  <a:schemeClr val="lt1"/>
                </a:solidFill>
                <a:latin typeface="Nunito"/>
                <a:ea typeface="Nunito"/>
                <a:cs typeface="Nunito"/>
                <a:sym typeface="Nunito"/>
              </a:rPr>
              <a:t>Automotive researchers are using deep learning to automatically detect objects such as stop signs and traffic lights. In addition, deep learning is used to detect pedestrians, which helps decrease accidents.</a:t>
            </a:r>
            <a:endParaRPr>
              <a:solidFill>
                <a:schemeClr val="lt1"/>
              </a:solidFill>
              <a:latin typeface="Nunito"/>
              <a:ea typeface="Nunito"/>
              <a:cs typeface="Nunito"/>
              <a:sym typeface="Nunito"/>
            </a:endParaRPr>
          </a:p>
          <a:p>
            <a:pPr indent="0" lvl="0" marL="0" rtl="0" algn="l">
              <a:spcBef>
                <a:spcPts val="1700"/>
              </a:spcBef>
              <a:spcAft>
                <a:spcPts val="0"/>
              </a:spcAft>
              <a:buNone/>
            </a:pPr>
            <a:r>
              <a:rPr b="1" lang="en" u="sng">
                <a:solidFill>
                  <a:schemeClr val="lt1"/>
                </a:solidFill>
                <a:latin typeface="Nunito"/>
                <a:ea typeface="Nunito"/>
                <a:cs typeface="Nunito"/>
                <a:sym typeface="Nunito"/>
              </a:rPr>
              <a:t>Aerospace and Defense:</a:t>
            </a:r>
            <a:r>
              <a:rPr b="1" lang="en">
                <a:solidFill>
                  <a:schemeClr val="lt1"/>
                </a:solidFill>
                <a:latin typeface="Nunito"/>
                <a:ea typeface="Nunito"/>
                <a:cs typeface="Nunito"/>
                <a:sym typeface="Nunito"/>
              </a:rPr>
              <a:t> </a:t>
            </a:r>
            <a:r>
              <a:rPr lang="en">
                <a:solidFill>
                  <a:schemeClr val="lt1"/>
                </a:solidFill>
                <a:latin typeface="Nunito"/>
                <a:ea typeface="Nunito"/>
                <a:cs typeface="Nunito"/>
                <a:sym typeface="Nunito"/>
              </a:rPr>
              <a:t>Deep learning is used to identify objects from satellites that locate areas of interest, and identify safe or unsafe zones for troops.</a:t>
            </a:r>
            <a:endParaRPr>
              <a:solidFill>
                <a:schemeClr val="lt1"/>
              </a:solidFill>
              <a:latin typeface="Nunito"/>
              <a:ea typeface="Nunito"/>
              <a:cs typeface="Nunito"/>
              <a:sym typeface="Nunito"/>
            </a:endParaRPr>
          </a:p>
          <a:p>
            <a:pPr indent="0" lvl="0" marL="0" rtl="0" algn="l">
              <a:spcBef>
                <a:spcPts val="1700"/>
              </a:spcBef>
              <a:spcAft>
                <a:spcPts val="0"/>
              </a:spcAft>
              <a:buNone/>
            </a:pPr>
            <a:r>
              <a:rPr b="1" lang="en" u="sng">
                <a:solidFill>
                  <a:schemeClr val="lt1"/>
                </a:solidFill>
                <a:latin typeface="Nunito"/>
                <a:ea typeface="Nunito"/>
                <a:cs typeface="Nunito"/>
                <a:sym typeface="Nunito"/>
              </a:rPr>
              <a:t>Medical Research:</a:t>
            </a:r>
            <a:r>
              <a:rPr b="1" lang="en">
                <a:solidFill>
                  <a:schemeClr val="lt1"/>
                </a:solidFill>
                <a:latin typeface="Nunito"/>
                <a:ea typeface="Nunito"/>
                <a:cs typeface="Nunito"/>
                <a:sym typeface="Nunito"/>
              </a:rPr>
              <a:t> </a:t>
            </a:r>
            <a:r>
              <a:rPr lang="en">
                <a:solidFill>
                  <a:schemeClr val="lt1"/>
                </a:solidFill>
                <a:latin typeface="Nunito"/>
                <a:ea typeface="Nunito"/>
                <a:cs typeface="Nunito"/>
                <a:sym typeface="Nunito"/>
              </a:rPr>
              <a:t>Cancer researchers are using deep learning to automatically detect cancer cells. Teams at UCLA built an advanced microscope that yields a high-dimensional data set used to train a deep learning application to accurately identify cancer cells.</a:t>
            </a:r>
            <a:endParaRPr>
              <a:solidFill>
                <a:schemeClr val="lt1"/>
              </a:solidFill>
              <a:latin typeface="Nunito"/>
              <a:ea typeface="Nunito"/>
              <a:cs typeface="Nunito"/>
              <a:sym typeface="Nunito"/>
            </a:endParaRPr>
          </a:p>
          <a:p>
            <a:pPr indent="0" lvl="0" marL="0" rtl="0" algn="l">
              <a:spcBef>
                <a:spcPts val="1700"/>
              </a:spcBef>
              <a:spcAft>
                <a:spcPts val="0"/>
              </a:spcAft>
              <a:buNone/>
            </a:pPr>
            <a:r>
              <a:rPr b="1" lang="en" u="sng">
                <a:solidFill>
                  <a:schemeClr val="lt1"/>
                </a:solidFill>
                <a:latin typeface="Nunito"/>
                <a:ea typeface="Nunito"/>
                <a:cs typeface="Nunito"/>
                <a:sym typeface="Nunito"/>
              </a:rPr>
              <a:t>Industrial Automation:</a:t>
            </a:r>
            <a:r>
              <a:rPr b="1" lang="en">
                <a:solidFill>
                  <a:schemeClr val="lt1"/>
                </a:solidFill>
                <a:latin typeface="Nunito"/>
                <a:ea typeface="Nunito"/>
                <a:cs typeface="Nunito"/>
                <a:sym typeface="Nunito"/>
              </a:rPr>
              <a:t> </a:t>
            </a:r>
            <a:r>
              <a:rPr lang="en">
                <a:solidFill>
                  <a:schemeClr val="lt1"/>
                </a:solidFill>
                <a:latin typeface="Nunito"/>
                <a:ea typeface="Nunito"/>
                <a:cs typeface="Nunito"/>
                <a:sym typeface="Nunito"/>
              </a:rPr>
              <a:t>Deep learning is helping to improve worker safety around heavy machinery by automatically detecting when people or objects are within an unsafe distance of machines.</a:t>
            </a:r>
            <a:endParaRPr>
              <a:solidFill>
                <a:schemeClr val="lt1"/>
              </a:solidFill>
              <a:latin typeface="Nunito"/>
              <a:ea typeface="Nunito"/>
              <a:cs typeface="Nunito"/>
              <a:sym typeface="Nunito"/>
            </a:endParaRPr>
          </a:p>
          <a:p>
            <a:pPr indent="0" lvl="0" marL="0" rtl="0" algn="l">
              <a:spcBef>
                <a:spcPts val="1700"/>
              </a:spcBef>
              <a:spcAft>
                <a:spcPts val="0"/>
              </a:spcAft>
              <a:buNone/>
            </a:pPr>
            <a:r>
              <a:rPr b="1" lang="en" u="sng">
                <a:solidFill>
                  <a:schemeClr val="lt1"/>
                </a:solidFill>
                <a:latin typeface="Nunito"/>
                <a:ea typeface="Nunito"/>
                <a:cs typeface="Nunito"/>
                <a:sym typeface="Nunito"/>
              </a:rPr>
              <a:t>Electronics:</a:t>
            </a:r>
            <a:r>
              <a:rPr b="1" lang="en">
                <a:solidFill>
                  <a:schemeClr val="lt1"/>
                </a:solidFill>
                <a:latin typeface="Nunito"/>
                <a:ea typeface="Nunito"/>
                <a:cs typeface="Nunito"/>
                <a:sym typeface="Nunito"/>
              </a:rPr>
              <a:t> </a:t>
            </a:r>
            <a:r>
              <a:rPr lang="en">
                <a:solidFill>
                  <a:schemeClr val="lt1"/>
                </a:solidFill>
                <a:latin typeface="Nunito"/>
                <a:ea typeface="Nunito"/>
                <a:cs typeface="Nunito"/>
                <a:sym typeface="Nunito"/>
              </a:rPr>
              <a:t>Deep learning is being used in automated hearing and speech translation. For example, home assistance devices that respond to your voice and know your preferences are powered by deep learning applications.</a:t>
            </a:r>
            <a:endParaRPr>
              <a:solidFill>
                <a:schemeClr val="lt1"/>
              </a:solidFill>
              <a:latin typeface="Nunito"/>
              <a:ea typeface="Nunito"/>
              <a:cs typeface="Nunito"/>
              <a:sym typeface="Nunito"/>
            </a:endParaRPr>
          </a:p>
          <a:p>
            <a:pPr indent="0" lvl="0" marL="0" rtl="0" algn="l">
              <a:spcBef>
                <a:spcPts val="1700"/>
              </a:spcBef>
              <a:spcAft>
                <a:spcPts val="1600"/>
              </a:spcAft>
              <a:buNone/>
            </a:pPr>
            <a:r>
              <a:t/>
            </a:r>
            <a:endParaRPr>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275550" y="1974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900"/>
              <a:t>Deep Learning</a:t>
            </a:r>
            <a:endParaRPr b="1" sz="4900"/>
          </a:p>
        </p:txBody>
      </p:sp>
      <p:pic>
        <p:nvPicPr>
          <p:cNvPr id="164" name="Google Shape;164;p19"/>
          <p:cNvPicPr preferRelativeResize="0"/>
          <p:nvPr/>
        </p:nvPicPr>
        <p:blipFill>
          <a:blip r:embed="rId3">
            <a:alphaModFix/>
          </a:blip>
          <a:stretch>
            <a:fillRect/>
          </a:stretch>
        </p:blipFill>
        <p:spPr>
          <a:xfrm>
            <a:off x="351350" y="995450"/>
            <a:ext cx="8290849" cy="3713626"/>
          </a:xfrm>
          <a:prstGeom prst="rect">
            <a:avLst/>
          </a:prstGeom>
          <a:noFill/>
          <a:ln>
            <a:noFill/>
          </a:ln>
        </p:spPr>
      </p:pic>
      <p:sp>
        <p:nvSpPr>
          <p:cNvPr id="165" name="Google Shape;165;p19"/>
          <p:cNvSpPr txBox="1"/>
          <p:nvPr/>
        </p:nvSpPr>
        <p:spPr>
          <a:xfrm>
            <a:off x="6868725" y="4396825"/>
            <a:ext cx="20199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Nunito"/>
                <a:ea typeface="Nunito"/>
                <a:cs typeface="Nunito"/>
                <a:sym typeface="Nunito"/>
              </a:rPr>
              <a:t>Neural Network</a:t>
            </a:r>
            <a:endParaRPr sz="2000">
              <a:solidFill>
                <a:schemeClr val="lt1"/>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0"/>
          <p:cNvPicPr preferRelativeResize="0"/>
          <p:nvPr/>
        </p:nvPicPr>
        <p:blipFill>
          <a:blip r:embed="rId3">
            <a:alphaModFix/>
          </a:blip>
          <a:stretch>
            <a:fillRect/>
          </a:stretch>
        </p:blipFill>
        <p:spPr>
          <a:xfrm>
            <a:off x="204451" y="211000"/>
            <a:ext cx="8741151" cy="47197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1"/>
          <p:cNvPicPr preferRelativeResize="0"/>
          <p:nvPr/>
        </p:nvPicPr>
        <p:blipFill>
          <a:blip r:embed="rId3">
            <a:alphaModFix/>
          </a:blip>
          <a:stretch>
            <a:fillRect/>
          </a:stretch>
        </p:blipFill>
        <p:spPr>
          <a:xfrm>
            <a:off x="213975" y="219025"/>
            <a:ext cx="8718299" cy="4718475"/>
          </a:xfrm>
          <a:prstGeom prst="rect">
            <a:avLst/>
          </a:prstGeom>
          <a:noFill/>
          <a:ln>
            <a:noFill/>
          </a:ln>
        </p:spPr>
      </p:pic>
      <p:sp>
        <p:nvSpPr>
          <p:cNvPr id="176" name="Google Shape;176;p21"/>
          <p:cNvSpPr txBox="1"/>
          <p:nvPr/>
        </p:nvSpPr>
        <p:spPr>
          <a:xfrm>
            <a:off x="213975" y="324250"/>
            <a:ext cx="4154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lt1"/>
                </a:solidFill>
                <a:latin typeface="Calibri"/>
                <a:ea typeface="Calibri"/>
                <a:cs typeface="Calibri"/>
                <a:sym typeface="Calibri"/>
              </a:rPr>
              <a:t>Simplified Machine Learning Process</a:t>
            </a:r>
            <a:endParaRPr b="1" sz="20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