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dvance-lexis-com.libproxy.mit.edu/api/document?collection=analytical-materials&amp;id=urn:contentItem:5SMB-4710-00CW-F26V-00000-00&amp;context=1516831"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lumbialawreview.org/wp-content/uploads/2016/04/Gilbert-M.-Final.pdf"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b4ce39127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b4ce39127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73739"/>
                </a:solidFill>
                <a:highlight>
                  <a:srgbClr val="FFFFFF"/>
                </a:highlight>
              </a:rPr>
              <a:t>JANE SUSSKIND* (Fall, 2017). COMMENT: Decrypting Democracy: Incentivizing Blockchain Voting Technology for an Improved Election System. </a:t>
            </a:r>
            <a:r>
              <a:rPr i="1" lang="en" sz="1050">
                <a:solidFill>
                  <a:srgbClr val="373739"/>
                </a:solidFill>
              </a:rPr>
              <a:t>San Diego Law Review, 54, </a:t>
            </a:r>
            <a:r>
              <a:rPr lang="en" sz="1050">
                <a:solidFill>
                  <a:srgbClr val="373739"/>
                </a:solidFill>
                <a:highlight>
                  <a:srgbClr val="FFFFFF"/>
                </a:highlight>
              </a:rPr>
              <a:t>785. Retrieved from </a:t>
            </a:r>
            <a:r>
              <a:rPr lang="en" sz="1050" u="sng">
                <a:solidFill>
                  <a:schemeClr val="hlink"/>
                </a:solidFill>
                <a:hlinkClick r:id="rId2"/>
              </a:rPr>
              <a:t>https://advance-lexis-com.libproxy.mit.edu/api/document?collection=analytical-materials&amp;id=urn:contentItem:5SMB-4710-00CW-F26V-00000-00&amp;context=1516831</a:t>
            </a:r>
            <a:r>
              <a:rPr lang="en" sz="1050">
                <a:solidFill>
                  <a:srgbClr val="373739"/>
                </a:solidFill>
                <a:highlight>
                  <a:srgbClr val="FFFFFF"/>
                </a:highlight>
              </a:rPr>
              <a:t>.</a:t>
            </a:r>
            <a:endParaRPr sz="1050">
              <a:solidFill>
                <a:srgbClr val="373739"/>
              </a:solidFill>
              <a:highlight>
                <a:srgbClr val="FFFFFF"/>
              </a:highlight>
            </a:endParaRPr>
          </a:p>
          <a:p>
            <a:pPr indent="0" lvl="0" marL="0" rtl="0" algn="l">
              <a:spcBef>
                <a:spcPts val="0"/>
              </a:spcBef>
              <a:spcAft>
                <a:spcPts val="0"/>
              </a:spcAft>
              <a:buNone/>
            </a:pPr>
            <a:r>
              <a:t/>
            </a:r>
            <a:endParaRPr sz="1050">
              <a:solidFill>
                <a:srgbClr val="373739"/>
              </a:solidFill>
              <a:highlight>
                <a:srgbClr val="FFFFFF"/>
              </a:highlight>
            </a:endParaRPr>
          </a:p>
          <a:p>
            <a:pPr indent="0" lvl="0" marL="0" rtl="0" algn="l">
              <a:spcBef>
                <a:spcPts val="0"/>
              </a:spcBef>
              <a:spcAft>
                <a:spcPts val="0"/>
              </a:spcAft>
              <a:buNone/>
            </a:pPr>
            <a:r>
              <a:rPr lang="en" sz="750">
                <a:solidFill>
                  <a:srgbClr val="373739"/>
                </a:solidFill>
                <a:highlight>
                  <a:srgbClr val="FFFFFF"/>
                </a:highlight>
                <a:latin typeface="Verdana"/>
                <a:ea typeface="Verdana"/>
                <a:cs typeface="Verdana"/>
                <a:sym typeface="Verdana"/>
              </a:rPr>
              <a:t>San Diego Law Review</a:t>
            </a:r>
            <a:endParaRPr sz="750">
              <a:solidFill>
                <a:srgbClr val="373739"/>
              </a:solidFill>
              <a:highlight>
                <a:srgbClr val="FFFFFF"/>
              </a:highlight>
              <a:latin typeface="Verdana"/>
              <a:ea typeface="Verdana"/>
              <a:cs typeface="Verdana"/>
              <a:sym typeface="Verdana"/>
            </a:endParaRPr>
          </a:p>
          <a:p>
            <a:pPr indent="0" lvl="0" marL="0" rtl="0" algn="l">
              <a:spcBef>
                <a:spcPts val="0"/>
              </a:spcBef>
              <a:spcAft>
                <a:spcPts val="0"/>
              </a:spcAft>
              <a:buNone/>
            </a:pPr>
            <a:r>
              <a:rPr lang="en" sz="750">
                <a:solidFill>
                  <a:srgbClr val="373739"/>
                </a:solidFill>
                <a:highlight>
                  <a:srgbClr val="FFFFFF"/>
                </a:highlight>
                <a:latin typeface="Verdana"/>
                <a:ea typeface="Verdana"/>
                <a:cs typeface="Verdana"/>
                <a:sym typeface="Verdana"/>
              </a:rPr>
              <a:t>Copyright (c) 2017 San Diego Law Review Association</a:t>
            </a:r>
            <a:endParaRPr sz="750">
              <a:solidFill>
                <a:srgbClr val="373739"/>
              </a:solidFill>
              <a:highlight>
                <a:srgbClr val="FFFFFF"/>
              </a:highlight>
              <a:latin typeface="Verdana"/>
              <a:ea typeface="Verdana"/>
              <a:cs typeface="Verdana"/>
              <a:sym typeface="Verdana"/>
            </a:endParaRPr>
          </a:p>
          <a:p>
            <a:pPr indent="0" lvl="0" marL="0" rtl="0" algn="l">
              <a:spcBef>
                <a:spcPts val="0"/>
              </a:spcBef>
              <a:spcAft>
                <a:spcPts val="0"/>
              </a:spcAft>
              <a:buNone/>
            </a:pPr>
            <a:r>
              <a:rPr lang="en" sz="750">
                <a:solidFill>
                  <a:srgbClr val="373739"/>
                </a:solidFill>
                <a:highlight>
                  <a:srgbClr val="FFFFFF"/>
                </a:highlight>
                <a:latin typeface="Verdana"/>
                <a:ea typeface="Verdana"/>
                <a:cs typeface="Verdana"/>
                <a:sym typeface="Verdana"/>
              </a:rPr>
              <a:t>San Diego Law Review</a:t>
            </a:r>
            <a:endParaRPr sz="1050">
              <a:solidFill>
                <a:srgbClr val="373739"/>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8b5cf65dd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b5cf65dd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b4ce39127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b4ce39127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73739"/>
                </a:solidFill>
                <a:highlight>
                  <a:srgbClr val="FFFFFF"/>
                </a:highlight>
              </a:rPr>
              <a:t>Elvira Sihvola * (Winter, 2019). STUDENT NOTE: PRIVACY VS. POLITICAL INTEGRITY: HOW EUROPEAN DATA PROTECTION LAWS MAY LIMIT THE REGULATION OF FOREIGN POLITICAL INTERFERENCE IN U.S. ELECTIONS. </a:t>
            </a:r>
            <a:r>
              <a:rPr i="1" lang="en" sz="1050">
                <a:solidFill>
                  <a:srgbClr val="373739"/>
                </a:solidFill>
              </a:rPr>
              <a:t>Columbia Journal of European Law, 25, </a:t>
            </a:r>
            <a:r>
              <a:rPr lang="en" sz="1050">
                <a:solidFill>
                  <a:srgbClr val="373739"/>
                </a:solidFill>
                <a:highlight>
                  <a:srgbClr val="FFFFFF"/>
                </a:highlight>
              </a:rPr>
              <a:t>135. Retrieved from </a:t>
            </a:r>
            <a:r>
              <a:rPr lang="en" sz="1050">
                <a:solidFill>
                  <a:srgbClr val="0077CC"/>
                </a:solidFill>
              </a:rPr>
              <a:t>https://advance-lexis-com.libproxy.mit.edu/api/document?collection=analytical-materials&amp;id=urn:contentItem:5VP2-B4S0-00CW-60XD-00000-00&amp;context=1516831</a:t>
            </a:r>
            <a:r>
              <a:rPr lang="en" sz="1050">
                <a:solidFill>
                  <a:srgbClr val="373739"/>
                </a:solidFill>
                <a:highlight>
                  <a:srgbClr val="FFFFFF"/>
                </a:highlight>
              </a:rPr>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8b5cf65dd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b5cf65dd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8b4ce39127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b4ce39127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73739"/>
                </a:solidFill>
                <a:highlight>
                  <a:srgbClr val="FFFFFF"/>
                </a:highlight>
              </a:rPr>
              <a:t>Eric Manpearl* (Winter, 2018). NOTE: SECURING U.S. ELECTION SYSTEMS: DESIGNATING U.S. ELECTION SYSTEMS AS CRITICAL INFRASTRUCTURE AND INSTITUTING ELECTION SECURITY REFORMS. </a:t>
            </a:r>
            <a:r>
              <a:rPr i="1" lang="en" sz="1050">
                <a:solidFill>
                  <a:srgbClr val="373739"/>
                </a:solidFill>
              </a:rPr>
              <a:t>Boston University Journal of Science &amp; Technology Law, 24, </a:t>
            </a:r>
            <a:r>
              <a:rPr lang="en" sz="1050">
                <a:solidFill>
                  <a:srgbClr val="373739"/>
                </a:solidFill>
                <a:highlight>
                  <a:srgbClr val="FFFFFF"/>
                </a:highlight>
              </a:rPr>
              <a:t>168. Retrieved from </a:t>
            </a:r>
            <a:r>
              <a:rPr lang="en" sz="1050">
                <a:solidFill>
                  <a:srgbClr val="0077CC"/>
                </a:solidFill>
              </a:rPr>
              <a:t>https://advance-lexis-com.libproxy.mit.edu/api/document?collection=analytical-materials&amp;id=urn:contentItem:5RXG-TRC0-00B1-91R1-00000-00&amp;context=1516831</a:t>
            </a:r>
            <a:r>
              <a:rPr lang="en" sz="1050">
                <a:solidFill>
                  <a:srgbClr val="373739"/>
                </a:solidFill>
                <a:highlight>
                  <a:srgbClr val="FFFFFF"/>
                </a:highlight>
              </a:rPr>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8b4ce39127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b4ce39127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73739"/>
                </a:solidFill>
                <a:highlight>
                  <a:srgbClr val="FFFFFF"/>
                </a:highlight>
              </a:rPr>
              <a:t>Allison Denton (Spring, 2019). NOTE: FAKE NEWS: THE LEGALITY OF THE RUSSIAN 2016 FACEBOOK INFLUENCE CAMPAIGN. </a:t>
            </a:r>
            <a:r>
              <a:rPr i="1" lang="en" sz="1050">
                <a:solidFill>
                  <a:srgbClr val="373739"/>
                </a:solidFill>
              </a:rPr>
              <a:t>Boston University International Law Journal, 37, </a:t>
            </a:r>
            <a:r>
              <a:rPr lang="en" sz="1050">
                <a:solidFill>
                  <a:srgbClr val="373739"/>
                </a:solidFill>
                <a:highlight>
                  <a:srgbClr val="FFFFFF"/>
                </a:highlight>
              </a:rPr>
              <a:t>183. Retrieved from </a:t>
            </a:r>
            <a:r>
              <a:rPr lang="en" sz="1050">
                <a:solidFill>
                  <a:srgbClr val="0077CC"/>
                </a:solidFill>
              </a:rPr>
              <a:t>https://advance-lexis-com.libproxy.mit.edu/api/document?collection=analytical-materials&amp;id=urn:contentItem:5W8H-G2S0-00CV-800C-00000-00&amp;context=1516831</a:t>
            </a:r>
            <a:r>
              <a:rPr lang="en" sz="1050">
                <a:solidFill>
                  <a:srgbClr val="373739"/>
                </a:solidFill>
                <a:highlight>
                  <a:srgbClr val="FFFFFF"/>
                </a:highlight>
              </a:rPr>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8b4ce3912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b4ce39127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73739"/>
                </a:solidFill>
                <a:highlight>
                  <a:srgbClr val="FFFFFF"/>
                </a:highlight>
              </a:rPr>
              <a:t>Edward B. Foley* (Winter, 2019). ESSAYS &amp; ARTICLE: Preparing for a Disputed Presidential Election: An Exercise in Election Risk Assessment and Management. </a:t>
            </a:r>
            <a:r>
              <a:rPr i="1" lang="en" sz="1050">
                <a:solidFill>
                  <a:srgbClr val="373739"/>
                </a:solidFill>
              </a:rPr>
              <a:t>Loyola University Chicago Law Journal, 51, </a:t>
            </a:r>
            <a:r>
              <a:rPr lang="en" sz="1050">
                <a:solidFill>
                  <a:srgbClr val="373739"/>
                </a:solidFill>
                <a:highlight>
                  <a:srgbClr val="FFFFFF"/>
                </a:highlight>
              </a:rPr>
              <a:t>309. Retrieved from </a:t>
            </a:r>
            <a:r>
              <a:rPr lang="en" sz="1050">
                <a:solidFill>
                  <a:srgbClr val="0077CC"/>
                </a:solidFill>
              </a:rPr>
              <a:t>https://advance-lexis-com.libproxy.mit.edu/api/document?collection=analytical-materials&amp;id=urn:contentItem:5YF9-3GT1-JPP5-22CW-00000-00&amp;context=1516831</a:t>
            </a:r>
            <a:r>
              <a:rPr lang="en" sz="1050">
                <a:solidFill>
                  <a:srgbClr val="373739"/>
                </a:solidFill>
                <a:highlight>
                  <a:srgbClr val="FFFFFF"/>
                </a:highlight>
              </a:rPr>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8b5cf65dd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b5cf65dd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FOCUS: </a:t>
            </a:r>
            <a:endParaRPr/>
          </a:p>
          <a:p>
            <a:pPr indent="0" lvl="0" marL="0" rtl="0" algn="l">
              <a:spcBef>
                <a:spcPts val="0"/>
              </a:spcBef>
              <a:spcAft>
                <a:spcPts val="0"/>
              </a:spcAft>
              <a:buNone/>
            </a:pPr>
            <a:r>
              <a:rPr lang="en"/>
              <a:t>-laws/regulations about influence(social media, communications,2016 elections,digital tech, etc.)</a:t>
            </a:r>
            <a:endParaRPr/>
          </a:p>
          <a:p>
            <a:pPr indent="0" lvl="0" marL="0" rtl="0" algn="l">
              <a:spcBef>
                <a:spcPts val="0"/>
              </a:spcBef>
              <a:spcAft>
                <a:spcPts val="0"/>
              </a:spcAft>
              <a:buNone/>
            </a:pPr>
            <a:r>
              <a:rPr lang="en"/>
              <a:t>-corruption, Congressional hearings about influence, due diligence of social media, influence</a:t>
            </a:r>
            <a:endParaRPr/>
          </a:p>
          <a:p>
            <a:pPr indent="0" lvl="0" marL="0" rtl="0" algn="l">
              <a:spcBef>
                <a:spcPts val="0"/>
              </a:spcBef>
              <a:spcAft>
                <a:spcPts val="0"/>
              </a:spcAft>
              <a:buNone/>
            </a:pPr>
            <a:r>
              <a:rPr lang="en"/>
              <a:t>-exploitation of election power </a:t>
            </a:r>
            <a:endParaRPr/>
          </a:p>
          <a:p>
            <a:pPr indent="0" lvl="0" marL="0" rtl="0" algn="l">
              <a:spcBef>
                <a:spcPts val="0"/>
              </a:spcBef>
              <a:spcAft>
                <a:spcPts val="0"/>
              </a:spcAft>
              <a:buNone/>
            </a:pPr>
            <a:r>
              <a:rPr lang="en"/>
              <a:t>-smart people about election influence</a:t>
            </a:r>
            <a:endParaRPr/>
          </a:p>
          <a:p>
            <a:pPr indent="0" lvl="0" marL="0" rtl="0" algn="l">
              <a:spcBef>
                <a:spcPts val="0"/>
              </a:spcBef>
              <a:spcAft>
                <a:spcPts val="0"/>
              </a:spcAft>
              <a:buNone/>
            </a:pPr>
            <a:r>
              <a:rPr lang="en"/>
              <a:t>-private actors and policies </a:t>
            </a:r>
            <a:endParaRPr/>
          </a:p>
          <a:p>
            <a:pPr indent="0" lvl="0" marL="0" rtl="0" algn="l">
              <a:spcBef>
                <a:spcPts val="0"/>
              </a:spcBef>
              <a:spcAft>
                <a:spcPts val="0"/>
              </a:spcAft>
              <a:buNone/>
            </a:pPr>
            <a:r>
              <a:rPr lang="en"/>
              <a:t>-privacy terms and conditions</a:t>
            </a:r>
            <a:endParaRPr/>
          </a:p>
          <a:p>
            <a:pPr indent="0" lvl="0" marL="0" rtl="0" algn="l">
              <a:spcBef>
                <a:spcPts val="0"/>
              </a:spcBef>
              <a:spcAft>
                <a:spcPts val="0"/>
              </a:spcAft>
              <a:buNone/>
            </a:pPr>
            <a:r>
              <a:rPr lang="en"/>
              <a:t>-</a:t>
            </a:r>
            <a:r>
              <a:rPr lang="en"/>
              <a:t>Figure out HAVA requirements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8b4ce39127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b4ce39127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73739"/>
                </a:solidFill>
                <a:highlight>
                  <a:srgbClr val="FFFFFF"/>
                </a:highlight>
              </a:rPr>
              <a:t>Stephen Ansolabehere* and Nathaniel Persily+ (2010). ARTICLE: MEASURING ELECTION SYSTEM PERFORMANCE. </a:t>
            </a:r>
            <a:r>
              <a:rPr i="1" lang="en" sz="1050">
                <a:solidFill>
                  <a:srgbClr val="373739"/>
                </a:solidFill>
              </a:rPr>
              <a:t>New York University Journal of Legislation and Public Policy, 13, </a:t>
            </a:r>
            <a:r>
              <a:rPr lang="en" sz="1050">
                <a:solidFill>
                  <a:srgbClr val="373739"/>
                </a:solidFill>
                <a:highlight>
                  <a:srgbClr val="FFFFFF"/>
                </a:highlight>
              </a:rPr>
              <a:t>445. Retrieved from </a:t>
            </a:r>
            <a:r>
              <a:rPr lang="en" sz="1050">
                <a:solidFill>
                  <a:srgbClr val="0077CC"/>
                </a:solidFill>
              </a:rPr>
              <a:t>https://advance-lexis-com.libproxy.mit.edu/api/document?collection=analytical-materials&amp;id=urn:contentItem:51TN-KFR0-00SW-405T-00000-00&amp;context=1516831</a:t>
            </a:r>
            <a:r>
              <a:rPr lang="en" sz="1050">
                <a:solidFill>
                  <a:srgbClr val="373739"/>
                </a:solidFill>
                <a:highlight>
                  <a:srgbClr val="FFFFFF"/>
                </a:highlight>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b4ce3912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b4ce3912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https://www.theatlantic.com/politics/archive/2018/11/organizers-fight-turn-out-vote-county-jails/574783/</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b4ce3912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b4ce3912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b4ce3912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b4ce3912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https://columbialawreview.org/wp-content/uploads/2016/04/Gilbert-M.-Final.pdf</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50">
                <a:solidFill>
                  <a:srgbClr val="373739"/>
                </a:solidFill>
                <a:highlight>
                  <a:srgbClr val="FFFFFF"/>
                </a:highlight>
              </a:rPr>
              <a:t>Michael D. Gilbert * (April 2015). ESSAY: THE PROBLEM OF VOTER FRAUD. </a:t>
            </a:r>
            <a:r>
              <a:rPr i="1" lang="en" sz="1050">
                <a:solidFill>
                  <a:srgbClr val="373739"/>
                </a:solidFill>
              </a:rPr>
              <a:t>Columbia Law Review, 115, </a:t>
            </a:r>
            <a:r>
              <a:rPr lang="en" sz="1050">
                <a:solidFill>
                  <a:srgbClr val="373739"/>
                </a:solidFill>
                <a:highlight>
                  <a:srgbClr val="FFFFFF"/>
                </a:highlight>
              </a:rPr>
              <a:t>739. Retrieved from </a:t>
            </a:r>
            <a:r>
              <a:rPr lang="en" sz="1050">
                <a:solidFill>
                  <a:srgbClr val="0077CC"/>
                </a:solidFill>
              </a:rPr>
              <a:t>https://advance-lexis-com.libproxy.mit.edu/api/document?collection=analytical-materials&amp;id=urn:contentItem:5FVX-5FB0-02BN-11J8-00000-00&amp;context=1516831</a:t>
            </a:r>
            <a:r>
              <a:rPr lang="en" sz="1050">
                <a:solidFill>
                  <a:srgbClr val="373739"/>
                </a:solidFill>
                <a:highlight>
                  <a:srgbClr val="FFFFFF"/>
                </a:highlight>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b4ce3912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b4ce3912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b5cf65dd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b5cf65dd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b4ce3912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b4ce3912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b5cf65dd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b5cf65dd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b4ce39127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b4ce39127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50">
                <a:solidFill>
                  <a:srgbClr val="373739"/>
                </a:solidFill>
                <a:highlight>
                  <a:srgbClr val="FFFFFF"/>
                </a:highlight>
                <a:latin typeface="Verdana"/>
                <a:ea typeface="Verdana"/>
                <a:cs typeface="Verdana"/>
                <a:sym typeface="Verdana"/>
              </a:rPr>
              <a:t>University of Memphis Law Review</a:t>
            </a:r>
            <a:endParaRPr sz="750">
              <a:solidFill>
                <a:srgbClr val="373739"/>
              </a:solidFill>
              <a:highlight>
                <a:srgbClr val="FFFFFF"/>
              </a:highlight>
              <a:latin typeface="Verdana"/>
              <a:ea typeface="Verdana"/>
              <a:cs typeface="Verdana"/>
              <a:sym typeface="Verdana"/>
            </a:endParaRPr>
          </a:p>
          <a:p>
            <a:pPr indent="0" lvl="0" marL="0" rtl="0" algn="l">
              <a:spcBef>
                <a:spcPts val="0"/>
              </a:spcBef>
              <a:spcAft>
                <a:spcPts val="0"/>
              </a:spcAft>
              <a:buNone/>
            </a:pPr>
            <a:r>
              <a:rPr lang="en" sz="750">
                <a:solidFill>
                  <a:srgbClr val="373739"/>
                </a:solidFill>
                <a:highlight>
                  <a:srgbClr val="FFFFFF"/>
                </a:highlight>
                <a:latin typeface="Verdana"/>
                <a:ea typeface="Verdana"/>
                <a:cs typeface="Verdana"/>
                <a:sym typeface="Verdana"/>
              </a:rPr>
              <a:t>Copyright (c) 2019 University of Memphis Law Review</a:t>
            </a:r>
            <a:endParaRPr sz="750">
              <a:solidFill>
                <a:srgbClr val="373739"/>
              </a:solidFill>
              <a:highlight>
                <a:srgbClr val="FFFFFF"/>
              </a:highlight>
              <a:latin typeface="Verdana"/>
              <a:ea typeface="Verdana"/>
              <a:cs typeface="Verdana"/>
              <a:sym typeface="Verdana"/>
            </a:endParaRPr>
          </a:p>
          <a:p>
            <a:pPr indent="0" lvl="0" marL="0" rtl="0" algn="l">
              <a:spcBef>
                <a:spcPts val="0"/>
              </a:spcBef>
              <a:spcAft>
                <a:spcPts val="0"/>
              </a:spcAft>
              <a:buNone/>
            </a:pPr>
            <a:r>
              <a:rPr lang="en" sz="750">
                <a:solidFill>
                  <a:srgbClr val="373739"/>
                </a:solidFill>
                <a:highlight>
                  <a:srgbClr val="FFFFFF"/>
                </a:highlight>
                <a:latin typeface="Verdana"/>
                <a:ea typeface="Verdana"/>
                <a:cs typeface="Verdana"/>
                <a:sym typeface="Verdana"/>
              </a:rPr>
              <a:t>University of Memphis Law Review</a:t>
            </a:r>
            <a:endParaRPr sz="750">
              <a:solidFill>
                <a:srgbClr val="373739"/>
              </a:solidFill>
              <a:highlight>
                <a:srgbClr val="FFFFFF"/>
              </a:highlight>
              <a:latin typeface="Verdana"/>
              <a:ea typeface="Verdana"/>
              <a:cs typeface="Verdana"/>
              <a:sym typeface="Verdana"/>
            </a:endParaRPr>
          </a:p>
          <a:p>
            <a:pPr indent="0" lvl="0" marL="0" rtl="0" algn="l">
              <a:spcBef>
                <a:spcPts val="0"/>
              </a:spcBef>
              <a:spcAft>
                <a:spcPts val="0"/>
              </a:spcAft>
              <a:buNone/>
            </a:pPr>
            <a:r>
              <a:rPr lang="en" sz="1050">
                <a:solidFill>
                  <a:srgbClr val="373739"/>
                </a:solidFill>
                <a:highlight>
                  <a:srgbClr val="FFFFFF"/>
                </a:highlight>
              </a:rPr>
              <a:t>Kimberly Breedon* &amp; A. Christopher Bryant** (Summer, 2019). ARTICLE: Counting the Votes: Electronic Voting Irregularities, Election Integrity, and Public Corruption. </a:t>
            </a:r>
            <a:r>
              <a:rPr i="1" lang="en" sz="1050">
                <a:solidFill>
                  <a:srgbClr val="373739"/>
                </a:solidFill>
              </a:rPr>
              <a:t>University of Memphis Law Review, 49, </a:t>
            </a:r>
            <a:r>
              <a:rPr lang="en" sz="1050">
                <a:solidFill>
                  <a:srgbClr val="373739"/>
                </a:solidFill>
                <a:highlight>
                  <a:srgbClr val="FFFFFF"/>
                </a:highlight>
              </a:rPr>
              <a:t>979. Retrieved from </a:t>
            </a:r>
            <a:r>
              <a:rPr lang="en" sz="1050">
                <a:solidFill>
                  <a:srgbClr val="0077CC"/>
                </a:solidFill>
              </a:rPr>
              <a:t>https://advance-lexis-com.libproxy.mit.edu/api/document?collection=analytical-materials&amp;id=urn:contentItem:5WGB-0RT0-00CV-X23X-00000-00&amp;context=1516831</a:t>
            </a:r>
            <a:r>
              <a:rPr lang="en" sz="1050">
                <a:solidFill>
                  <a:srgbClr val="373739"/>
                </a:solidFill>
                <a:highlight>
                  <a:srgbClr val="FFFFFF"/>
                </a:highlight>
              </a:rPr>
              <a:t>.</a:t>
            </a:r>
            <a:endParaRPr sz="750">
              <a:solidFill>
                <a:srgbClr val="373739"/>
              </a:solidFill>
              <a:highlight>
                <a:srgbClr val="FFFFFF"/>
              </a:highlight>
              <a:latin typeface="Verdana"/>
              <a:ea typeface="Verdana"/>
              <a:cs typeface="Verdana"/>
              <a:sym typeface="Verdan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advance-lexis-com.libproxy.mit.edu/document?crid=44f20c9b-4092-44be-afd6-d0f4ab5c9eb6&amp;pddocfullpath=%2Fshared%2Fdocument%2Fanalytical-materials%2Furn%3AcontentItem%3A5SMB-4710-00CW-F26V-00000-00&amp;pdcontentcomponentid=140726&amp;pdmfid=1516831&amp;pdisurlapi=tru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advance-lexis-com.libproxy.mit.edu/document?crid=2985def7-17b4-4169-9e4a-b7b4f65b3a46&amp;pddocfullpath=%2Fshared%2Fdocument%2Fanalytical-materials%2Furn%3AcontentItem%3A5VP2-B4S0-00CW-60XD-00000-00&amp;pdcontentcomponentid=164785&amp;pdmfid=1516831&amp;pdisurlapi=tru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advance-lexis-com.libproxy.mit.edu/document?crid=fc094cf4-f6dd-45de-af01-0031ab116389&amp;pddocfullpath=%2Fshared%2Fdocument%2Fanalytical-materials%2Furn%3AcontentItem%3A5RXG-TRC0-00B1-91R1-00000-00&amp;pdcontentcomponentid=148851&amp;pdmfid=1516831&amp;pdisurlapi=tru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advance-lexis-com.libproxy.mit.edu/document?crid=335bc3a4-73f5-4196-a462-33ec3215c3d2&amp;pddocfullpath=%2Fshared%2Fdocument%2Fanalytical-materials%2Furn%3AcontentItem%3A5W8H-G2S0-00CV-800C-00000-00&amp;pdcontentcomponentid=146212&amp;pdmfid=1516831&amp;pdisurlapi=tru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advance-lexis-com.libproxy.mit.edu/document?crid=e1dedd21-b973-4778-80c2-b718b49ed5b3&amp;pddocfullpath=%2Fshared%2Fdocument%2Fanalytical-materials%2Furn%3AcontentItem%3A5YF9-3GT1-JPP5-22CW-00000-00&amp;pdcontentcomponentid=142663&amp;pdmfid=1516831&amp;pdisurlapi=tru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advance-lexis-com.libproxy.mit.edu/document?crid=d4d2e3db-b5b7-4a52-b946-528a5c3003ca&amp;pddocfullpath=%2Fshared%2Fdocument%2Fanalytical-materials%2Furn%3AcontentItem%3A51TN-KFR0-00SW-405T-00000-00&amp;pdcontentcomponentid=224660&amp;pdmfid=1516831&amp;pdisurlapi=true" TargetMode="External"/><Relationship Id="rId4" Type="http://schemas.openxmlformats.org/officeDocument/2006/relationships/hyperlink" Target="https://www.vote.caltech.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theatlantic.com/politics/archive/2018/11/organizers-fight-turn-out-vote-county-jails/57478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dvance-lexis-com.libproxy.mit.edu/document?crid=569faf1f-d688-46c6-ba8d-b27c0daff109&amp;pddocfullpath=%2Fshared%2Fdocument%2Fanalytical-materials%2Furn%3AcontentItem%3A5FVX-5FB0-02BN-11J8-00000-00&amp;pdcontentcomponentid=7332&amp;pdmfid=1516831&amp;pdisurlapi=tru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advance-lexis-com.libproxy.mit.edu/document?crid=c9aa046d-aeb8-4bc5-9069-abfec20642d6&amp;pddocfullpath=%2Fshared%2Fdocument%2Fanalytical-materials%2Furn%3AcontentItem%3A5WGB-0RT0-00CV-X23X-00000-00&amp;pdcontentcomponentid=310138&amp;pdmfid=1516831&amp;pdisurlapi=tru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91675" y="1684275"/>
            <a:ext cx="8145300" cy="161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000"/>
              <a:t>Election Fraud, Mischief, and Integrity I</a:t>
            </a:r>
            <a:endParaRPr sz="7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428325" y="308225"/>
            <a:ext cx="75057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200" u="sng">
                <a:hlinkClick r:id="rId3"/>
              </a:rPr>
              <a:t>Decrypting Democracy: Incentivizing Blockchain Voting Technology for an Improved Election System, 54 San Diego L. Rev. 785</a:t>
            </a:r>
            <a:endParaRPr b="1" sz="22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82" name="Google Shape;182;p22"/>
          <p:cNvSpPr txBox="1"/>
          <p:nvPr>
            <p:ph idx="1" type="body"/>
          </p:nvPr>
        </p:nvSpPr>
        <p:spPr>
          <a:xfrm>
            <a:off x="521100" y="1421375"/>
            <a:ext cx="7803600" cy="3266100"/>
          </a:xfrm>
          <a:prstGeom prst="rect">
            <a:avLst/>
          </a:prstGeom>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chemeClr val="lt1"/>
              </a:buClr>
              <a:buSzPts val="1200"/>
              <a:buFont typeface="Verdana"/>
              <a:buChar char="●"/>
            </a:pPr>
            <a:r>
              <a:rPr b="1" lang="en" sz="1400">
                <a:solidFill>
                  <a:srgbClr val="FF0000"/>
                </a:solidFill>
                <a:latin typeface="Times New Roman"/>
                <a:ea typeface="Times New Roman"/>
                <a:cs typeface="Times New Roman"/>
                <a:sym typeface="Times New Roman"/>
              </a:rPr>
              <a:t>Blockchain technology </a:t>
            </a:r>
            <a:r>
              <a:rPr lang="en" sz="1400">
                <a:solidFill>
                  <a:schemeClr val="lt1"/>
                </a:solidFill>
                <a:latin typeface="Times New Roman"/>
                <a:ea typeface="Times New Roman"/>
                <a:cs typeface="Times New Roman"/>
                <a:sym typeface="Times New Roman"/>
              </a:rPr>
              <a:t>is ready to provide this nation with secure, accessible, and inclusive elections.</a:t>
            </a:r>
            <a:endParaRPr sz="1400">
              <a:solidFill>
                <a:schemeClr val="lt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Verdana"/>
              <a:buChar char="●"/>
            </a:pPr>
            <a:r>
              <a:rPr lang="en" sz="1400">
                <a:solidFill>
                  <a:schemeClr val="lt1"/>
                </a:solidFill>
                <a:latin typeface="Times New Roman"/>
                <a:ea typeface="Times New Roman"/>
                <a:cs typeface="Times New Roman"/>
                <a:sym typeface="Times New Roman"/>
              </a:rPr>
              <a:t>2016 Election: Forced to vote for the lesser of two evils or risk wasting a vote on a third-party candidate, </a:t>
            </a:r>
            <a:r>
              <a:rPr lang="en" sz="1400">
                <a:solidFill>
                  <a:srgbClr val="FF0000"/>
                </a:solidFill>
                <a:latin typeface="Times New Roman"/>
                <a:ea typeface="Times New Roman"/>
                <a:cs typeface="Times New Roman"/>
                <a:sym typeface="Times New Roman"/>
              </a:rPr>
              <a:t>42% opted out of participating altogether</a:t>
            </a:r>
            <a:endParaRPr sz="1400">
              <a:solidFill>
                <a:srgbClr val="FF0000"/>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Verdana"/>
              <a:buChar char="●"/>
            </a:pPr>
            <a:r>
              <a:rPr b="1" lang="en" sz="1400">
                <a:solidFill>
                  <a:srgbClr val="FF0000"/>
                </a:solidFill>
                <a:latin typeface="Times New Roman"/>
                <a:ea typeface="Times New Roman"/>
                <a:cs typeface="Times New Roman"/>
                <a:sym typeface="Times New Roman"/>
              </a:rPr>
              <a:t>Problems of voting in America:</a:t>
            </a:r>
            <a:r>
              <a:rPr lang="en" sz="1400">
                <a:solidFill>
                  <a:schemeClr val="lt1"/>
                </a:solidFill>
                <a:latin typeface="Times New Roman"/>
                <a:ea typeface="Times New Roman"/>
                <a:cs typeface="Times New Roman"/>
                <a:sym typeface="Times New Roman"/>
              </a:rPr>
              <a:t> rising cost of voting in person, inadequacies of mail-in voting, and general voting restrictions</a:t>
            </a:r>
            <a:endParaRPr sz="1400">
              <a:solidFill>
                <a:schemeClr val="lt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Verdana"/>
              <a:buChar char="●"/>
            </a:pPr>
            <a:r>
              <a:rPr lang="en" sz="1400">
                <a:solidFill>
                  <a:schemeClr val="lt1"/>
                </a:solidFill>
                <a:latin typeface="Times New Roman"/>
                <a:ea typeface="Times New Roman"/>
                <a:cs typeface="Times New Roman"/>
                <a:sym typeface="Times New Roman"/>
              </a:rPr>
              <a:t>In the 2016 California primary, election officials counted ballots weeks after the Democratic presidential primary. Many of those who registered right before the primary election did not even receive their mail-in ballots until after the primary was over. In a hotly contested primary election, </a:t>
            </a:r>
            <a:r>
              <a:rPr lang="en" sz="1400">
                <a:solidFill>
                  <a:srgbClr val="FF0000"/>
                </a:solidFill>
                <a:latin typeface="Times New Roman"/>
                <a:ea typeface="Times New Roman"/>
                <a:cs typeface="Times New Roman"/>
                <a:sym typeface="Times New Roman"/>
              </a:rPr>
              <a:t>this left an overwhelming number of Americans feeling robbed of a fair election. </a:t>
            </a:r>
            <a:endParaRPr sz="1400">
              <a:solidFill>
                <a:srgbClr val="FF0000"/>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Verdana"/>
              <a:buChar char="●"/>
            </a:pPr>
            <a:r>
              <a:rPr lang="en" sz="1400">
                <a:solidFill>
                  <a:schemeClr val="lt1"/>
                </a:solidFill>
                <a:latin typeface="Times New Roman"/>
                <a:ea typeface="Times New Roman"/>
                <a:cs typeface="Times New Roman"/>
                <a:sym typeface="Times New Roman"/>
              </a:rPr>
              <a:t>In Virginia, state officials were forced to decertify 3,000 WINvote machines after discovering that "anyone within a half mile could have modified every vote, undetected" - no technical experience needed.</a:t>
            </a:r>
            <a:endParaRPr sz="900">
              <a:solidFill>
                <a:srgbClr val="373739"/>
              </a:solidFill>
              <a:highlight>
                <a:srgbClr val="FFFFFF"/>
              </a:highlight>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nvSpPr>
        <p:spPr>
          <a:xfrm>
            <a:off x="82200" y="300100"/>
            <a:ext cx="8979600" cy="3000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lt1"/>
              </a:buClr>
              <a:buSzPts val="1200"/>
              <a:buFont typeface="Verdana"/>
              <a:buChar char="●"/>
            </a:pPr>
            <a:r>
              <a:rPr b="1" lang="en">
                <a:solidFill>
                  <a:srgbClr val="FF0000"/>
                </a:solidFill>
                <a:latin typeface="Times New Roman"/>
                <a:ea typeface="Times New Roman"/>
                <a:cs typeface="Times New Roman"/>
                <a:sym typeface="Times New Roman"/>
              </a:rPr>
              <a:t>Issues with online voting: </a:t>
            </a:r>
            <a:r>
              <a:rPr lang="en">
                <a:solidFill>
                  <a:schemeClr val="lt1"/>
                </a:solidFill>
                <a:latin typeface="Times New Roman"/>
                <a:ea typeface="Times New Roman"/>
                <a:cs typeface="Times New Roman"/>
                <a:sym typeface="Times New Roman"/>
              </a:rPr>
              <a:t>In 2004, computer scientists found the </a:t>
            </a:r>
            <a:r>
              <a:rPr lang="en">
                <a:solidFill>
                  <a:srgbClr val="FF0000"/>
                </a:solidFill>
                <a:latin typeface="Times New Roman"/>
                <a:ea typeface="Times New Roman"/>
                <a:cs typeface="Times New Roman"/>
                <a:sym typeface="Times New Roman"/>
              </a:rPr>
              <a:t>Secure Electronic Registration and Voting Experiment - or "SERVE"</a:t>
            </a:r>
            <a:r>
              <a:rPr lang="en">
                <a:solidFill>
                  <a:schemeClr val="lt1"/>
                </a:solidFill>
                <a:latin typeface="Times New Roman"/>
                <a:ea typeface="Times New Roman"/>
                <a:cs typeface="Times New Roman"/>
                <a:sym typeface="Times New Roman"/>
              </a:rPr>
              <a:t> - vulnerable to a variety of potentially catastrophic cyber-attacks. A military voting pilot implemented in 2010 by District of Columbia election officials failed </a:t>
            </a:r>
            <a:r>
              <a:rPr lang="en">
                <a:solidFill>
                  <a:srgbClr val="FF0000"/>
                </a:solidFill>
                <a:latin typeface="Times New Roman"/>
                <a:ea typeface="Times New Roman"/>
                <a:cs typeface="Times New Roman"/>
                <a:sym typeface="Times New Roman"/>
              </a:rPr>
              <a:t>after being hacked within forty-eight hours of going live.</a:t>
            </a:r>
            <a:r>
              <a:rPr lang="en">
                <a:solidFill>
                  <a:schemeClr val="lt1"/>
                </a:solidFill>
                <a:latin typeface="Times New Roman"/>
                <a:ea typeface="Times New Roman"/>
                <a:cs typeface="Times New Roman"/>
                <a:sym typeface="Times New Roman"/>
              </a:rPr>
              <a:t>  Another thirty-six hours passed before election officials even detected the infiltration.</a:t>
            </a:r>
            <a:endParaRPr>
              <a:solidFill>
                <a:schemeClr val="lt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lt1"/>
              </a:buClr>
              <a:buSzPts val="1200"/>
              <a:buFont typeface="Verdana"/>
              <a:buChar char="●"/>
            </a:pPr>
            <a:r>
              <a:rPr b="1" lang="en">
                <a:solidFill>
                  <a:srgbClr val="FF0000"/>
                </a:solidFill>
                <a:latin typeface="Times New Roman"/>
                <a:ea typeface="Times New Roman"/>
                <a:cs typeface="Times New Roman"/>
                <a:sym typeface="Times New Roman"/>
              </a:rPr>
              <a:t>Crypto-Voting and Blockchain Technology: </a:t>
            </a:r>
            <a:r>
              <a:rPr lang="en">
                <a:solidFill>
                  <a:schemeClr val="lt1"/>
                </a:solidFill>
                <a:latin typeface="Times New Roman"/>
                <a:ea typeface="Times New Roman"/>
                <a:cs typeface="Times New Roman"/>
                <a:sym typeface="Times New Roman"/>
              </a:rPr>
              <a:t>Blockchain is attractive because of its ability to </a:t>
            </a:r>
            <a:r>
              <a:rPr lang="en">
                <a:solidFill>
                  <a:srgbClr val="FF0000"/>
                </a:solidFill>
                <a:latin typeface="Times New Roman"/>
                <a:ea typeface="Times New Roman"/>
                <a:cs typeface="Times New Roman"/>
                <a:sym typeface="Times New Roman"/>
              </a:rPr>
              <a:t>create a ledger that is immutable, distributed, and cryptographically secure.</a:t>
            </a:r>
            <a:r>
              <a:rPr lang="en">
                <a:solidFill>
                  <a:schemeClr val="lt1"/>
                </a:solidFill>
                <a:latin typeface="Times New Roman"/>
                <a:ea typeface="Times New Roman"/>
                <a:cs typeface="Times New Roman"/>
                <a:sym typeface="Times New Roman"/>
              </a:rPr>
              <a:t> This might also be useful in the tension between copyright law and privacy, allowing authors who wish to remain anonymous to benefit from the Copyright Act without revealing their identities.</a:t>
            </a:r>
            <a:endParaRPr>
              <a:solidFill>
                <a:schemeClr val="lt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lt1"/>
              </a:buClr>
              <a:buSzPts val="1200"/>
              <a:buFont typeface="Verdana"/>
              <a:buChar char="●"/>
            </a:pPr>
            <a:r>
              <a:rPr b="1" lang="en">
                <a:solidFill>
                  <a:srgbClr val="FF0000"/>
                </a:solidFill>
                <a:latin typeface="Times New Roman"/>
                <a:ea typeface="Times New Roman"/>
                <a:cs typeface="Times New Roman"/>
                <a:sym typeface="Times New Roman"/>
              </a:rPr>
              <a:t>"Cryptographically secure.": </a:t>
            </a:r>
            <a:r>
              <a:rPr lang="en">
                <a:solidFill>
                  <a:schemeClr val="lt1"/>
                </a:solidFill>
                <a:latin typeface="Times New Roman"/>
                <a:ea typeface="Times New Roman"/>
                <a:cs typeface="Times New Roman"/>
                <a:sym typeface="Times New Roman"/>
              </a:rPr>
              <a:t>In the context of voting, if a hacker tries to manipulate the election results by altering previously recorded votes, it can be detected by anyone - election official and voters alike - and the update, along with the attempted vote manipulation, will be rejected</a:t>
            </a:r>
            <a:endParaRPr>
              <a:solidFill>
                <a:schemeClr val="lt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lt1"/>
              </a:buClr>
              <a:buSzPts val="1200"/>
              <a:buFont typeface="Verdana"/>
              <a:buChar char="●"/>
            </a:pPr>
            <a:r>
              <a:rPr lang="en">
                <a:solidFill>
                  <a:srgbClr val="FF0000"/>
                </a:solidFill>
                <a:latin typeface="Times New Roman"/>
                <a:ea typeface="Times New Roman"/>
                <a:cs typeface="Times New Roman"/>
                <a:sym typeface="Times New Roman"/>
              </a:rPr>
              <a:t>Blockchain technology usage in elections seems to comply with HAVA's Voting System Requirements</a:t>
            </a:r>
            <a:endParaRPr>
              <a:solidFill>
                <a:schemeClr val="lt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lt1"/>
              </a:buClr>
              <a:buSzPts val="1200"/>
              <a:buFont typeface="Verdana"/>
              <a:buChar char="●"/>
            </a:pPr>
            <a:r>
              <a:rPr lang="en">
                <a:solidFill>
                  <a:srgbClr val="FF0000"/>
                </a:solidFill>
                <a:latin typeface="Times New Roman"/>
                <a:ea typeface="Times New Roman"/>
                <a:cs typeface="Times New Roman"/>
                <a:sym typeface="Times New Roman"/>
              </a:rPr>
              <a:t>Argument for a legislative pathway for election integrity: Digital Democracy Act of 2018- </a:t>
            </a:r>
            <a:r>
              <a:rPr lang="en">
                <a:solidFill>
                  <a:schemeClr val="lt1"/>
                </a:solidFill>
                <a:latin typeface="Times New Roman"/>
                <a:ea typeface="Times New Roman"/>
                <a:cs typeface="Times New Roman"/>
                <a:sym typeface="Times New Roman"/>
              </a:rPr>
              <a:t>To incentivize states to modernize voting systems with blockchain technology, Congress should pass a bill to amend the Help America Vote Act of 2002 </a:t>
            </a:r>
            <a:r>
              <a:rPr lang="en">
                <a:solidFill>
                  <a:srgbClr val="FF0000"/>
                </a:solidFill>
                <a:latin typeface="Times New Roman"/>
                <a:ea typeface="Times New Roman"/>
                <a:cs typeface="Times New Roman"/>
                <a:sym typeface="Times New Roman"/>
              </a:rPr>
              <a:t>to include Internet voting in the definition of "voting system," expand the Election Assistance Commission </a:t>
            </a:r>
            <a:r>
              <a:rPr lang="en">
                <a:solidFill>
                  <a:schemeClr val="lt1"/>
                </a:solidFill>
                <a:latin typeface="Times New Roman"/>
                <a:ea typeface="Times New Roman"/>
                <a:cs typeface="Times New Roman"/>
                <a:sym typeface="Times New Roman"/>
              </a:rPr>
              <a:t>by adding members in the field of cryptography and blockchain, and re-authorize appropriations for pilot programs. </a:t>
            </a:r>
            <a:endParaRPr sz="900">
              <a:solidFill>
                <a:schemeClr val="lt1"/>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302725" y="217475"/>
            <a:ext cx="85998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800" u="sng">
                <a:hlinkClick r:id="rId3"/>
              </a:rPr>
              <a:t>PRIVACY VS. POLITICAL INTEGRITY: HOW EUROPEAN DATA PROTECTION LAWS MAY LIMIT THE REGULATION OF FOREIGN POLITICAL INTERFERENCE IN U.S. ELECTIONS, 25 Colum. J. Eur. L. 135</a:t>
            </a:r>
            <a:endParaRPr b="1" sz="18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93" name="Google Shape;193;p24"/>
          <p:cNvSpPr txBox="1"/>
          <p:nvPr>
            <p:ph idx="1" type="body"/>
          </p:nvPr>
        </p:nvSpPr>
        <p:spPr>
          <a:xfrm>
            <a:off x="360575" y="1172075"/>
            <a:ext cx="7915200" cy="3087000"/>
          </a:xfrm>
          <a:prstGeom prst="rect">
            <a:avLst/>
          </a:prstGeom>
        </p:spPr>
        <p:txBody>
          <a:bodyPr anchorCtr="0" anchor="t" bIns="91425" lIns="91425" spcFirstLastPara="1" rIns="91425" wrap="square" tIns="91425">
            <a:noAutofit/>
          </a:bodyPr>
          <a:lstStyle/>
          <a:p>
            <a:pPr indent="-323850" lvl="0" marL="457200" marR="0" rtl="0" algn="l">
              <a:lnSpc>
                <a:spcPct val="115000"/>
              </a:lnSpc>
              <a:spcBef>
                <a:spcPts val="0"/>
              </a:spcBef>
              <a:spcAft>
                <a:spcPts val="0"/>
              </a:spcAft>
              <a:buClr>
                <a:schemeClr val="lt1"/>
              </a:buClr>
              <a:buSzPts val="1500"/>
              <a:buFont typeface="Verdana"/>
              <a:buChar char="●"/>
            </a:pPr>
            <a:r>
              <a:rPr lang="en" sz="1600">
                <a:solidFill>
                  <a:schemeClr val="lt1"/>
                </a:solidFill>
                <a:latin typeface="Times New Roman"/>
                <a:ea typeface="Times New Roman"/>
                <a:cs typeface="Times New Roman"/>
                <a:sym typeface="Times New Roman"/>
              </a:rPr>
              <a:t>The requirements of EU's data protection framework(“GDPR”) may limit the effectiveness of American regulatory efforts </a:t>
            </a:r>
            <a:r>
              <a:rPr b="1" lang="en" sz="1600">
                <a:solidFill>
                  <a:srgbClr val="FF0000"/>
                </a:solidFill>
                <a:latin typeface="Times New Roman"/>
                <a:ea typeface="Times New Roman"/>
                <a:cs typeface="Times New Roman"/>
                <a:sym typeface="Times New Roman"/>
              </a:rPr>
              <a:t>by setting strict protections on the privacy of user data.</a:t>
            </a:r>
            <a:endParaRPr b="1" sz="1600">
              <a:solidFill>
                <a:srgbClr val="FF0000"/>
              </a:solidFill>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chemeClr val="lt1"/>
              </a:buClr>
              <a:buSzPts val="1500"/>
              <a:buFont typeface="Verdana"/>
              <a:buChar char="●"/>
            </a:pPr>
            <a:r>
              <a:rPr lang="en" sz="1600">
                <a:solidFill>
                  <a:schemeClr val="lt1"/>
                </a:solidFill>
                <a:latin typeface="Times New Roman"/>
                <a:ea typeface="Times New Roman"/>
                <a:cs typeface="Times New Roman"/>
                <a:sym typeface="Times New Roman"/>
              </a:rPr>
              <a:t>Internet communications that are disseminated for free are </a:t>
            </a:r>
            <a:r>
              <a:rPr lang="en" sz="1600">
                <a:solidFill>
                  <a:srgbClr val="FF0000"/>
                </a:solidFill>
                <a:latin typeface="Times New Roman"/>
                <a:ea typeface="Times New Roman"/>
                <a:cs typeface="Times New Roman"/>
                <a:sym typeface="Times New Roman"/>
              </a:rPr>
              <a:t>not considered "public communications"</a:t>
            </a:r>
            <a:r>
              <a:rPr lang="en" sz="1600">
                <a:solidFill>
                  <a:schemeClr val="lt1"/>
                </a:solidFill>
                <a:latin typeface="Times New Roman"/>
                <a:ea typeface="Times New Roman"/>
                <a:cs typeface="Times New Roman"/>
                <a:sym typeface="Times New Roman"/>
              </a:rPr>
              <a:t> and are thus automatically uncoordinated. As a result, such communications may be made with the candidate's direct involvement, can be funded with corporate or union money, and may exceed the contribution ceiling."  </a:t>
            </a:r>
            <a:r>
              <a:rPr lang="en" sz="1600">
                <a:solidFill>
                  <a:srgbClr val="FF0000"/>
                </a:solidFill>
                <a:latin typeface="Times New Roman"/>
                <a:ea typeface="Times New Roman"/>
                <a:cs typeface="Times New Roman"/>
                <a:sym typeface="Times New Roman"/>
              </a:rPr>
              <a:t>Most online platforms are therefore unregulated by federal election law, as they do not fall under the Bipartisan Campaign Reform Act(“BCRA”) definitions of "public communication" or "electioneering communications."</a:t>
            </a:r>
            <a:endParaRPr sz="1600">
              <a:solidFill>
                <a:srgbClr val="FF0000"/>
              </a:solidFill>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chemeClr val="lt1"/>
              </a:buClr>
              <a:buSzPts val="1500"/>
              <a:buFont typeface="Verdana"/>
              <a:buChar char="●"/>
            </a:pPr>
            <a:r>
              <a:rPr b="1" lang="en" sz="1600">
                <a:solidFill>
                  <a:srgbClr val="FF0000"/>
                </a:solidFill>
                <a:latin typeface="Times New Roman"/>
                <a:ea typeface="Times New Roman"/>
                <a:cs typeface="Times New Roman"/>
                <a:sym typeface="Times New Roman"/>
              </a:rPr>
              <a:t>Honest Ads Act[Introduced in 2017]:</a:t>
            </a:r>
            <a:r>
              <a:rPr lang="en" sz="1600">
                <a:solidFill>
                  <a:schemeClr val="lt1"/>
                </a:solidFill>
                <a:latin typeface="Times New Roman"/>
                <a:ea typeface="Times New Roman"/>
                <a:cs typeface="Times New Roman"/>
                <a:sym typeface="Times New Roman"/>
              </a:rPr>
              <a:t> expands source disclosure requirements for political advertisement, would require online technology companies such as Google and Facebook to </a:t>
            </a:r>
            <a:r>
              <a:rPr lang="en" sz="1600">
                <a:solidFill>
                  <a:srgbClr val="FF0000"/>
                </a:solidFill>
                <a:latin typeface="Times New Roman"/>
                <a:ea typeface="Times New Roman"/>
                <a:cs typeface="Times New Roman"/>
                <a:sym typeface="Times New Roman"/>
              </a:rPr>
              <a:t>retain copies of political ads and make them </a:t>
            </a:r>
            <a:r>
              <a:rPr lang="en" sz="1600">
                <a:solidFill>
                  <a:srgbClr val="FF0000"/>
                </a:solidFill>
                <a:latin typeface="Times New Roman"/>
                <a:ea typeface="Times New Roman"/>
                <a:cs typeface="Times New Roman"/>
                <a:sym typeface="Times New Roman"/>
              </a:rPr>
              <a:t>publicly</a:t>
            </a:r>
            <a:r>
              <a:rPr lang="en" sz="1600">
                <a:solidFill>
                  <a:srgbClr val="FF0000"/>
                </a:solidFill>
                <a:latin typeface="Times New Roman"/>
                <a:ea typeface="Times New Roman"/>
                <a:cs typeface="Times New Roman"/>
                <a:sym typeface="Times New Roman"/>
              </a:rPr>
              <a:t> available. </a:t>
            </a:r>
            <a:endParaRPr sz="1600">
              <a:solidFill>
                <a:srgbClr val="FF0000"/>
              </a:solidFill>
              <a:latin typeface="Times New Roman"/>
              <a:ea typeface="Times New Roman"/>
              <a:cs typeface="Times New Roman"/>
              <a:sym typeface="Times New Roman"/>
            </a:endParaRPr>
          </a:p>
          <a:p>
            <a:pPr indent="0" lvl="0" marL="457200" marR="0" rtl="0" algn="l">
              <a:lnSpc>
                <a:spcPct val="115000"/>
              </a:lnSpc>
              <a:spcBef>
                <a:spcPts val="1600"/>
              </a:spcBef>
              <a:spcAft>
                <a:spcPts val="1600"/>
              </a:spcAft>
              <a:buNone/>
            </a:pPr>
            <a:r>
              <a:t/>
            </a:r>
            <a:endParaRPr sz="9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nvSpPr>
        <p:spPr>
          <a:xfrm>
            <a:off x="230300" y="209375"/>
            <a:ext cx="8672400" cy="4729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lt1"/>
              </a:buClr>
              <a:buSzPts val="1500"/>
              <a:buFont typeface="Verdana"/>
              <a:buChar char="●"/>
            </a:pPr>
            <a:r>
              <a:rPr b="1" lang="en" sz="1600">
                <a:solidFill>
                  <a:srgbClr val="FF0000"/>
                </a:solidFill>
                <a:latin typeface="Times New Roman"/>
                <a:ea typeface="Times New Roman"/>
                <a:cs typeface="Times New Roman"/>
                <a:sym typeface="Times New Roman"/>
              </a:rPr>
              <a:t>We the People Democracy Reform Act of 2017[Introduced]:</a:t>
            </a:r>
            <a:r>
              <a:rPr lang="en" sz="1600">
                <a:solidFill>
                  <a:schemeClr val="lt1"/>
                </a:solidFill>
                <a:latin typeface="Times New Roman"/>
                <a:ea typeface="Times New Roman"/>
                <a:cs typeface="Times New Roman"/>
                <a:sym typeface="Times New Roman"/>
              </a:rPr>
              <a:t> </a:t>
            </a:r>
            <a:r>
              <a:rPr lang="en" sz="1600">
                <a:solidFill>
                  <a:srgbClr val="FF0000"/>
                </a:solidFill>
                <a:latin typeface="Times New Roman"/>
                <a:ea typeface="Times New Roman"/>
                <a:cs typeface="Times New Roman"/>
                <a:sym typeface="Times New Roman"/>
              </a:rPr>
              <a:t>expansion of political advertising disclosure requirements</a:t>
            </a:r>
            <a:r>
              <a:rPr lang="en" sz="1600">
                <a:solidFill>
                  <a:schemeClr val="lt1"/>
                </a:solidFill>
                <a:latin typeface="Times New Roman"/>
                <a:ea typeface="Times New Roman"/>
                <a:cs typeface="Times New Roman"/>
                <a:sym typeface="Times New Roman"/>
              </a:rPr>
              <a:t> to audio and video communications transmitted through the internet and email,increase the disclosure requirements for all online video and audio content made by anyone advocating for or against the election of a candidate for office</a:t>
            </a:r>
            <a:endParaRPr sz="1600">
              <a:solidFill>
                <a:schemeClr val="lt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lt1"/>
              </a:buClr>
              <a:buSzPts val="1500"/>
              <a:buFont typeface="Verdana"/>
              <a:buChar char="●"/>
            </a:pPr>
            <a:r>
              <a:rPr lang="en" sz="1600">
                <a:solidFill>
                  <a:srgbClr val="FF0000"/>
                </a:solidFill>
                <a:latin typeface="Times New Roman"/>
                <a:ea typeface="Times New Roman"/>
                <a:cs typeface="Times New Roman"/>
                <a:sym typeface="Times New Roman"/>
              </a:rPr>
              <a:t>In 2017, Facebook, Twitter, and Google announced several measures addressing some of the problems of foreign interference in American election[Industry Self-Regulation]</a:t>
            </a:r>
            <a:endParaRPr sz="1600">
              <a:solidFill>
                <a:srgbClr val="FF0000"/>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lt1"/>
              </a:buClr>
              <a:buSzPts val="1500"/>
              <a:buFont typeface="Verdana"/>
              <a:buChar char="●"/>
            </a:pPr>
            <a:r>
              <a:rPr lang="en" sz="1600">
                <a:solidFill>
                  <a:schemeClr val="lt1"/>
                </a:solidFill>
                <a:latin typeface="Times New Roman"/>
                <a:ea typeface="Times New Roman"/>
                <a:cs typeface="Times New Roman"/>
                <a:sym typeface="Times New Roman"/>
              </a:rPr>
              <a:t>Facebook p</a:t>
            </a:r>
            <a:r>
              <a:rPr lang="en" sz="1600">
                <a:solidFill>
                  <a:schemeClr val="lt1"/>
                </a:solidFill>
                <a:latin typeface="Times New Roman"/>
                <a:ea typeface="Times New Roman"/>
                <a:cs typeface="Times New Roman"/>
                <a:sym typeface="Times New Roman"/>
              </a:rPr>
              <a:t>olitical advertisements include "Paid for by" disclaimers, and users are able to click on the disclaimers to see details about the advertiser.  Facebook voluntarily turned over to Congress 3,000 ads issued by Russian-linked accounts in connection with the 2016 presidential election in October, 2017.</a:t>
            </a:r>
            <a:endParaRPr sz="1600">
              <a:solidFill>
                <a:schemeClr val="lt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lt1"/>
              </a:buClr>
              <a:buSzPts val="1500"/>
              <a:buFont typeface="Verdana"/>
              <a:buChar char="●"/>
            </a:pPr>
            <a:r>
              <a:rPr lang="en" sz="1600">
                <a:solidFill>
                  <a:srgbClr val="FF0000"/>
                </a:solidFill>
                <a:latin typeface="Times New Roman"/>
                <a:ea typeface="Times New Roman"/>
                <a:cs typeface="Times New Roman"/>
                <a:sym typeface="Times New Roman"/>
              </a:rPr>
              <a:t>The 2016 United States local, state, and federal election cycle saw a total of $ 1.415 billion spent on online advertising, a 789% increase in spending from 2012</a:t>
            </a:r>
            <a:endParaRPr sz="1600">
              <a:solidFill>
                <a:srgbClr val="FF0000"/>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lt1"/>
              </a:buClr>
              <a:buSzPts val="1500"/>
              <a:buFont typeface="Verdana"/>
              <a:buChar char="●"/>
            </a:pPr>
            <a:r>
              <a:rPr lang="en" sz="1600">
                <a:solidFill>
                  <a:srgbClr val="FF0000"/>
                </a:solidFill>
                <a:latin typeface="Times New Roman"/>
                <a:ea typeface="Times New Roman"/>
                <a:cs typeface="Times New Roman"/>
                <a:sym typeface="Times New Roman"/>
              </a:rPr>
              <a:t>The treatment of third country data transfers in the European data protection regime</a:t>
            </a:r>
            <a:r>
              <a:rPr lang="en" sz="1600">
                <a:solidFill>
                  <a:schemeClr val="lt1"/>
                </a:solidFill>
                <a:latin typeface="Times New Roman"/>
                <a:ea typeface="Times New Roman"/>
                <a:cs typeface="Times New Roman"/>
                <a:sym typeface="Times New Roman"/>
              </a:rPr>
              <a:t> is the most consequential challenge posed by European regulations for regulating foreign online political advertising in the U.S. This is because foreign political interference virtually always involves an international data transfer, and it is in this area that the EU has significant regulatory power. </a:t>
            </a: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6"/>
          <p:cNvSpPr txBox="1"/>
          <p:nvPr>
            <p:ph type="title"/>
          </p:nvPr>
        </p:nvSpPr>
        <p:spPr>
          <a:xfrm>
            <a:off x="267825" y="189575"/>
            <a:ext cx="83790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800" u="sng">
                <a:hlinkClick r:id="rId3"/>
              </a:rPr>
              <a:t>SECURING U.S. ELECTION SYSTEMS: DESIGNATING U.S. ELECTION SYSTEMS AS CRITICAL INFRASTRUCTURE AND INSTITUTING ELECTION SECURITY REFORMS, 24 B.U. J. SCI. &amp; TECH. L. 168</a:t>
            </a:r>
            <a:endParaRPr b="1" sz="18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04" name="Google Shape;204;p26"/>
          <p:cNvSpPr txBox="1"/>
          <p:nvPr>
            <p:ph idx="1" type="body"/>
          </p:nvPr>
        </p:nvSpPr>
        <p:spPr>
          <a:xfrm>
            <a:off x="451300" y="1144175"/>
            <a:ext cx="7845600" cy="3159000"/>
          </a:xfrm>
          <a:prstGeom prst="rect">
            <a:avLst/>
          </a:prstGeom>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chemeClr val="lt1"/>
              </a:buClr>
              <a:buSzPts val="1200"/>
              <a:buFont typeface="Verdana"/>
              <a:buChar char="●"/>
            </a:pPr>
            <a:r>
              <a:rPr b="1" lang="en">
                <a:solidFill>
                  <a:srgbClr val="FF0000"/>
                </a:solidFill>
                <a:latin typeface="Times New Roman"/>
                <a:ea typeface="Times New Roman"/>
                <a:cs typeface="Times New Roman"/>
                <a:sym typeface="Times New Roman"/>
              </a:rPr>
              <a:t>Designating U.S. election systems as critical infrastructure</a:t>
            </a:r>
            <a:r>
              <a:rPr lang="en">
                <a:solidFill>
                  <a:schemeClr val="lt1"/>
                </a:solidFill>
                <a:latin typeface="Times New Roman"/>
                <a:ea typeface="Times New Roman"/>
                <a:cs typeface="Times New Roman"/>
                <a:sym typeface="Times New Roman"/>
              </a:rPr>
              <a:t> enables federal agencies involved in elections and cybersecurity to assist states and localities with assessing vulnerabilities, mitigating vulnerabilities, improving resilience, and improving coordination in cybersecurity. </a:t>
            </a:r>
            <a:r>
              <a:rPr b="1" lang="en">
                <a:solidFill>
                  <a:srgbClr val="FF0000"/>
                </a:solidFill>
                <a:latin typeface="Times New Roman"/>
                <a:ea typeface="Times New Roman"/>
                <a:cs typeface="Times New Roman"/>
                <a:sym typeface="Times New Roman"/>
              </a:rPr>
              <a:t>This seems to be constitutional. </a:t>
            </a:r>
            <a:endParaRPr b="1">
              <a:solidFill>
                <a:srgbClr val="FF0000"/>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Verdana"/>
              <a:buChar char="●"/>
            </a:pPr>
            <a:r>
              <a:rPr lang="en">
                <a:solidFill>
                  <a:schemeClr val="lt1"/>
                </a:solidFill>
                <a:latin typeface="Times New Roman"/>
                <a:ea typeface="Times New Roman"/>
                <a:cs typeface="Times New Roman"/>
                <a:sym typeface="Times New Roman"/>
              </a:rPr>
              <a:t>Designating election systems as critical infrastructure is </a:t>
            </a:r>
            <a:r>
              <a:rPr b="1" lang="en">
                <a:solidFill>
                  <a:srgbClr val="FF0000"/>
                </a:solidFill>
                <a:latin typeface="Times New Roman"/>
                <a:ea typeface="Times New Roman"/>
                <a:cs typeface="Times New Roman"/>
                <a:sym typeface="Times New Roman"/>
              </a:rPr>
              <a:t>not an attempt to assert federal power over states</a:t>
            </a:r>
            <a:endParaRPr b="1">
              <a:solidFill>
                <a:srgbClr val="FF0000"/>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Verdana"/>
              <a:buChar char="●"/>
            </a:pPr>
            <a:r>
              <a:rPr lang="en">
                <a:solidFill>
                  <a:srgbClr val="FF0000"/>
                </a:solidFill>
                <a:latin typeface="Times New Roman"/>
                <a:ea typeface="Times New Roman"/>
                <a:cs typeface="Times New Roman"/>
                <a:sym typeface="Times New Roman"/>
              </a:rPr>
              <a:t>In the 2016 election, forty-two states used election machines that were purchased at least ten years ago, and thirteen of those states used election machines that were at least fifteen years old. </a:t>
            </a:r>
            <a:endParaRPr>
              <a:solidFill>
                <a:srgbClr val="FF0000"/>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Verdana"/>
              <a:buChar char="●"/>
            </a:pPr>
            <a:r>
              <a:rPr lang="en">
                <a:solidFill>
                  <a:srgbClr val="FF0000"/>
                </a:solidFill>
                <a:latin typeface="Times New Roman"/>
                <a:ea typeface="Times New Roman"/>
                <a:cs typeface="Times New Roman"/>
                <a:sym typeface="Times New Roman"/>
              </a:rPr>
              <a:t>Voter registration systems are the most vulnerable part of U.S. election systems.</a:t>
            </a:r>
            <a:endParaRPr>
              <a:solidFill>
                <a:srgbClr val="FF0000"/>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Verdana"/>
              <a:buChar char="●"/>
            </a:pPr>
            <a:r>
              <a:rPr b="1" lang="en">
                <a:solidFill>
                  <a:srgbClr val="FF0000"/>
                </a:solidFill>
                <a:latin typeface="Times New Roman"/>
                <a:ea typeface="Times New Roman"/>
                <a:cs typeface="Times New Roman"/>
                <a:sym typeface="Times New Roman"/>
              </a:rPr>
              <a:t>In Arizona,</a:t>
            </a:r>
            <a:r>
              <a:rPr lang="en">
                <a:solidFill>
                  <a:schemeClr val="lt1"/>
                </a:solidFill>
                <a:latin typeface="Times New Roman"/>
                <a:ea typeface="Times New Roman"/>
                <a:cs typeface="Times New Roman"/>
                <a:sym typeface="Times New Roman"/>
              </a:rPr>
              <a:t> the attackers introduced </a:t>
            </a:r>
            <a:r>
              <a:rPr lang="en">
                <a:solidFill>
                  <a:srgbClr val="FF0000"/>
                </a:solidFill>
                <a:latin typeface="Times New Roman"/>
                <a:ea typeface="Times New Roman"/>
                <a:cs typeface="Times New Roman"/>
                <a:sym typeface="Times New Roman"/>
              </a:rPr>
              <a:t>malicious software into the state's voter registration database</a:t>
            </a:r>
            <a:r>
              <a:rPr lang="en">
                <a:solidFill>
                  <a:schemeClr val="lt1"/>
                </a:solidFill>
                <a:latin typeface="Times New Roman"/>
                <a:ea typeface="Times New Roman"/>
                <a:cs typeface="Times New Roman"/>
                <a:sym typeface="Times New Roman"/>
              </a:rPr>
              <a:t>, which led to the state shutting down its voter registration system for nearly a week.  Hackers obtained personal information of voters in Illinois, which forced the state to shut down its voter registration system for ten days.</a:t>
            </a:r>
            <a:endParaRPr>
              <a:solidFill>
                <a:schemeClr val="lt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Verdana"/>
              <a:buChar char="●"/>
            </a:pPr>
            <a:r>
              <a:rPr lang="en">
                <a:solidFill>
                  <a:schemeClr val="lt1"/>
                </a:solidFill>
                <a:latin typeface="Times New Roman"/>
                <a:ea typeface="Times New Roman"/>
                <a:cs typeface="Times New Roman"/>
                <a:sym typeface="Times New Roman"/>
              </a:rPr>
              <a:t>In the 2014 election, officials in one </a:t>
            </a:r>
            <a:r>
              <a:rPr b="1" lang="en">
                <a:solidFill>
                  <a:srgbClr val="FF0000"/>
                </a:solidFill>
                <a:latin typeface="Times New Roman"/>
                <a:ea typeface="Times New Roman"/>
                <a:cs typeface="Times New Roman"/>
                <a:sym typeface="Times New Roman"/>
              </a:rPr>
              <a:t>Virginia</a:t>
            </a:r>
            <a:r>
              <a:rPr lang="en">
                <a:solidFill>
                  <a:schemeClr val="lt1"/>
                </a:solidFill>
                <a:latin typeface="Times New Roman"/>
                <a:ea typeface="Times New Roman"/>
                <a:cs typeface="Times New Roman"/>
                <a:sym typeface="Times New Roman"/>
              </a:rPr>
              <a:t> county became concerned when these voting machines, the AVS WINVote DRE touchscreen machines, repeatedly crashed on Election Day. After investigation, it was found that "wireless cards on the voting systems could allow "</a:t>
            </a:r>
            <a:r>
              <a:rPr lang="en">
                <a:solidFill>
                  <a:srgbClr val="FF0000"/>
                </a:solidFill>
                <a:latin typeface="Times New Roman"/>
                <a:ea typeface="Times New Roman"/>
                <a:cs typeface="Times New Roman"/>
                <a:sym typeface="Times New Roman"/>
              </a:rPr>
              <a:t>an external party to access the [machine] and modify the data [on the machine] without notice from a nearby location.</a:t>
            </a:r>
            <a:r>
              <a:rPr lang="en">
                <a:solidFill>
                  <a:schemeClr val="lt1"/>
                </a:solidFill>
                <a:latin typeface="Times New Roman"/>
                <a:ea typeface="Times New Roman"/>
                <a:cs typeface="Times New Roman"/>
                <a:sym typeface="Times New Roman"/>
              </a:rPr>
              <a:t>'"  The Board added that "an attacker could join the wireless ad-hoc network, record voting data or inject malicious [data.]'" . </a:t>
            </a:r>
            <a:r>
              <a:rPr lang="en">
                <a:solidFill>
                  <a:srgbClr val="FF0000"/>
                </a:solidFill>
                <a:latin typeface="Times New Roman"/>
                <a:ea typeface="Times New Roman"/>
                <a:cs typeface="Times New Roman"/>
                <a:sym typeface="Times New Roman"/>
              </a:rPr>
              <a:t>The voting machines were in fact using "abcde" as their encryption key - an easy password for hackers to obtain.</a:t>
            </a:r>
            <a:endParaRPr>
              <a:solidFill>
                <a:srgbClr val="FF0000"/>
              </a:solidFill>
              <a:highlight>
                <a:srgbClr val="FFFFFF"/>
              </a:highlight>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ph type="title"/>
          </p:nvPr>
        </p:nvSpPr>
        <p:spPr>
          <a:xfrm>
            <a:off x="365500" y="215525"/>
            <a:ext cx="83502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800" u="sng">
                <a:hlinkClick r:id="rId3"/>
              </a:rPr>
              <a:t>FAKE NEWS: THE LEGALITY OF THE RUSSIAN 2016 FACEBOOK INFLUENCE CAMPAIGN, 37 B.U. Int'l L.J. 183</a:t>
            </a:r>
            <a:endParaRPr b="1" sz="18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10" name="Google Shape;210;p27"/>
          <p:cNvSpPr txBox="1"/>
          <p:nvPr>
            <p:ph idx="1" type="body"/>
          </p:nvPr>
        </p:nvSpPr>
        <p:spPr>
          <a:xfrm>
            <a:off x="396900" y="923550"/>
            <a:ext cx="8350200" cy="3729000"/>
          </a:xfrm>
          <a:prstGeom prst="rect">
            <a:avLst/>
          </a:prstGeom>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chemeClr val="lt1"/>
              </a:buClr>
              <a:buSzPts val="1200"/>
              <a:buFont typeface="Verdana"/>
              <a:buChar char="●"/>
            </a:pPr>
            <a:r>
              <a:rPr b="1" lang="en">
                <a:solidFill>
                  <a:srgbClr val="FF0000"/>
                </a:solidFill>
                <a:latin typeface="Times New Roman"/>
                <a:ea typeface="Times New Roman"/>
                <a:cs typeface="Times New Roman"/>
                <a:sym typeface="Times New Roman"/>
              </a:rPr>
              <a:t>Russian hackers employed by the Internet Research Agency (the "Agency") conducted a multi-faceted campaign intended to influence the 2016 U.S. presidential election</a:t>
            </a:r>
            <a:r>
              <a:rPr lang="en">
                <a:solidFill>
                  <a:schemeClr val="lt1"/>
                </a:solidFill>
                <a:latin typeface="Times New Roman"/>
                <a:ea typeface="Times New Roman"/>
                <a:cs typeface="Times New Roman"/>
                <a:sym typeface="Times New Roman"/>
              </a:rPr>
              <a:t> between Hillary Clinton and Donald Trump. Agency hackers first created </a:t>
            </a:r>
            <a:r>
              <a:rPr lang="en">
                <a:solidFill>
                  <a:srgbClr val="FF0000"/>
                </a:solidFill>
                <a:latin typeface="Times New Roman"/>
                <a:ea typeface="Times New Roman"/>
                <a:cs typeface="Times New Roman"/>
                <a:sym typeface="Times New Roman"/>
              </a:rPr>
              <a:t>fake Facebook profiles</a:t>
            </a:r>
            <a:r>
              <a:rPr lang="en">
                <a:solidFill>
                  <a:schemeClr val="lt1"/>
                </a:solidFill>
                <a:latin typeface="Times New Roman"/>
                <a:ea typeface="Times New Roman"/>
                <a:cs typeface="Times New Roman"/>
                <a:sym typeface="Times New Roman"/>
              </a:rPr>
              <a:t> under seemingly American names and identities. Next, Agency hackers used these fake profiles to </a:t>
            </a:r>
            <a:r>
              <a:rPr lang="en">
                <a:solidFill>
                  <a:srgbClr val="FF0000"/>
                </a:solidFill>
                <a:latin typeface="Times New Roman"/>
                <a:ea typeface="Times New Roman"/>
                <a:cs typeface="Times New Roman"/>
                <a:sym typeface="Times New Roman"/>
              </a:rPr>
              <a:t>purchase advertisements from Facebook</a:t>
            </a:r>
            <a:r>
              <a:rPr lang="en">
                <a:solidFill>
                  <a:schemeClr val="lt1"/>
                </a:solidFill>
                <a:latin typeface="Times New Roman"/>
                <a:ea typeface="Times New Roman"/>
                <a:cs typeface="Times New Roman"/>
                <a:sym typeface="Times New Roman"/>
              </a:rPr>
              <a:t>, and designed inflammatory advertisements directed at hot-button political issues and the candidates themselves.  Finally, </a:t>
            </a:r>
            <a:r>
              <a:rPr lang="en">
                <a:solidFill>
                  <a:srgbClr val="FF0000"/>
                </a:solidFill>
                <a:latin typeface="Times New Roman"/>
                <a:ea typeface="Times New Roman"/>
                <a:cs typeface="Times New Roman"/>
                <a:sym typeface="Times New Roman"/>
              </a:rPr>
              <a:t>using Facebook's Core Audience and Custom Audience tools</a:t>
            </a:r>
            <a:r>
              <a:rPr lang="en">
                <a:solidFill>
                  <a:schemeClr val="lt1"/>
                </a:solidFill>
                <a:latin typeface="Times New Roman"/>
                <a:ea typeface="Times New Roman"/>
                <a:cs typeface="Times New Roman"/>
                <a:sym typeface="Times New Roman"/>
              </a:rPr>
              <a:t> exactly as they are supposed to be used, Agency hackers directed these advertisements to </a:t>
            </a:r>
            <a:r>
              <a:rPr lang="en">
                <a:solidFill>
                  <a:srgbClr val="FF0000"/>
                </a:solidFill>
                <a:latin typeface="Times New Roman"/>
                <a:ea typeface="Times New Roman"/>
                <a:cs typeface="Times New Roman"/>
                <a:sym typeface="Times New Roman"/>
              </a:rPr>
              <a:t>target susceptible American voters by implementing specific demographic information into Facebook's advertising tools.</a:t>
            </a:r>
            <a:r>
              <a:rPr lang="en">
                <a:solidFill>
                  <a:schemeClr val="lt1"/>
                </a:solidFill>
                <a:latin typeface="Times New Roman"/>
                <a:ea typeface="Times New Roman"/>
                <a:cs typeface="Times New Roman"/>
                <a:sym typeface="Times New Roman"/>
              </a:rPr>
              <a:t>  Algorithms generated by Facebook then used this demographic information to distribute the advertisements to the Agency's target audience</a:t>
            </a:r>
            <a:endParaRPr>
              <a:solidFill>
                <a:schemeClr val="lt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Verdana"/>
              <a:buChar char="●"/>
            </a:pPr>
            <a:r>
              <a:rPr lang="en">
                <a:solidFill>
                  <a:srgbClr val="FF0000"/>
                </a:solidFill>
                <a:latin typeface="Times New Roman"/>
                <a:ea typeface="Times New Roman"/>
                <a:cs typeface="Times New Roman"/>
                <a:sym typeface="Times New Roman"/>
              </a:rPr>
              <a:t>The Facebook influence campaign </a:t>
            </a:r>
            <a:r>
              <a:rPr b="1" lang="en">
                <a:solidFill>
                  <a:srgbClr val="FF0000"/>
                </a:solidFill>
                <a:latin typeface="Times New Roman"/>
                <a:ea typeface="Times New Roman"/>
                <a:cs typeface="Times New Roman"/>
                <a:sym typeface="Times New Roman"/>
              </a:rPr>
              <a:t>likely violated the Federal Election Campaign Act ("FECA"), the Foreign Agent Registration Act ("FARA"), and the U.S. anti-hacking statute[the Computer Fraud and Abuse Act ("CFAA")]</a:t>
            </a:r>
            <a:endParaRPr b="1">
              <a:solidFill>
                <a:srgbClr val="FF0000"/>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Verdana"/>
              <a:buChar char="●"/>
            </a:pPr>
            <a:r>
              <a:rPr lang="en">
                <a:solidFill>
                  <a:srgbClr val="FF0000"/>
                </a:solidFill>
                <a:latin typeface="Times New Roman"/>
                <a:ea typeface="Times New Roman"/>
                <a:cs typeface="Times New Roman"/>
                <a:sym typeface="Times New Roman"/>
              </a:rPr>
              <a:t>FECA</a:t>
            </a:r>
            <a:r>
              <a:rPr lang="en">
                <a:solidFill>
                  <a:schemeClr val="lt1"/>
                </a:solidFill>
                <a:latin typeface="Times New Roman"/>
                <a:ea typeface="Times New Roman"/>
                <a:cs typeface="Times New Roman"/>
                <a:sym typeface="Times New Roman"/>
              </a:rPr>
              <a:t> "prohibits foreign nationals from making any contributions, expenditures, independent expenditures, or disbursements for electioneering communications."</a:t>
            </a:r>
            <a:endParaRPr>
              <a:solidFill>
                <a:schemeClr val="lt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Verdana"/>
              <a:buChar char="●"/>
            </a:pPr>
            <a:r>
              <a:rPr lang="en">
                <a:solidFill>
                  <a:srgbClr val="FF0000"/>
                </a:solidFill>
                <a:latin typeface="Times New Roman"/>
                <a:ea typeface="Times New Roman"/>
                <a:cs typeface="Times New Roman"/>
                <a:sym typeface="Times New Roman"/>
              </a:rPr>
              <a:t>FARA </a:t>
            </a:r>
            <a:r>
              <a:rPr lang="en">
                <a:solidFill>
                  <a:schemeClr val="lt1"/>
                </a:solidFill>
                <a:latin typeface="Times New Roman"/>
                <a:ea typeface="Times New Roman"/>
                <a:cs typeface="Times New Roman"/>
                <a:sym typeface="Times New Roman"/>
              </a:rPr>
              <a:t>requires that "agents of foreign principals (which includes foreign non-government individuals and entities)...submit periodic registration statements containing truthful information about their activities and the income earned from them."</a:t>
            </a:r>
            <a:endParaRPr>
              <a:solidFill>
                <a:srgbClr val="373739"/>
              </a:solidFill>
              <a:highlight>
                <a:srgbClr val="FFFFFF"/>
              </a:highlight>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ph type="title"/>
          </p:nvPr>
        </p:nvSpPr>
        <p:spPr>
          <a:xfrm>
            <a:off x="358525" y="217475"/>
            <a:ext cx="81996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800" u="sng">
                <a:hlinkClick r:id="rId3"/>
              </a:rPr>
              <a:t>Preparing for a Disputed Presidential Election: An Exercise in Election Risk Assessment and Management, 51 Loy. U. Chi. L.J. 309</a:t>
            </a:r>
            <a:endParaRPr b="1" sz="18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16" name="Google Shape;216;p28"/>
          <p:cNvSpPr txBox="1"/>
          <p:nvPr>
            <p:ph idx="1" type="body"/>
          </p:nvPr>
        </p:nvSpPr>
        <p:spPr>
          <a:xfrm>
            <a:off x="358525" y="884025"/>
            <a:ext cx="8085900" cy="39570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lt1"/>
              </a:buClr>
              <a:buSzPts val="1400"/>
              <a:buFont typeface="Verdana"/>
              <a:buChar char="●"/>
            </a:pPr>
            <a:r>
              <a:rPr b="1" i="1" lang="en" sz="1500" u="sng">
                <a:solidFill>
                  <a:srgbClr val="FF0000"/>
                </a:solidFill>
                <a:latin typeface="Times New Roman"/>
                <a:ea typeface="Times New Roman"/>
                <a:cs typeface="Times New Roman"/>
                <a:sym typeface="Times New Roman"/>
              </a:rPr>
              <a:t>Dispute over a close election in 2020 could bring nightmare constitutional crisis.</a:t>
            </a:r>
            <a:r>
              <a:rPr lang="en" sz="1500">
                <a:solidFill>
                  <a:schemeClr val="lt1"/>
                </a:solidFill>
                <a:latin typeface="Times New Roman"/>
                <a:ea typeface="Times New Roman"/>
                <a:cs typeface="Times New Roman"/>
                <a:sym typeface="Times New Roman"/>
              </a:rPr>
              <a:t> </a:t>
            </a:r>
            <a:r>
              <a:rPr lang="en" sz="1500">
                <a:solidFill>
                  <a:srgbClr val="FF0000"/>
                </a:solidFill>
                <a:latin typeface="Times New Roman"/>
                <a:ea typeface="Times New Roman"/>
                <a:cs typeface="Times New Roman"/>
                <a:sym typeface="Times New Roman"/>
              </a:rPr>
              <a:t>Both nominees can declare victories </a:t>
            </a:r>
            <a:r>
              <a:rPr lang="en" sz="1500">
                <a:solidFill>
                  <a:schemeClr val="lt1"/>
                </a:solidFill>
                <a:latin typeface="Times New Roman"/>
                <a:ea typeface="Times New Roman"/>
                <a:cs typeface="Times New Roman"/>
                <a:sym typeface="Times New Roman"/>
              </a:rPr>
              <a:t>as a very close swing state(for example, Pennsylvania) can determine the winner. However, due to delay in official results due to the COVID-19 pandemic and the close election results in the news, there is no certainty of winner. </a:t>
            </a:r>
            <a:endParaRPr sz="1500">
              <a:solidFill>
                <a:schemeClr val="lt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lt1"/>
              </a:buClr>
              <a:buSzPts val="1400"/>
              <a:buFont typeface="Verdana"/>
              <a:buChar char="●"/>
            </a:pPr>
            <a:r>
              <a:rPr lang="en" sz="1500">
                <a:solidFill>
                  <a:srgbClr val="FF0000"/>
                </a:solidFill>
                <a:latin typeface="Times New Roman"/>
                <a:ea typeface="Times New Roman"/>
                <a:cs typeface="Times New Roman"/>
                <a:sym typeface="Times New Roman"/>
              </a:rPr>
              <a:t>Despite protests and counter-protests, and lawsuits and counter-lawsuits - each side accusing the other of attempting to steal an election that is rightfully theirs.</a:t>
            </a:r>
            <a:r>
              <a:rPr lang="en" sz="1500">
                <a:solidFill>
                  <a:schemeClr val="lt1"/>
                </a:solidFill>
                <a:latin typeface="Times New Roman"/>
                <a:ea typeface="Times New Roman"/>
                <a:cs typeface="Times New Roman"/>
                <a:sym typeface="Times New Roman"/>
              </a:rPr>
              <a:t> Suppose the news is showing a very slight lead for the Democrats, but Trump is claiming victory.  </a:t>
            </a:r>
            <a:endParaRPr sz="1500">
              <a:solidFill>
                <a:schemeClr val="lt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lt1"/>
              </a:buClr>
              <a:buSzPts val="1400"/>
              <a:buFont typeface="Verdana"/>
              <a:buChar char="●"/>
            </a:pPr>
            <a:r>
              <a:rPr lang="en" sz="1500">
                <a:solidFill>
                  <a:schemeClr val="lt1"/>
                </a:solidFill>
                <a:latin typeface="Times New Roman"/>
                <a:ea typeface="Times New Roman"/>
                <a:cs typeface="Times New Roman"/>
                <a:sym typeface="Times New Roman"/>
              </a:rPr>
              <a:t>At Trump's urging, the state's legislature - where Republicans have majorities in both houses - purports to exercise its authority under </a:t>
            </a:r>
            <a:r>
              <a:rPr lang="en" sz="1500">
                <a:solidFill>
                  <a:srgbClr val="FF0000"/>
                </a:solidFill>
                <a:latin typeface="Times New Roman"/>
                <a:ea typeface="Times New Roman"/>
                <a:cs typeface="Times New Roman"/>
                <a:sym typeface="Times New Roman"/>
              </a:rPr>
              <a:t>Article II of the Constitution to appoint the state's presidential electors directly.</a:t>
            </a:r>
            <a:r>
              <a:rPr lang="en" sz="1500">
                <a:solidFill>
                  <a:schemeClr val="lt1"/>
                </a:solidFill>
                <a:latin typeface="Times New Roman"/>
                <a:ea typeface="Times New Roman"/>
                <a:cs typeface="Times New Roman"/>
                <a:sym typeface="Times New Roman"/>
              </a:rPr>
              <a:t> Taking their cue from Trump, both legislative chambers claim that the certified popular vote cannot be trusted because of the blue shift that occurred in overtime. Therefore, </a:t>
            </a:r>
            <a:r>
              <a:rPr lang="en" sz="1500">
                <a:solidFill>
                  <a:srgbClr val="FF0000"/>
                </a:solidFill>
                <a:latin typeface="Times New Roman"/>
                <a:ea typeface="Times New Roman"/>
                <a:cs typeface="Times New Roman"/>
                <a:sym typeface="Times New Roman"/>
              </a:rPr>
              <a:t>the two chambers claim to have the constitutional right to supersede the popular vote and assert direct authority to appoint the state's presidential electors</a:t>
            </a:r>
            <a:r>
              <a:rPr lang="en" sz="1500">
                <a:solidFill>
                  <a:schemeClr val="lt1"/>
                </a:solidFill>
                <a:latin typeface="Times New Roman"/>
                <a:ea typeface="Times New Roman"/>
                <a:cs typeface="Times New Roman"/>
                <a:sym typeface="Times New Roman"/>
              </a:rPr>
              <a:t>, so that this appointment is in line with the popular vote tally as it existed on Election Night, which Trump continues to claim is the "true" outcome. </a:t>
            </a:r>
            <a:endParaRPr>
              <a:solidFill>
                <a:srgbClr val="373739"/>
              </a:solidFill>
              <a:highlight>
                <a:srgbClr val="FFFFFF"/>
              </a:highlight>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nvSpPr>
        <p:spPr>
          <a:xfrm>
            <a:off x="118625" y="272200"/>
            <a:ext cx="8777100" cy="30546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lt1"/>
              </a:buClr>
              <a:buSzPts val="1300"/>
              <a:buFont typeface="Verdana"/>
              <a:buChar char="●"/>
            </a:pPr>
            <a:r>
              <a:rPr b="1" lang="en">
                <a:solidFill>
                  <a:srgbClr val="FF0000"/>
                </a:solidFill>
                <a:latin typeface="Times New Roman"/>
                <a:ea typeface="Times New Roman"/>
                <a:cs typeface="Times New Roman"/>
                <a:sym typeface="Times New Roman"/>
              </a:rPr>
              <a:t>When Congress meets on January 6, 2021 to count the electoral votes from the states, there are two conflicting certificates of electoral votes from Pennsylvania.</a:t>
            </a:r>
            <a:r>
              <a:rPr b="1" lang="en">
                <a:solidFill>
                  <a:schemeClr val="lt1"/>
                </a:solidFill>
                <a:latin typeface="Times New Roman"/>
                <a:ea typeface="Times New Roman"/>
                <a:cs typeface="Times New Roman"/>
                <a:sym typeface="Times New Roman"/>
              </a:rPr>
              <a:t> </a:t>
            </a:r>
            <a:r>
              <a:rPr lang="en">
                <a:solidFill>
                  <a:schemeClr val="lt1"/>
                </a:solidFill>
                <a:latin typeface="Times New Roman"/>
                <a:ea typeface="Times New Roman"/>
                <a:cs typeface="Times New Roman"/>
                <a:sym typeface="Times New Roman"/>
              </a:rPr>
              <a:t>One submission, from the Democratic electors and reflecting the governor's certificate of ascertainment, records </a:t>
            </a:r>
            <a:r>
              <a:rPr lang="en">
                <a:solidFill>
                  <a:schemeClr val="lt1"/>
                </a:solidFill>
                <a:latin typeface="Times New Roman"/>
                <a:ea typeface="Times New Roman"/>
                <a:cs typeface="Times New Roman"/>
                <a:sym typeface="Times New Roman"/>
              </a:rPr>
              <a:t>Pennsylvania</a:t>
            </a:r>
            <a:r>
              <a:rPr lang="en">
                <a:solidFill>
                  <a:schemeClr val="lt1"/>
                </a:solidFill>
                <a:latin typeface="Times New Roman"/>
                <a:ea typeface="Times New Roman"/>
                <a:cs typeface="Times New Roman"/>
                <a:sym typeface="Times New Roman"/>
              </a:rPr>
              <a:t> 20 electoral votes for Democrats. The other, from the Republican electors and reflecting the legislature's purported direct appointment, records Pennsylvania's electoral votes for Trump.</a:t>
            </a:r>
            <a:endParaRPr>
              <a:solidFill>
                <a:schemeClr val="lt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lt1"/>
              </a:buClr>
              <a:buSzPts val="1300"/>
              <a:buFont typeface="Verdana"/>
              <a:buChar char="●"/>
            </a:pPr>
            <a:r>
              <a:rPr lang="en">
                <a:solidFill>
                  <a:schemeClr val="lt1"/>
                </a:solidFill>
                <a:latin typeface="Times New Roman"/>
                <a:ea typeface="Times New Roman"/>
                <a:cs typeface="Times New Roman"/>
                <a:sym typeface="Times New Roman"/>
              </a:rPr>
              <a:t>Some Republicans take the especially aggressive position that </a:t>
            </a:r>
            <a:r>
              <a:rPr lang="en">
                <a:solidFill>
                  <a:srgbClr val="FF0000"/>
                </a:solidFill>
                <a:latin typeface="Times New Roman"/>
                <a:ea typeface="Times New Roman"/>
                <a:cs typeface="Times New Roman"/>
                <a:sym typeface="Times New Roman"/>
              </a:rPr>
              <a:t>Mike Pence, as President of the Senate, has the unilateral authority under the Twelfth Amendment to decide which certificate of electoral votes from Pennsylvania is the authoritative one entitled to be counted in Congress</a:t>
            </a:r>
            <a:r>
              <a:rPr lang="en">
                <a:solidFill>
                  <a:schemeClr val="lt1"/>
                </a:solidFill>
                <a:latin typeface="Times New Roman"/>
                <a:ea typeface="Times New Roman"/>
                <a:cs typeface="Times New Roman"/>
                <a:sym typeface="Times New Roman"/>
              </a:rPr>
              <a:t> and that he, accordingly, will count the certificate from the electors appointed by the state legislature because the Constitution authorizes the state legislature to choose the method of appointing electors.</a:t>
            </a:r>
            <a:endParaRPr>
              <a:solidFill>
                <a:schemeClr val="lt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lt1"/>
              </a:buClr>
              <a:buSzPts val="1300"/>
              <a:buFont typeface="Verdana"/>
              <a:buChar char="●"/>
            </a:pPr>
            <a:r>
              <a:rPr lang="en">
                <a:solidFill>
                  <a:schemeClr val="lt1"/>
                </a:solidFill>
                <a:latin typeface="Times New Roman"/>
                <a:ea typeface="Times New Roman"/>
                <a:cs typeface="Times New Roman"/>
                <a:sym typeface="Times New Roman"/>
              </a:rPr>
              <a:t>Some Republicans contend that, </a:t>
            </a:r>
            <a:r>
              <a:rPr lang="en">
                <a:solidFill>
                  <a:srgbClr val="FF0000"/>
                </a:solidFill>
                <a:latin typeface="Times New Roman"/>
                <a:ea typeface="Times New Roman"/>
                <a:cs typeface="Times New Roman"/>
                <a:sym typeface="Times New Roman"/>
              </a:rPr>
              <a:t>under the proper interpretation of the operative federal statute - the Electoral Count Act of 1887 - Pennsylvania's electoral votes must be discarded</a:t>
            </a:r>
            <a:r>
              <a:rPr lang="en">
                <a:solidFill>
                  <a:schemeClr val="lt1"/>
                </a:solidFill>
                <a:latin typeface="Times New Roman"/>
                <a:ea typeface="Times New Roman"/>
                <a:cs typeface="Times New Roman"/>
                <a:sym typeface="Times New Roman"/>
              </a:rPr>
              <a:t> because both conflicting submissions of electoral votes from the state purport to be timely and authoritative under state law.</a:t>
            </a:r>
            <a:endParaRPr>
              <a:solidFill>
                <a:schemeClr val="lt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lt1"/>
              </a:buClr>
              <a:buSzPts val="1300"/>
              <a:buFont typeface="Verdana"/>
              <a:buChar char="●"/>
            </a:pPr>
            <a:r>
              <a:rPr lang="en">
                <a:solidFill>
                  <a:schemeClr val="lt1"/>
                </a:solidFill>
                <a:latin typeface="Times New Roman"/>
                <a:ea typeface="Times New Roman"/>
                <a:cs typeface="Times New Roman"/>
                <a:sym typeface="Times New Roman"/>
              </a:rPr>
              <a:t>Some Democrats argue that </a:t>
            </a:r>
            <a:r>
              <a:rPr lang="en">
                <a:solidFill>
                  <a:srgbClr val="FF0000"/>
                </a:solidFill>
                <a:latin typeface="Times New Roman"/>
                <a:ea typeface="Times New Roman"/>
                <a:cs typeface="Times New Roman"/>
                <a:sym typeface="Times New Roman"/>
              </a:rPr>
              <a:t>if the dispute over Pennsylvania remains unresolved on January 20th, then no candidate shall have been "qualified" for either president or vice-president within the meaning of the Twentieth Amendment, thus Nancy Pelosi is the acting President</a:t>
            </a:r>
            <a:endParaRPr>
              <a:solidFill>
                <a:srgbClr val="FF0000"/>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lt1"/>
              </a:buClr>
              <a:buSzPts val="1300"/>
              <a:buFont typeface="Verdana"/>
              <a:buChar char="●"/>
            </a:pPr>
            <a:r>
              <a:rPr b="1" lang="en">
                <a:solidFill>
                  <a:srgbClr val="FF0000"/>
                </a:solidFill>
                <a:latin typeface="Times New Roman"/>
                <a:ea typeface="Times New Roman"/>
                <a:cs typeface="Times New Roman"/>
                <a:sym typeface="Times New Roman"/>
              </a:rPr>
              <a:t>More chaos and legal battles lead to the battle for power between Pelosi and Trump before Inauguration Day 2021</a:t>
            </a:r>
            <a:endParaRPr b="1" sz="1200">
              <a:solidFill>
                <a:srgbClr val="FF0000"/>
              </a:solidFill>
              <a:highlight>
                <a:srgbClr val="FFFFFF"/>
              </a:highlight>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367850" y="260550"/>
            <a:ext cx="82692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800" u="sng">
                <a:hlinkClick r:id="rId3"/>
              </a:rPr>
              <a:t>MEASURING ELECTION SYSTEM PERFORMANCE, 13 N.Y.U. J. Legis. &amp; Pub. Pol'y 445</a:t>
            </a:r>
            <a:endParaRPr b="1" sz="18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27" name="Google Shape;227;p30"/>
          <p:cNvSpPr txBox="1"/>
          <p:nvPr>
            <p:ph idx="1" type="body"/>
          </p:nvPr>
        </p:nvSpPr>
        <p:spPr>
          <a:xfrm>
            <a:off x="434600" y="970800"/>
            <a:ext cx="7890300" cy="3201900"/>
          </a:xfrm>
          <a:prstGeom prst="rect">
            <a:avLst/>
          </a:prstGeom>
        </p:spPr>
        <p:txBody>
          <a:bodyPr anchorCtr="0" anchor="t" bIns="91425" lIns="91425" spcFirstLastPara="1" rIns="91425" wrap="square" tIns="91425">
            <a:noAutofit/>
          </a:bodyPr>
          <a:lstStyle/>
          <a:p>
            <a:pPr indent="-323850" lvl="0" marL="457200" marR="0" rtl="0" algn="l">
              <a:lnSpc>
                <a:spcPct val="115000"/>
              </a:lnSpc>
              <a:spcBef>
                <a:spcPts val="0"/>
              </a:spcBef>
              <a:spcAft>
                <a:spcPts val="0"/>
              </a:spcAft>
              <a:buClr>
                <a:schemeClr val="lt1"/>
              </a:buClr>
              <a:buSzPts val="1500"/>
              <a:buFont typeface="Verdana"/>
              <a:buChar char="●"/>
            </a:pPr>
            <a:r>
              <a:rPr lang="en" sz="1600">
                <a:solidFill>
                  <a:schemeClr val="lt1"/>
                </a:solidFill>
                <a:latin typeface="Times New Roman"/>
                <a:ea typeface="Times New Roman"/>
                <a:cs typeface="Times New Roman"/>
                <a:sym typeface="Times New Roman"/>
              </a:rPr>
              <a:t>The system framework suggests how one might construct an election performance index. There are</a:t>
            </a:r>
            <a:r>
              <a:rPr lang="en" sz="1600">
                <a:solidFill>
                  <a:srgbClr val="FF0000"/>
                </a:solidFill>
                <a:latin typeface="Times New Roman"/>
                <a:ea typeface="Times New Roman"/>
                <a:cs typeface="Times New Roman"/>
                <a:sym typeface="Times New Roman"/>
              </a:rPr>
              <a:t> </a:t>
            </a:r>
            <a:r>
              <a:rPr b="1" lang="en" sz="1600">
                <a:solidFill>
                  <a:srgbClr val="FF0000"/>
                </a:solidFill>
                <a:latin typeface="Times New Roman"/>
                <a:ea typeface="Times New Roman"/>
                <a:cs typeface="Times New Roman"/>
                <a:sym typeface="Times New Roman"/>
              </a:rPr>
              <a:t>two general measures for assessing performance</a:t>
            </a:r>
            <a:r>
              <a:rPr lang="en" sz="1600">
                <a:solidFill>
                  <a:schemeClr val="lt1"/>
                </a:solidFill>
                <a:latin typeface="Times New Roman"/>
                <a:ea typeface="Times New Roman"/>
                <a:cs typeface="Times New Roman"/>
                <a:sym typeface="Times New Roman"/>
              </a:rPr>
              <a:t>: </a:t>
            </a:r>
            <a:r>
              <a:rPr lang="en" sz="1600">
                <a:solidFill>
                  <a:srgbClr val="FF0000"/>
                </a:solidFill>
                <a:latin typeface="Times New Roman"/>
                <a:ea typeface="Times New Roman"/>
                <a:cs typeface="Times New Roman"/>
                <a:sym typeface="Times New Roman"/>
              </a:rPr>
              <a:t>the probability that the election system produces the wrong outcome</a:t>
            </a:r>
            <a:r>
              <a:rPr lang="en" sz="1600">
                <a:solidFill>
                  <a:schemeClr val="lt1"/>
                </a:solidFill>
                <a:latin typeface="Times New Roman"/>
                <a:ea typeface="Times New Roman"/>
                <a:cs typeface="Times New Roman"/>
                <a:sym typeface="Times New Roman"/>
              </a:rPr>
              <a:t> (i.e., not what a majority of voters actually chose or one with sufficient problems as to lack legitimacy) and </a:t>
            </a:r>
            <a:r>
              <a:rPr lang="en" sz="1600">
                <a:solidFill>
                  <a:srgbClr val="FF0000"/>
                </a:solidFill>
                <a:latin typeface="Times New Roman"/>
                <a:ea typeface="Times New Roman"/>
                <a:cs typeface="Times New Roman"/>
                <a:sym typeface="Times New Roman"/>
              </a:rPr>
              <a:t>the probability that the system fails ultimately to register an individual voter's preference</a:t>
            </a:r>
            <a:r>
              <a:rPr lang="en" sz="1600">
                <a:solidFill>
                  <a:schemeClr val="lt1"/>
                </a:solidFill>
                <a:latin typeface="Times New Roman"/>
                <a:ea typeface="Times New Roman"/>
                <a:cs typeface="Times New Roman"/>
                <a:sym typeface="Times New Roman"/>
              </a:rPr>
              <a:t>. </a:t>
            </a:r>
            <a:endParaRPr sz="1600">
              <a:solidFill>
                <a:schemeClr val="lt1"/>
              </a:solidFill>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chemeClr val="lt1"/>
              </a:buClr>
              <a:buSzPts val="1500"/>
              <a:buFont typeface="Verdana"/>
              <a:buChar char="●"/>
            </a:pPr>
            <a:r>
              <a:rPr lang="en" sz="1600">
                <a:solidFill>
                  <a:schemeClr val="lt1"/>
                </a:solidFill>
                <a:latin typeface="Times New Roman"/>
                <a:ea typeface="Times New Roman"/>
                <a:cs typeface="Times New Roman"/>
                <a:sym typeface="Times New Roman"/>
              </a:rPr>
              <a:t>There are two important variants on the question of how well the official count reflects voters' intentions, each of which points to different standards for evaluation. First, </a:t>
            </a:r>
            <a:r>
              <a:rPr lang="en" sz="1600">
                <a:solidFill>
                  <a:srgbClr val="FF0000"/>
                </a:solidFill>
                <a:latin typeface="Times New Roman"/>
                <a:ea typeface="Times New Roman"/>
                <a:cs typeface="Times New Roman"/>
                <a:sym typeface="Times New Roman"/>
              </a:rPr>
              <a:t>do the aggregate election results get the outcome right?</a:t>
            </a:r>
            <a:r>
              <a:rPr lang="en" sz="1600">
                <a:solidFill>
                  <a:schemeClr val="lt1"/>
                </a:solidFill>
                <a:latin typeface="Times New Roman"/>
                <a:ea typeface="Times New Roman"/>
                <a:cs typeface="Times New Roman"/>
                <a:sym typeface="Times New Roman"/>
              </a:rPr>
              <a:t> Second, </a:t>
            </a:r>
            <a:r>
              <a:rPr lang="en" sz="1600">
                <a:solidFill>
                  <a:srgbClr val="FF0000"/>
                </a:solidFill>
                <a:latin typeface="Times New Roman"/>
                <a:ea typeface="Times New Roman"/>
                <a:cs typeface="Times New Roman"/>
                <a:sym typeface="Times New Roman"/>
              </a:rPr>
              <a:t>is the record of the vote sufficiently accurate to enable state election officials to resolve election disputes without resorting to courts?</a:t>
            </a:r>
            <a:endParaRPr sz="1600">
              <a:solidFill>
                <a:srgbClr val="FF0000"/>
              </a:solidFill>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chemeClr val="lt1"/>
              </a:buClr>
              <a:buSzPts val="1500"/>
              <a:buFont typeface="Verdana"/>
              <a:buChar char="●"/>
            </a:pPr>
            <a:r>
              <a:rPr lang="en" sz="1600">
                <a:solidFill>
                  <a:srgbClr val="FF0000"/>
                </a:solidFill>
                <a:latin typeface="Times New Roman"/>
                <a:ea typeface="Times New Roman"/>
                <a:cs typeface="Times New Roman"/>
                <a:sym typeface="Times New Roman"/>
              </a:rPr>
              <a:t>Election returns, public surveys, recounts and audits, and election office reports</a:t>
            </a:r>
            <a:r>
              <a:rPr lang="en" sz="1600">
                <a:solidFill>
                  <a:schemeClr val="lt1"/>
                </a:solidFill>
                <a:latin typeface="Times New Roman"/>
                <a:ea typeface="Times New Roman"/>
                <a:cs typeface="Times New Roman"/>
                <a:sym typeface="Times New Roman"/>
              </a:rPr>
              <a:t> are useful items for election research</a:t>
            </a:r>
            <a:endParaRPr sz="1600">
              <a:solidFill>
                <a:schemeClr val="lt1"/>
              </a:solidFill>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chemeClr val="lt1"/>
              </a:buClr>
              <a:buSzPts val="1500"/>
              <a:buFont typeface="Verdana"/>
              <a:buChar char="●"/>
            </a:pPr>
            <a:r>
              <a:rPr lang="en" sz="1600">
                <a:solidFill>
                  <a:schemeClr val="lt1"/>
                </a:solidFill>
                <a:latin typeface="Times New Roman"/>
                <a:ea typeface="Times New Roman"/>
                <a:cs typeface="Times New Roman"/>
                <a:sym typeface="Times New Roman"/>
              </a:rPr>
              <a:t>No single measure of the quality of election administration exists</a:t>
            </a:r>
            <a:endParaRPr sz="1600">
              <a:solidFill>
                <a:schemeClr val="lt1"/>
              </a:solidFill>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chemeClr val="lt1"/>
              </a:buClr>
              <a:buSzPts val="1500"/>
              <a:buFont typeface="Verdana"/>
              <a:buChar char="●"/>
            </a:pPr>
            <a:r>
              <a:rPr lang="en" sz="1600" u="sng">
                <a:solidFill>
                  <a:schemeClr val="lt1"/>
                </a:solidFill>
                <a:latin typeface="Times New Roman"/>
                <a:ea typeface="Times New Roman"/>
                <a:cs typeface="Times New Roman"/>
                <a:sym typeface="Times New Roman"/>
                <a:hlinkClick r:id="rId4">
                  <a:extLst>
                    <a:ext uri="{A12FA001-AC4F-418D-AE19-62706E023703}">
                      <ahyp:hlinkClr val="tx"/>
                    </a:ext>
                  </a:extLst>
                </a:hlinkClick>
              </a:rPr>
              <a:t>Caltech/MIT Voting Technology Project</a:t>
            </a:r>
            <a:r>
              <a:rPr lang="en" sz="1600" u="sng">
                <a:solidFill>
                  <a:schemeClr val="lt1"/>
                </a:solidFill>
                <a:latin typeface="Times New Roman"/>
                <a:ea typeface="Times New Roman"/>
                <a:cs typeface="Times New Roman"/>
                <a:sym typeface="Times New Roman"/>
              </a:rPr>
              <a:t>:</a:t>
            </a:r>
            <a:r>
              <a:rPr lang="en" sz="1600">
                <a:solidFill>
                  <a:schemeClr val="lt1"/>
                </a:solidFill>
                <a:latin typeface="Times New Roman"/>
                <a:ea typeface="Times New Roman"/>
                <a:cs typeface="Times New Roman"/>
                <a:sym typeface="Times New Roman"/>
              </a:rPr>
              <a:t> An analysis of “lost votes”</a:t>
            </a:r>
            <a:endParaRPr sz="1600">
              <a:solidFill>
                <a:schemeClr val="lt1"/>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428325" y="168175"/>
            <a:ext cx="75057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3800" u="sng">
                <a:hlinkClick r:id="rId3"/>
              </a:rPr>
              <a:t>Voting From Jail</a:t>
            </a:r>
            <a:endParaRPr b="1" sz="3800" u="sng"/>
          </a:p>
        </p:txBody>
      </p:sp>
      <p:sp>
        <p:nvSpPr>
          <p:cNvPr id="134" name="Google Shape;134;p14"/>
          <p:cNvSpPr txBox="1"/>
          <p:nvPr>
            <p:ph idx="1" type="body"/>
          </p:nvPr>
        </p:nvSpPr>
        <p:spPr>
          <a:xfrm>
            <a:off x="428325" y="771725"/>
            <a:ext cx="7866600" cy="33732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1200"/>
              </a:spcBef>
              <a:spcAft>
                <a:spcPts val="0"/>
              </a:spcAft>
              <a:buClr>
                <a:schemeClr val="lt1"/>
              </a:buClr>
              <a:buSzPts val="2000"/>
              <a:buFont typeface="Times New Roman"/>
              <a:buChar char="●"/>
            </a:pPr>
            <a:r>
              <a:rPr lang="en" sz="2000">
                <a:solidFill>
                  <a:schemeClr val="lt1"/>
                </a:solidFill>
                <a:latin typeface="Times New Roman"/>
                <a:ea typeface="Times New Roman"/>
                <a:cs typeface="Times New Roman"/>
                <a:sym typeface="Times New Roman"/>
              </a:rPr>
              <a:t>Raises challenges due to the </a:t>
            </a:r>
            <a:r>
              <a:rPr lang="en" sz="2000">
                <a:solidFill>
                  <a:srgbClr val="FF0000"/>
                </a:solidFill>
                <a:latin typeface="Times New Roman"/>
                <a:ea typeface="Times New Roman"/>
                <a:cs typeface="Times New Roman"/>
                <a:sym typeface="Times New Roman"/>
              </a:rPr>
              <a:t>differences in the prison system and local compliance.</a:t>
            </a:r>
            <a:endParaRPr sz="2000">
              <a:solidFill>
                <a:srgbClr val="FF0000"/>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chemeClr val="lt1"/>
              </a:buClr>
              <a:buSzPts val="2000"/>
              <a:buFont typeface="Times New Roman"/>
              <a:buChar char="●"/>
            </a:pPr>
            <a:r>
              <a:rPr lang="en" sz="2000">
                <a:solidFill>
                  <a:srgbClr val="FF0000"/>
                </a:solidFill>
                <a:latin typeface="Times New Roman"/>
                <a:ea typeface="Times New Roman"/>
                <a:cs typeface="Times New Roman"/>
                <a:sym typeface="Times New Roman"/>
              </a:rPr>
              <a:t>The Supreme Court Ruling </a:t>
            </a:r>
            <a:r>
              <a:rPr i="1" lang="en" sz="2000">
                <a:solidFill>
                  <a:srgbClr val="FF0000"/>
                </a:solidFill>
                <a:latin typeface="Times New Roman"/>
                <a:ea typeface="Times New Roman"/>
                <a:cs typeface="Times New Roman"/>
                <a:sym typeface="Times New Roman"/>
              </a:rPr>
              <a:t>O</a:t>
            </a:r>
            <a:r>
              <a:rPr i="1" lang="en" sz="2000">
                <a:solidFill>
                  <a:srgbClr val="FF0000"/>
                </a:solidFill>
                <a:latin typeface="Times New Roman"/>
                <a:ea typeface="Times New Roman"/>
                <a:cs typeface="Times New Roman"/>
                <a:sym typeface="Times New Roman"/>
              </a:rPr>
              <a:t>'Brien v. Skinner</a:t>
            </a:r>
            <a:r>
              <a:rPr lang="en" sz="2000">
                <a:solidFill>
                  <a:srgbClr val="FF0000"/>
                </a:solidFill>
                <a:latin typeface="Times New Roman"/>
                <a:ea typeface="Times New Roman"/>
                <a:cs typeface="Times New Roman"/>
                <a:sym typeface="Times New Roman"/>
              </a:rPr>
              <a:t> (1974)</a:t>
            </a:r>
            <a:r>
              <a:rPr lang="en" sz="2000">
                <a:solidFill>
                  <a:srgbClr val="FF0000"/>
                </a:solidFill>
                <a:latin typeface="Times New Roman"/>
                <a:ea typeface="Times New Roman"/>
                <a:cs typeface="Times New Roman"/>
                <a:sym typeface="Times New Roman"/>
              </a:rPr>
              <a:t> </a:t>
            </a:r>
            <a:r>
              <a:rPr lang="en" sz="2000">
                <a:solidFill>
                  <a:schemeClr val="lt1"/>
                </a:solidFill>
                <a:latin typeface="Times New Roman"/>
                <a:ea typeface="Times New Roman"/>
                <a:cs typeface="Times New Roman"/>
                <a:sym typeface="Times New Roman"/>
              </a:rPr>
              <a:t>was unclear in terms of compliance, thus leading to many different variations from state to state to institution to </a:t>
            </a:r>
            <a:r>
              <a:rPr lang="en" sz="2000">
                <a:solidFill>
                  <a:schemeClr val="lt1"/>
                </a:solidFill>
                <a:latin typeface="Times New Roman"/>
                <a:ea typeface="Times New Roman"/>
                <a:cs typeface="Times New Roman"/>
                <a:sym typeface="Times New Roman"/>
              </a:rPr>
              <a:t>institution</a:t>
            </a:r>
            <a:r>
              <a:rPr lang="en" sz="2000">
                <a:solidFill>
                  <a:schemeClr val="lt1"/>
                </a:solidFill>
                <a:latin typeface="Times New Roman"/>
                <a:ea typeface="Times New Roman"/>
                <a:cs typeface="Times New Roman"/>
                <a:sym typeface="Times New Roman"/>
              </a:rPr>
              <a:t>. </a:t>
            </a:r>
            <a:endParaRPr sz="2000">
              <a:solidFill>
                <a:schemeClr val="lt1"/>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chemeClr val="lt1"/>
              </a:buClr>
              <a:buSzPts val="2000"/>
              <a:buFont typeface="Times New Roman"/>
              <a:buChar char="●"/>
            </a:pPr>
            <a:r>
              <a:rPr lang="en" sz="2000">
                <a:solidFill>
                  <a:schemeClr val="lt1"/>
                </a:solidFill>
                <a:latin typeface="Times New Roman"/>
                <a:ea typeface="Times New Roman"/>
                <a:cs typeface="Times New Roman"/>
                <a:sym typeface="Times New Roman"/>
              </a:rPr>
              <a:t>Implementation can depend on the support from many different stakeholders, such as a sheriff. </a:t>
            </a:r>
            <a:endParaRPr sz="2000">
              <a:solidFill>
                <a:schemeClr val="lt1"/>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chemeClr val="lt1"/>
              </a:buClr>
              <a:buSzPts val="2000"/>
              <a:buFont typeface="Times New Roman"/>
              <a:buChar char="●"/>
            </a:pPr>
            <a:r>
              <a:rPr lang="en" sz="2000">
                <a:solidFill>
                  <a:schemeClr val="lt1"/>
                </a:solidFill>
                <a:latin typeface="Times New Roman"/>
                <a:ea typeface="Times New Roman"/>
                <a:cs typeface="Times New Roman"/>
                <a:sym typeface="Times New Roman"/>
              </a:rPr>
              <a:t>There are issues and concerns about </a:t>
            </a:r>
            <a:r>
              <a:rPr lang="en" sz="2000">
                <a:solidFill>
                  <a:srgbClr val="FF0000"/>
                </a:solidFill>
                <a:latin typeface="Times New Roman"/>
                <a:ea typeface="Times New Roman"/>
                <a:cs typeface="Times New Roman"/>
                <a:sym typeface="Times New Roman"/>
              </a:rPr>
              <a:t>“legitimate role of law enforcement”</a:t>
            </a:r>
            <a:endParaRPr sz="2000">
              <a:solidFill>
                <a:srgbClr val="FF0000"/>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chemeClr val="lt1"/>
              </a:buClr>
              <a:buSzPts val="2000"/>
              <a:buFont typeface="Times New Roman"/>
              <a:buChar char="●"/>
            </a:pPr>
            <a:r>
              <a:rPr lang="en" sz="2000">
                <a:solidFill>
                  <a:schemeClr val="lt1"/>
                </a:solidFill>
                <a:latin typeface="Times New Roman"/>
                <a:ea typeface="Times New Roman"/>
                <a:cs typeface="Times New Roman"/>
                <a:sym typeface="Times New Roman"/>
              </a:rPr>
              <a:t>There are many </a:t>
            </a:r>
            <a:r>
              <a:rPr lang="en" sz="2000">
                <a:solidFill>
                  <a:srgbClr val="FF0000"/>
                </a:solidFill>
                <a:latin typeface="Times New Roman"/>
                <a:ea typeface="Times New Roman"/>
                <a:cs typeface="Times New Roman"/>
                <a:sym typeface="Times New Roman"/>
              </a:rPr>
              <a:t>logistical concerns</a:t>
            </a:r>
            <a:r>
              <a:rPr lang="en" sz="2000">
                <a:solidFill>
                  <a:schemeClr val="lt1"/>
                </a:solidFill>
                <a:latin typeface="Times New Roman"/>
                <a:ea typeface="Times New Roman"/>
                <a:cs typeface="Times New Roman"/>
                <a:sym typeface="Times New Roman"/>
              </a:rPr>
              <a:t> in voting from jail </a:t>
            </a:r>
            <a:endParaRPr sz="2000">
              <a:solidFill>
                <a:schemeClr val="lt1"/>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chemeClr val="lt1"/>
              </a:buClr>
              <a:buSzPts val="2000"/>
              <a:buFont typeface="Times New Roman"/>
              <a:buChar char="●"/>
            </a:pPr>
            <a:r>
              <a:rPr lang="en" sz="2000">
                <a:solidFill>
                  <a:schemeClr val="lt1"/>
                </a:solidFill>
                <a:latin typeface="Times New Roman"/>
                <a:ea typeface="Times New Roman"/>
                <a:cs typeface="Times New Roman"/>
                <a:sym typeface="Times New Roman"/>
              </a:rPr>
              <a:t>There is </a:t>
            </a:r>
            <a:r>
              <a:rPr lang="en" sz="2000">
                <a:solidFill>
                  <a:srgbClr val="FF0000"/>
                </a:solidFill>
                <a:latin typeface="Times New Roman"/>
                <a:ea typeface="Times New Roman"/>
                <a:cs typeface="Times New Roman"/>
                <a:sym typeface="Times New Roman"/>
              </a:rPr>
              <a:t>not a clear consensus</a:t>
            </a:r>
            <a:r>
              <a:rPr lang="en" sz="2000">
                <a:solidFill>
                  <a:schemeClr val="lt1"/>
                </a:solidFill>
                <a:latin typeface="Times New Roman"/>
                <a:ea typeface="Times New Roman"/>
                <a:cs typeface="Times New Roman"/>
                <a:sym typeface="Times New Roman"/>
              </a:rPr>
              <a:t> on the issue </a:t>
            </a:r>
            <a:endParaRPr sz="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215475" y="183350"/>
            <a:ext cx="90162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t>Supreme Court Case: </a:t>
            </a:r>
            <a:r>
              <a:rPr b="1" lang="en"/>
              <a:t>O'Brien V. Skinner</a:t>
            </a:r>
            <a:r>
              <a:rPr b="1" lang="en"/>
              <a:t>(1974) </a:t>
            </a:r>
            <a:endParaRPr sz="3500"/>
          </a:p>
        </p:txBody>
      </p:sp>
      <p:sp>
        <p:nvSpPr>
          <p:cNvPr id="140" name="Google Shape;140;p15"/>
          <p:cNvSpPr txBox="1"/>
          <p:nvPr>
            <p:ph idx="1" type="body"/>
          </p:nvPr>
        </p:nvSpPr>
        <p:spPr>
          <a:xfrm>
            <a:off x="344425" y="801275"/>
            <a:ext cx="8418900" cy="3781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500">
                <a:solidFill>
                  <a:srgbClr val="FF0000"/>
                </a:solidFill>
                <a:latin typeface="Nunito"/>
                <a:ea typeface="Nunito"/>
                <a:cs typeface="Nunito"/>
                <a:sym typeface="Nunito"/>
              </a:rPr>
              <a:t>Appellants, who are incarcerated in jail as convicted misdemeanants</a:t>
            </a:r>
            <a:r>
              <a:rPr lang="en" sz="1500">
                <a:solidFill>
                  <a:schemeClr val="lt1"/>
                </a:solidFill>
                <a:latin typeface="Nunito"/>
                <a:ea typeface="Nunito"/>
                <a:cs typeface="Nunito"/>
                <a:sym typeface="Nunito"/>
              </a:rPr>
              <a:t> or pretrial detainees unable to make bail but who are under no voting disability under state law, and who requested but were denied the right to register and vote under mobile registration, absentee voting, or other procedures, </a:t>
            </a:r>
            <a:r>
              <a:rPr b="1" lang="en" sz="1500">
                <a:solidFill>
                  <a:srgbClr val="FF0000"/>
                </a:solidFill>
                <a:latin typeface="Nunito"/>
                <a:ea typeface="Nunito"/>
                <a:cs typeface="Nunito"/>
                <a:sym typeface="Nunito"/>
              </a:rPr>
              <a:t>brought this action challenging the constitutionality of the New York election laws.</a:t>
            </a:r>
            <a:r>
              <a:rPr lang="en" sz="1500">
                <a:solidFill>
                  <a:schemeClr val="lt1"/>
                </a:solidFill>
                <a:latin typeface="Nunito"/>
                <a:ea typeface="Nunito"/>
                <a:cs typeface="Nunito"/>
                <a:sym typeface="Nunito"/>
              </a:rPr>
              <a:t> The contested statutes allow qualified persons to register and vote by absentee measures if precluded from personally doing so because of illness, physical disability, their duties, occupation, or business, and permit absentee voting (but not registration) if the voters are vacationing away from their residence on election day or are confined in a veterans' hospital. The state trial and intermediate appellate courts initially viewed appellants' confinement as physical disability and held that they were entitled to vote by absentee ballot. The New York Court of Appeals reversed that determination, concluding that the disability imposed by incarceration did not come within the terms of the statute. </a:t>
            </a:r>
            <a:r>
              <a:rPr b="1" lang="en" sz="1500">
                <a:solidFill>
                  <a:srgbClr val="FF0000"/>
                </a:solidFill>
                <a:latin typeface="Nunito"/>
                <a:ea typeface="Nunito"/>
                <a:cs typeface="Nunito"/>
                <a:sym typeface="Nunito"/>
              </a:rPr>
              <a:t>Held: The challenged provisions as thus construed, which raise no question of disenfranchisement of persons convicted of criminal conduct and permit incarcerated persons to register and vote by absentee means if confined in a county where they are not residents, </a:t>
            </a:r>
            <a:r>
              <a:rPr b="1" i="1" lang="en" sz="1500" u="sng">
                <a:solidFill>
                  <a:srgbClr val="FF0000"/>
                </a:solidFill>
                <a:latin typeface="Nunito"/>
                <a:ea typeface="Nunito"/>
                <a:cs typeface="Nunito"/>
                <a:sym typeface="Nunito"/>
              </a:rPr>
              <a:t>violate the Equal Protection Clause of the Fourteenth Amendment</a:t>
            </a:r>
            <a:r>
              <a:rPr b="1" lang="en" sz="1500">
                <a:solidFill>
                  <a:srgbClr val="FF0000"/>
                </a:solidFill>
                <a:latin typeface="Nunito"/>
                <a:ea typeface="Nunito"/>
                <a:cs typeface="Nunito"/>
                <a:sym typeface="Nunito"/>
              </a:rPr>
              <a:t>, as they arbitrarily discriminate between categories of qualified voters.</a:t>
            </a:r>
            <a:endParaRPr b="1" sz="1500">
              <a:solidFill>
                <a:srgbClr val="FF0000"/>
              </a:solidFill>
              <a:latin typeface="Nunito"/>
              <a:ea typeface="Nunito"/>
              <a:cs typeface="Nunito"/>
              <a:sym typeface="Nunito"/>
            </a:endParaRPr>
          </a:p>
        </p:txBody>
      </p:sp>
      <p:sp>
        <p:nvSpPr>
          <p:cNvPr id="141" name="Google Shape;141;p15"/>
          <p:cNvSpPr txBox="1"/>
          <p:nvPr/>
        </p:nvSpPr>
        <p:spPr>
          <a:xfrm>
            <a:off x="1882850" y="4525050"/>
            <a:ext cx="7936200" cy="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9900"/>
                </a:solidFill>
                <a:latin typeface="Nunito"/>
                <a:ea typeface="Nunito"/>
                <a:cs typeface="Nunito"/>
                <a:sym typeface="Nunito"/>
              </a:rPr>
              <a:t>Argued: November 6, 1973 | Decided: January 16, 1974</a:t>
            </a:r>
            <a:endParaRPr b="1" sz="1800">
              <a:solidFill>
                <a:srgbClr val="FF9900"/>
              </a:solidFill>
              <a:latin typeface="Nunito"/>
              <a:ea typeface="Nunito"/>
              <a:cs typeface="Nunito"/>
              <a:sym typeface="Nunito"/>
            </a:endParaRPr>
          </a:p>
          <a:p>
            <a:pPr indent="0" lvl="0" marL="0" rtl="0" algn="l">
              <a:spcBef>
                <a:spcPts val="0"/>
              </a:spcBef>
              <a:spcAft>
                <a:spcPts val="0"/>
              </a:spcAft>
              <a:buNone/>
            </a:pPr>
            <a:r>
              <a:t/>
            </a:r>
            <a:endParaRPr sz="3000">
              <a:solidFill>
                <a:schemeClr val="lt1"/>
              </a:solidFill>
              <a:latin typeface="Nunito"/>
              <a:ea typeface="Nunito"/>
              <a:cs typeface="Nunito"/>
              <a:sym typeface="Nunito"/>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246875" y="217500"/>
            <a:ext cx="75057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3400" u="sng">
                <a:hlinkClick r:id="rId3"/>
              </a:rPr>
              <a:t>The Problem Of Voter Fraud</a:t>
            </a:r>
            <a:endParaRPr b="1" sz="3400" u="sng"/>
          </a:p>
          <a:p>
            <a:pPr indent="0" lvl="0" marL="0" rtl="0" algn="l">
              <a:spcBef>
                <a:spcPts val="0"/>
              </a:spcBef>
              <a:spcAft>
                <a:spcPts val="0"/>
              </a:spcAft>
              <a:buNone/>
            </a:pPr>
            <a:r>
              <a:t/>
            </a:r>
            <a:endParaRPr/>
          </a:p>
        </p:txBody>
      </p:sp>
      <p:sp>
        <p:nvSpPr>
          <p:cNvPr id="147" name="Google Shape;147;p16"/>
          <p:cNvSpPr txBox="1"/>
          <p:nvPr>
            <p:ph idx="1" type="body"/>
          </p:nvPr>
        </p:nvSpPr>
        <p:spPr>
          <a:xfrm>
            <a:off x="409425" y="849100"/>
            <a:ext cx="7915500" cy="3589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Char char="●"/>
            </a:pPr>
            <a:r>
              <a:rPr lang="en" sz="2000">
                <a:solidFill>
                  <a:srgbClr val="FF0000"/>
                </a:solidFill>
                <a:latin typeface="Times New Roman"/>
                <a:ea typeface="Times New Roman"/>
                <a:cs typeface="Times New Roman"/>
                <a:sym typeface="Times New Roman"/>
              </a:rPr>
              <a:t>Voter ID laws</a:t>
            </a:r>
            <a:r>
              <a:rPr lang="en" sz="2000">
                <a:solidFill>
                  <a:schemeClr val="lt1"/>
                </a:solidFill>
                <a:latin typeface="Times New Roman"/>
                <a:ea typeface="Times New Roman"/>
                <a:cs typeface="Times New Roman"/>
                <a:sym typeface="Times New Roman"/>
              </a:rPr>
              <a:t> can exacerbate fraud</a:t>
            </a:r>
            <a:endParaRPr sz="2000">
              <a:solidFill>
                <a:schemeClr val="lt1"/>
              </a:solidFill>
              <a:latin typeface="Times New Roman"/>
              <a:ea typeface="Times New Roman"/>
              <a:cs typeface="Times New Roman"/>
              <a:sym typeface="Times New Roman"/>
            </a:endParaRPr>
          </a:p>
          <a:p>
            <a:pPr indent="-355600" lvl="0" marL="457200" rtl="0" algn="l">
              <a:spcBef>
                <a:spcPts val="0"/>
              </a:spcBef>
              <a:spcAft>
                <a:spcPts val="0"/>
              </a:spcAft>
              <a:buClr>
                <a:schemeClr val="lt1"/>
              </a:buClr>
              <a:buSzPts val="2000"/>
              <a:buChar char="●"/>
            </a:pPr>
            <a:r>
              <a:rPr lang="en" sz="2000">
                <a:solidFill>
                  <a:schemeClr val="lt1"/>
                </a:solidFill>
                <a:latin typeface="Times New Roman"/>
                <a:ea typeface="Times New Roman"/>
                <a:cs typeface="Times New Roman"/>
                <a:sym typeface="Times New Roman"/>
              </a:rPr>
              <a:t>Election integrity versus right to vote</a:t>
            </a:r>
            <a:endParaRPr sz="2000">
              <a:solidFill>
                <a:schemeClr val="lt1"/>
              </a:solidFill>
              <a:latin typeface="Times New Roman"/>
              <a:ea typeface="Times New Roman"/>
              <a:cs typeface="Times New Roman"/>
              <a:sym typeface="Times New Roman"/>
            </a:endParaRPr>
          </a:p>
          <a:p>
            <a:pPr indent="-355600" lvl="0" marL="457200" rtl="0" algn="l">
              <a:spcBef>
                <a:spcPts val="0"/>
              </a:spcBef>
              <a:spcAft>
                <a:spcPts val="0"/>
              </a:spcAft>
              <a:buClr>
                <a:schemeClr val="lt1"/>
              </a:buClr>
              <a:buSzPts val="2000"/>
              <a:buChar char="●"/>
            </a:pPr>
            <a:r>
              <a:rPr lang="en" sz="2000">
                <a:solidFill>
                  <a:schemeClr val="lt1"/>
                </a:solidFill>
                <a:latin typeface="Times New Roman"/>
                <a:ea typeface="Times New Roman"/>
                <a:cs typeface="Times New Roman"/>
                <a:sym typeface="Times New Roman"/>
              </a:rPr>
              <a:t>Supporters of voter ID laws argue that it</a:t>
            </a:r>
            <a:r>
              <a:rPr lang="en" sz="2000">
                <a:solidFill>
                  <a:srgbClr val="FF0000"/>
                </a:solidFill>
                <a:latin typeface="Times New Roman"/>
                <a:ea typeface="Times New Roman"/>
                <a:cs typeface="Times New Roman"/>
                <a:sym typeface="Times New Roman"/>
              </a:rPr>
              <a:t> deters voter fraud</a:t>
            </a:r>
            <a:endParaRPr sz="2000">
              <a:solidFill>
                <a:srgbClr val="FF0000"/>
              </a:solidFill>
              <a:latin typeface="Times New Roman"/>
              <a:ea typeface="Times New Roman"/>
              <a:cs typeface="Times New Roman"/>
              <a:sym typeface="Times New Roman"/>
            </a:endParaRPr>
          </a:p>
          <a:p>
            <a:pPr indent="-355600" lvl="0" marL="457200" rtl="0" algn="l">
              <a:spcBef>
                <a:spcPts val="0"/>
              </a:spcBef>
              <a:spcAft>
                <a:spcPts val="0"/>
              </a:spcAft>
              <a:buClr>
                <a:schemeClr val="lt1"/>
              </a:buClr>
              <a:buSzPts val="2000"/>
              <a:buChar char="●"/>
            </a:pPr>
            <a:r>
              <a:rPr lang="en" sz="2000">
                <a:solidFill>
                  <a:schemeClr val="lt1"/>
                </a:solidFill>
                <a:latin typeface="Times New Roman"/>
                <a:ea typeface="Times New Roman"/>
                <a:cs typeface="Times New Roman"/>
                <a:sym typeface="Times New Roman"/>
              </a:rPr>
              <a:t>Opponents</a:t>
            </a:r>
            <a:r>
              <a:rPr lang="en" sz="2000">
                <a:solidFill>
                  <a:schemeClr val="lt1"/>
                </a:solidFill>
                <a:latin typeface="Times New Roman"/>
                <a:ea typeface="Times New Roman"/>
                <a:cs typeface="Times New Roman"/>
                <a:sym typeface="Times New Roman"/>
              </a:rPr>
              <a:t> of voter ID laws argue that it </a:t>
            </a:r>
            <a:r>
              <a:rPr lang="en" sz="2000">
                <a:solidFill>
                  <a:srgbClr val="FF0000"/>
                </a:solidFill>
                <a:latin typeface="Times New Roman"/>
                <a:ea typeface="Times New Roman"/>
                <a:cs typeface="Times New Roman"/>
                <a:sym typeface="Times New Roman"/>
              </a:rPr>
              <a:t>reduces voter turnout</a:t>
            </a:r>
            <a:r>
              <a:rPr lang="en" sz="2000">
                <a:solidFill>
                  <a:schemeClr val="lt1"/>
                </a:solidFill>
                <a:latin typeface="Times New Roman"/>
                <a:ea typeface="Times New Roman"/>
                <a:cs typeface="Times New Roman"/>
                <a:sym typeface="Times New Roman"/>
              </a:rPr>
              <a:t>. By </a:t>
            </a:r>
            <a:r>
              <a:rPr lang="en" sz="2000">
                <a:solidFill>
                  <a:schemeClr val="lt1"/>
                </a:solidFill>
                <a:latin typeface="Times New Roman"/>
                <a:ea typeface="Times New Roman"/>
                <a:cs typeface="Times New Roman"/>
                <a:sym typeface="Times New Roman"/>
              </a:rPr>
              <a:t>reducing</a:t>
            </a:r>
            <a:r>
              <a:rPr lang="en" sz="2000">
                <a:solidFill>
                  <a:schemeClr val="lt1"/>
                </a:solidFill>
                <a:latin typeface="Times New Roman"/>
                <a:ea typeface="Times New Roman"/>
                <a:cs typeface="Times New Roman"/>
                <a:sym typeface="Times New Roman"/>
              </a:rPr>
              <a:t> voter turnout and thus reducing voters from perhaps minority groups and other stakeholders, </a:t>
            </a:r>
            <a:r>
              <a:rPr lang="en" sz="2000">
                <a:solidFill>
                  <a:srgbClr val="FF0000"/>
                </a:solidFill>
                <a:latin typeface="Times New Roman"/>
                <a:ea typeface="Times New Roman"/>
                <a:cs typeface="Times New Roman"/>
                <a:sym typeface="Times New Roman"/>
              </a:rPr>
              <a:t>the election results can be debated.</a:t>
            </a:r>
            <a:endParaRPr sz="2000">
              <a:solidFill>
                <a:srgbClr val="FF0000"/>
              </a:solidFill>
              <a:latin typeface="Times New Roman"/>
              <a:ea typeface="Times New Roman"/>
              <a:cs typeface="Times New Roman"/>
              <a:sym typeface="Times New Roman"/>
            </a:endParaRPr>
          </a:p>
          <a:p>
            <a:pPr indent="-355600" lvl="0" marL="457200" rtl="0" algn="l">
              <a:spcBef>
                <a:spcPts val="0"/>
              </a:spcBef>
              <a:spcAft>
                <a:spcPts val="0"/>
              </a:spcAft>
              <a:buClr>
                <a:schemeClr val="lt1"/>
              </a:buClr>
              <a:buSzPts val="2000"/>
              <a:buChar char="●"/>
            </a:pPr>
            <a:r>
              <a:rPr lang="en" sz="2000" u="sng">
                <a:solidFill>
                  <a:srgbClr val="FF0000"/>
                </a:solidFill>
                <a:latin typeface="Times New Roman"/>
                <a:ea typeface="Times New Roman"/>
                <a:cs typeface="Times New Roman"/>
                <a:sym typeface="Times New Roman"/>
              </a:rPr>
              <a:t>Election Integrity Ratio:</a:t>
            </a:r>
            <a:r>
              <a:rPr lang="en" sz="2000">
                <a:solidFill>
                  <a:schemeClr val="lt1"/>
                </a:solidFill>
                <a:latin typeface="Times New Roman"/>
                <a:ea typeface="Times New Roman"/>
                <a:cs typeface="Times New Roman"/>
                <a:sym typeface="Times New Roman"/>
              </a:rPr>
              <a:t> Helps determine when voter ID laws reduce the risk of fraud and when they exacerbate it. The Ratio follows from a straightforward insight: </a:t>
            </a:r>
            <a:r>
              <a:rPr lang="en" sz="2000">
                <a:solidFill>
                  <a:srgbClr val="FF0000"/>
                </a:solidFill>
                <a:latin typeface="Times New Roman"/>
                <a:ea typeface="Times New Roman"/>
                <a:cs typeface="Times New Roman"/>
                <a:sym typeface="Times New Roman"/>
              </a:rPr>
              <a:t>Fraud can only turn an election if the number of fraudulent votes cast exceeds the margin of lawful votes separating the candidates</a:t>
            </a:r>
            <a:r>
              <a:rPr lang="en" sz="2000">
                <a:solidFill>
                  <a:schemeClr val="lt1"/>
                </a:solidFill>
                <a:latin typeface="Times New Roman"/>
                <a:ea typeface="Times New Roman"/>
                <a:cs typeface="Times New Roman"/>
                <a:sym typeface="Times New Roman"/>
              </a:rPr>
              <a:t>; Voter Fraud and Turnout</a:t>
            </a:r>
            <a:endParaRPr sz="2000">
              <a:solidFill>
                <a:schemeClr val="lt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372500" y="280300"/>
            <a:ext cx="75057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t>The Election Integrity Ratio</a:t>
            </a:r>
            <a:endParaRPr b="1"/>
          </a:p>
          <a:p>
            <a:pPr indent="0" lvl="0" marL="0" rtl="0" algn="l">
              <a:spcBef>
                <a:spcPts val="0"/>
              </a:spcBef>
              <a:spcAft>
                <a:spcPts val="0"/>
              </a:spcAft>
              <a:buNone/>
            </a:pPr>
            <a:r>
              <a:t/>
            </a:r>
            <a:endParaRPr/>
          </a:p>
        </p:txBody>
      </p:sp>
      <p:sp>
        <p:nvSpPr>
          <p:cNvPr id="153" name="Google Shape;153;p17"/>
          <p:cNvSpPr txBox="1"/>
          <p:nvPr>
            <p:ph idx="1" type="body"/>
          </p:nvPr>
        </p:nvSpPr>
        <p:spPr>
          <a:xfrm>
            <a:off x="372500" y="2361625"/>
            <a:ext cx="7985100" cy="2435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chemeClr val="lt1"/>
                </a:solidFill>
                <a:latin typeface="Times New Roman"/>
                <a:ea typeface="Times New Roman"/>
                <a:cs typeface="Times New Roman"/>
                <a:sym typeface="Times New Roman"/>
              </a:rPr>
              <a:t>The </a:t>
            </a:r>
            <a:r>
              <a:rPr b="1" lang="en" sz="1600">
                <a:solidFill>
                  <a:srgbClr val="FF0000"/>
                </a:solidFill>
                <a:latin typeface="Times New Roman"/>
                <a:ea typeface="Times New Roman"/>
                <a:cs typeface="Times New Roman"/>
                <a:sym typeface="Times New Roman"/>
              </a:rPr>
              <a:t>numerator represents the margin of lawful votes separating the candidates</a:t>
            </a:r>
            <a:r>
              <a:rPr b="1" lang="en" sz="1600">
                <a:solidFill>
                  <a:schemeClr val="lt1"/>
                </a:solidFill>
                <a:latin typeface="Times New Roman"/>
                <a:ea typeface="Times New Roman"/>
                <a:cs typeface="Times New Roman"/>
                <a:sym typeface="Times New Roman"/>
              </a:rPr>
              <a:t>. The </a:t>
            </a:r>
            <a:r>
              <a:rPr b="1" lang="en" sz="1600">
                <a:solidFill>
                  <a:srgbClr val="FF0000"/>
                </a:solidFill>
                <a:latin typeface="Times New Roman"/>
                <a:ea typeface="Times New Roman"/>
                <a:cs typeface="Times New Roman"/>
                <a:sym typeface="Times New Roman"/>
              </a:rPr>
              <a:t>denominator represents the total number of fraudulent votes cast in the election, regardless of which candidate they benefit.</a:t>
            </a:r>
            <a:r>
              <a:rPr b="1" lang="en" sz="1600">
                <a:solidFill>
                  <a:schemeClr val="lt1"/>
                </a:solidFill>
                <a:latin typeface="Times New Roman"/>
                <a:ea typeface="Times New Roman"/>
                <a:cs typeface="Times New Roman"/>
                <a:sym typeface="Times New Roman"/>
              </a:rPr>
              <a:t> When the margin of lawful votes exceeds the total number of fraudulent votes, </a:t>
            </a:r>
            <a:r>
              <a:rPr b="1" lang="en" sz="1600">
                <a:solidFill>
                  <a:srgbClr val="FF0000"/>
                </a:solidFill>
                <a:latin typeface="Times New Roman"/>
                <a:ea typeface="Times New Roman"/>
                <a:cs typeface="Times New Roman"/>
                <a:sym typeface="Times New Roman"/>
              </a:rPr>
              <a:t>fraud cannot turn the election, and the Ratio has a value greater than 1.</a:t>
            </a:r>
            <a:r>
              <a:rPr b="1" lang="en" sz="1600">
                <a:solidFill>
                  <a:schemeClr val="lt1"/>
                </a:solidFill>
                <a:latin typeface="Times New Roman"/>
                <a:ea typeface="Times New Roman"/>
                <a:cs typeface="Times New Roman"/>
                <a:sym typeface="Times New Roman"/>
              </a:rPr>
              <a:t> When the margin of lawful votes is smaller than the number of fraudulent votes, fraud </a:t>
            </a:r>
            <a:r>
              <a:rPr b="1" lang="en" sz="1600">
                <a:solidFill>
                  <a:srgbClr val="FF0000"/>
                </a:solidFill>
                <a:latin typeface="Times New Roman"/>
                <a:ea typeface="Times New Roman"/>
                <a:cs typeface="Times New Roman"/>
                <a:sym typeface="Times New Roman"/>
              </a:rPr>
              <a:t>can turn the election, and the Ratio has a value below 1.</a:t>
            </a:r>
            <a:r>
              <a:rPr b="1" lang="en" sz="1600">
                <a:solidFill>
                  <a:schemeClr val="lt1"/>
                </a:solidFill>
                <a:latin typeface="Times New Roman"/>
                <a:ea typeface="Times New Roman"/>
                <a:cs typeface="Times New Roman"/>
                <a:sym typeface="Times New Roman"/>
              </a:rPr>
              <a:t> When the candidates are tied in lawful votes, fraud almost certainly will determine the election,and the Ratio has a value of 0. </a:t>
            </a:r>
            <a:r>
              <a:rPr b="1" i="1" lang="en" sz="1600" u="sng">
                <a:solidFill>
                  <a:srgbClr val="FF0000"/>
                </a:solidFill>
                <a:latin typeface="Times New Roman"/>
                <a:ea typeface="Times New Roman"/>
                <a:cs typeface="Times New Roman"/>
                <a:sym typeface="Times New Roman"/>
              </a:rPr>
              <a:t>The larger the Ratio, the greater the integrity of the election, and vice versa.</a:t>
            </a:r>
            <a:endParaRPr b="1" i="1" sz="1600" u="sng">
              <a:solidFill>
                <a:srgbClr val="FF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pic>
        <p:nvPicPr>
          <p:cNvPr id="154" name="Google Shape;154;p17"/>
          <p:cNvPicPr preferRelativeResize="0"/>
          <p:nvPr/>
        </p:nvPicPr>
        <p:blipFill>
          <a:blip r:embed="rId3">
            <a:alphaModFix/>
          </a:blip>
          <a:stretch>
            <a:fillRect/>
          </a:stretch>
        </p:blipFill>
        <p:spPr>
          <a:xfrm>
            <a:off x="432200" y="931211"/>
            <a:ext cx="8079002" cy="1430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nvSpPr>
        <p:spPr>
          <a:xfrm>
            <a:off x="241950" y="207050"/>
            <a:ext cx="8702400" cy="52761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200"/>
              </a:spcBef>
              <a:spcAft>
                <a:spcPts val="0"/>
              </a:spcAft>
              <a:buClr>
                <a:schemeClr val="lt1"/>
              </a:buClr>
              <a:buSzPts val="2200"/>
              <a:buFont typeface="Calibri"/>
              <a:buChar char="●"/>
            </a:pPr>
            <a:r>
              <a:rPr lang="en" sz="2200">
                <a:solidFill>
                  <a:schemeClr val="lt1"/>
                </a:solidFill>
                <a:latin typeface="Times New Roman"/>
                <a:ea typeface="Times New Roman"/>
                <a:cs typeface="Times New Roman"/>
                <a:sym typeface="Times New Roman"/>
              </a:rPr>
              <a:t>In</a:t>
            </a:r>
            <a:r>
              <a:rPr lang="en" sz="2200">
                <a:solidFill>
                  <a:srgbClr val="FF0000"/>
                </a:solidFill>
                <a:latin typeface="Times New Roman"/>
                <a:ea typeface="Times New Roman"/>
                <a:cs typeface="Times New Roman"/>
                <a:sym typeface="Times New Roman"/>
              </a:rPr>
              <a:t> </a:t>
            </a:r>
            <a:r>
              <a:rPr b="1" i="1" lang="en" sz="2200">
                <a:solidFill>
                  <a:srgbClr val="FF0000"/>
                </a:solidFill>
                <a:latin typeface="Times New Roman"/>
                <a:ea typeface="Times New Roman"/>
                <a:cs typeface="Times New Roman"/>
                <a:sym typeface="Times New Roman"/>
              </a:rPr>
              <a:t>Crawford v. Marion County Election Board(2008)</a:t>
            </a:r>
            <a:r>
              <a:rPr lang="en" sz="2200">
                <a:solidFill>
                  <a:schemeClr val="lt1"/>
                </a:solidFill>
                <a:latin typeface="Times New Roman"/>
                <a:ea typeface="Times New Roman"/>
                <a:cs typeface="Times New Roman"/>
                <a:sym typeface="Times New Roman"/>
              </a:rPr>
              <a:t>, the Supreme Court </a:t>
            </a:r>
            <a:r>
              <a:rPr b="1" lang="en" sz="2200">
                <a:solidFill>
                  <a:srgbClr val="FF0000"/>
                </a:solidFill>
                <a:latin typeface="Times New Roman"/>
                <a:ea typeface="Times New Roman"/>
                <a:cs typeface="Times New Roman"/>
                <a:sym typeface="Times New Roman"/>
              </a:rPr>
              <a:t>reasoned that states have an interest in combating voter fraud and that such voter ID laws further that interest</a:t>
            </a:r>
            <a:endParaRPr b="1" sz="2200">
              <a:solidFill>
                <a:srgbClr val="FF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lt1"/>
              </a:buClr>
              <a:buSzPts val="2000"/>
              <a:buFont typeface="Arial"/>
              <a:buChar char="●"/>
            </a:pPr>
            <a:r>
              <a:rPr b="1" lang="en" sz="2200" u="sng">
                <a:solidFill>
                  <a:srgbClr val="FF0000"/>
                </a:solidFill>
                <a:latin typeface="Times New Roman"/>
                <a:ea typeface="Times New Roman"/>
                <a:cs typeface="Times New Roman"/>
                <a:sym typeface="Times New Roman"/>
              </a:rPr>
              <a:t>Help America Vote Act of 2002:</a:t>
            </a:r>
            <a:r>
              <a:rPr lang="en" sz="2200">
                <a:solidFill>
                  <a:schemeClr val="lt1"/>
                </a:solidFill>
                <a:latin typeface="Times New Roman"/>
                <a:ea typeface="Times New Roman"/>
                <a:cs typeface="Times New Roman"/>
                <a:sym typeface="Times New Roman"/>
              </a:rPr>
              <a:t> Required all first-time voters who had registered by mail to provide some form of identification before voting.</a:t>
            </a:r>
            <a:endParaRPr sz="2200">
              <a:solidFill>
                <a:schemeClr val="lt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lt1"/>
              </a:buClr>
              <a:buSzPts val="2000"/>
              <a:buFont typeface="Arial"/>
              <a:buChar char="●"/>
            </a:pPr>
            <a:r>
              <a:rPr lang="en" sz="2200">
                <a:solidFill>
                  <a:schemeClr val="lt1"/>
                </a:solidFill>
                <a:latin typeface="Times New Roman"/>
                <a:ea typeface="Times New Roman"/>
                <a:cs typeface="Times New Roman"/>
                <a:sym typeface="Times New Roman"/>
              </a:rPr>
              <a:t>For in-person impersonation fraud to make a difference in such cases, it must be </a:t>
            </a:r>
            <a:r>
              <a:rPr b="1" lang="en" sz="2200">
                <a:solidFill>
                  <a:srgbClr val="FF0000"/>
                </a:solidFill>
                <a:latin typeface="Times New Roman"/>
                <a:ea typeface="Times New Roman"/>
                <a:cs typeface="Times New Roman"/>
                <a:sym typeface="Times New Roman"/>
              </a:rPr>
              <a:t>widespread</a:t>
            </a:r>
            <a:endParaRPr b="1" sz="2200">
              <a:solidFill>
                <a:srgbClr val="FF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lt1"/>
              </a:buClr>
              <a:buSzPts val="2000"/>
              <a:buFont typeface="Arial"/>
              <a:buChar char="●"/>
            </a:pPr>
            <a:r>
              <a:rPr lang="en" sz="2200">
                <a:solidFill>
                  <a:schemeClr val="lt1"/>
                </a:solidFill>
                <a:latin typeface="Times New Roman"/>
                <a:ea typeface="Times New Roman"/>
                <a:cs typeface="Times New Roman"/>
                <a:sym typeface="Times New Roman"/>
              </a:rPr>
              <a:t>Election outcomes can be affected in various ways: Fewer than 1,000 fraudulent votes would have given Al Gore a victory in 2000, and enough lawful votes in swing states would have given Mitt Romney a win in 2012.</a:t>
            </a:r>
            <a:endParaRPr sz="2400">
              <a:solidFill>
                <a:schemeClr val="dk2"/>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351550" y="294225"/>
            <a:ext cx="83976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200" u="sng">
                <a:hlinkClick r:id="rId3"/>
              </a:rPr>
              <a:t>Counting the Votes: Electronic Voting Irregularities, Election Integrity, and Public Corruption, 49 U. Mem. L. Rev. 979</a:t>
            </a:r>
            <a:endParaRPr b="1" sz="22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65" name="Google Shape;165;p19"/>
          <p:cNvSpPr txBox="1"/>
          <p:nvPr>
            <p:ph idx="1" type="body"/>
          </p:nvPr>
        </p:nvSpPr>
        <p:spPr>
          <a:xfrm>
            <a:off x="391650" y="1112700"/>
            <a:ext cx="8360700" cy="33570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chemeClr val="lt1"/>
              </a:buClr>
              <a:buSzPts val="1600"/>
              <a:buChar char="●"/>
            </a:pPr>
            <a:r>
              <a:rPr b="1" lang="en" sz="1600">
                <a:solidFill>
                  <a:srgbClr val="FF0000"/>
                </a:solidFill>
                <a:latin typeface="Times New Roman"/>
                <a:ea typeface="Times New Roman"/>
                <a:cs typeface="Times New Roman"/>
                <a:sym typeface="Times New Roman"/>
              </a:rPr>
              <a:t>Voting Issues: </a:t>
            </a:r>
            <a:r>
              <a:rPr lang="en" sz="1600">
                <a:solidFill>
                  <a:schemeClr val="lt1"/>
                </a:solidFill>
                <a:latin typeface="Times New Roman"/>
                <a:ea typeface="Times New Roman"/>
                <a:cs typeface="Times New Roman"/>
                <a:sym typeface="Times New Roman"/>
              </a:rPr>
              <a:t>voter ID requirements; voter-roll purges; limitations on early voting and absentee voting; felon disenfranchisement; voter registration impediments; gerrymandering; and disinformation about voting procedures, requirements, and locations</a:t>
            </a:r>
            <a:endParaRPr sz="1600">
              <a:solidFill>
                <a:schemeClr val="lt1"/>
              </a:solidFill>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chemeClr val="lt1"/>
              </a:buClr>
              <a:buSzPts val="1600"/>
              <a:buFont typeface="Verdana"/>
              <a:buChar char="●"/>
            </a:pPr>
            <a:r>
              <a:rPr b="1" lang="en" sz="1600">
                <a:solidFill>
                  <a:srgbClr val="FF0000"/>
                </a:solidFill>
                <a:latin typeface="Times New Roman"/>
                <a:ea typeface="Times New Roman"/>
                <a:cs typeface="Times New Roman"/>
                <a:sym typeface="Times New Roman"/>
              </a:rPr>
              <a:t>Post-Election Issues:</a:t>
            </a:r>
            <a:r>
              <a:rPr lang="en" sz="1600">
                <a:solidFill>
                  <a:schemeClr val="lt1"/>
                </a:solidFill>
                <a:latin typeface="Times New Roman"/>
                <a:ea typeface="Times New Roman"/>
                <a:cs typeface="Times New Roman"/>
                <a:sym typeface="Times New Roman"/>
              </a:rPr>
              <a:t>  flipped votes, added votes, uncounted votes, and purged votes. [Electronic Voting Machines]</a:t>
            </a:r>
            <a:endParaRPr sz="1600">
              <a:solidFill>
                <a:schemeClr val="lt1"/>
              </a:solidFill>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chemeClr val="lt1"/>
              </a:buClr>
              <a:buSzPts val="1600"/>
              <a:buFont typeface="Verdana"/>
              <a:buChar char="●"/>
            </a:pPr>
            <a:r>
              <a:rPr lang="en" sz="1600">
                <a:solidFill>
                  <a:srgbClr val="FF0000"/>
                </a:solidFill>
                <a:latin typeface="Times New Roman"/>
                <a:ea typeface="Times New Roman"/>
                <a:cs typeface="Times New Roman"/>
                <a:sym typeface="Times New Roman"/>
              </a:rPr>
              <a:t>Public doubts about vote-count integrity may ultimately prove as destructive to democratic processes as actual tampering</a:t>
            </a:r>
            <a:endParaRPr sz="1600">
              <a:solidFill>
                <a:srgbClr val="FF0000"/>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chemeClr val="lt1"/>
              </a:buClr>
              <a:buSzPts val="1600"/>
              <a:buFont typeface="Verdana"/>
              <a:buChar char="●"/>
            </a:pPr>
            <a:r>
              <a:rPr lang="en" sz="1600">
                <a:solidFill>
                  <a:schemeClr val="lt1"/>
                </a:solidFill>
                <a:latin typeface="Times New Roman"/>
                <a:ea typeface="Times New Roman"/>
                <a:cs typeface="Times New Roman"/>
                <a:sym typeface="Times New Roman"/>
              </a:rPr>
              <a:t>Cybersecurity experts classify those seeking to interfere with electoral processes into two general categories of malign actors: In the first category are </a:t>
            </a:r>
            <a:r>
              <a:rPr lang="en" sz="1600">
                <a:solidFill>
                  <a:srgbClr val="FF0000"/>
                </a:solidFill>
                <a:latin typeface="Times New Roman"/>
                <a:ea typeface="Times New Roman"/>
                <a:cs typeface="Times New Roman"/>
                <a:sym typeface="Times New Roman"/>
              </a:rPr>
              <a:t>actors "who seek to actively manipulate the election so that their preferred candidate is illegitimately declared the winner."  </a:t>
            </a:r>
            <a:r>
              <a:rPr lang="en" sz="1600">
                <a:solidFill>
                  <a:schemeClr val="lt1"/>
                </a:solidFill>
                <a:latin typeface="Times New Roman"/>
                <a:ea typeface="Times New Roman"/>
                <a:cs typeface="Times New Roman"/>
                <a:sym typeface="Times New Roman"/>
              </a:rPr>
              <a:t>In the second category are </a:t>
            </a:r>
            <a:r>
              <a:rPr lang="en" sz="1600">
                <a:solidFill>
                  <a:srgbClr val="FF0000"/>
                </a:solidFill>
                <a:latin typeface="Times New Roman"/>
                <a:ea typeface="Times New Roman"/>
                <a:cs typeface="Times New Roman"/>
                <a:sym typeface="Times New Roman"/>
              </a:rPr>
              <a:t>actors "that seek to undermine confidence in the vote, so that a defeated candidate can protest the outcome in a way that prompts at least some doubt in the general populace.”</a:t>
            </a:r>
            <a:endParaRPr sz="1600">
              <a:solidFill>
                <a:srgbClr val="FF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nvSpPr>
        <p:spPr>
          <a:xfrm>
            <a:off x="214800" y="202375"/>
            <a:ext cx="8714400" cy="47505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1"/>
              </a:buClr>
              <a:buSzPts val="1700"/>
              <a:buFont typeface="Verdana"/>
              <a:buChar char="●"/>
            </a:pPr>
            <a:r>
              <a:rPr lang="en" sz="1700">
                <a:solidFill>
                  <a:srgbClr val="FF0000"/>
                </a:solidFill>
                <a:latin typeface="Times New Roman"/>
                <a:ea typeface="Times New Roman"/>
                <a:cs typeface="Times New Roman"/>
                <a:sym typeface="Times New Roman"/>
              </a:rPr>
              <a:t>Electronic voting machines</a:t>
            </a:r>
            <a:r>
              <a:rPr lang="en" sz="1700">
                <a:solidFill>
                  <a:schemeClr val="lt1"/>
                </a:solidFill>
                <a:latin typeface="Times New Roman"/>
                <a:ea typeface="Times New Roman"/>
                <a:cs typeface="Times New Roman"/>
                <a:sym typeface="Times New Roman"/>
              </a:rPr>
              <a:t> can be classified into one of two categories: </a:t>
            </a:r>
            <a:r>
              <a:rPr lang="en" sz="1700">
                <a:solidFill>
                  <a:srgbClr val="FF0000"/>
                </a:solidFill>
                <a:latin typeface="Times New Roman"/>
                <a:ea typeface="Times New Roman"/>
                <a:cs typeface="Times New Roman"/>
                <a:sym typeface="Times New Roman"/>
              </a:rPr>
              <a:t>optical-scan machines or direct-recording electronic machines. </a:t>
            </a:r>
            <a:r>
              <a:rPr lang="en" sz="1700">
                <a:solidFill>
                  <a:schemeClr val="lt1"/>
                </a:solidFill>
                <a:latin typeface="Times New Roman"/>
                <a:ea typeface="Times New Roman"/>
                <a:cs typeface="Times New Roman"/>
                <a:sym typeface="Times New Roman"/>
              </a:rPr>
              <a:t> </a:t>
            </a:r>
            <a:r>
              <a:rPr i="1" lang="en" sz="1700">
                <a:solidFill>
                  <a:srgbClr val="FF0000"/>
                </a:solidFill>
                <a:latin typeface="Times New Roman"/>
                <a:ea typeface="Times New Roman"/>
                <a:cs typeface="Times New Roman"/>
                <a:sym typeface="Times New Roman"/>
              </a:rPr>
              <a:t>Optical-scan machines</a:t>
            </a:r>
            <a:r>
              <a:rPr lang="en" sz="1700">
                <a:solidFill>
                  <a:schemeClr val="lt1"/>
                </a:solidFill>
                <a:latin typeface="Times New Roman"/>
                <a:ea typeface="Times New Roman"/>
                <a:cs typeface="Times New Roman"/>
                <a:sym typeface="Times New Roman"/>
              </a:rPr>
              <a:t> allow voters to record their votes manually on a paper ballot, which is then scanned, stored as a digital image, and saved to a removable memory card.  </a:t>
            </a:r>
            <a:r>
              <a:rPr i="1" lang="en" sz="1700">
                <a:solidFill>
                  <a:srgbClr val="FF0000"/>
                </a:solidFill>
                <a:latin typeface="Times New Roman"/>
                <a:ea typeface="Times New Roman"/>
                <a:cs typeface="Times New Roman"/>
                <a:sym typeface="Times New Roman"/>
              </a:rPr>
              <a:t>Direct-recording electronic machines (commonly known as "DREs") </a:t>
            </a:r>
            <a:r>
              <a:rPr lang="en" sz="1700">
                <a:solidFill>
                  <a:schemeClr val="lt1"/>
                </a:solidFill>
                <a:latin typeface="Times New Roman"/>
                <a:ea typeface="Times New Roman"/>
                <a:cs typeface="Times New Roman"/>
                <a:sym typeface="Times New Roman"/>
              </a:rPr>
              <a:t>allow voters to record their votes digitally on touch screens or similar input devices, which then store the digital ballot electronically. Crucially, the </a:t>
            </a:r>
            <a:r>
              <a:rPr lang="en" sz="1700">
                <a:solidFill>
                  <a:srgbClr val="FF0000"/>
                </a:solidFill>
                <a:latin typeface="Times New Roman"/>
                <a:ea typeface="Times New Roman"/>
                <a:cs typeface="Times New Roman"/>
                <a:sym typeface="Times New Roman"/>
              </a:rPr>
              <a:t>paper trail </a:t>
            </a:r>
            <a:r>
              <a:rPr lang="en" sz="1700">
                <a:solidFill>
                  <a:schemeClr val="lt1"/>
                </a:solidFill>
                <a:latin typeface="Times New Roman"/>
                <a:ea typeface="Times New Roman"/>
                <a:cs typeface="Times New Roman"/>
                <a:sym typeface="Times New Roman"/>
              </a:rPr>
              <a:t>used in conjunction with </a:t>
            </a:r>
            <a:r>
              <a:rPr lang="en" sz="1700">
                <a:solidFill>
                  <a:srgbClr val="FF0000"/>
                </a:solidFill>
                <a:latin typeface="Times New Roman"/>
                <a:ea typeface="Times New Roman"/>
                <a:cs typeface="Times New Roman"/>
                <a:sym typeface="Times New Roman"/>
              </a:rPr>
              <a:t>optical-scan machines furnishes an auditable record for verifying digital vote tallies</a:t>
            </a:r>
            <a:endParaRPr sz="1700">
              <a:solidFill>
                <a:srgbClr val="FF0000"/>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lt1"/>
              </a:buClr>
              <a:buSzPts val="1700"/>
              <a:buFont typeface="Verdana"/>
              <a:buChar char="●"/>
            </a:pPr>
            <a:r>
              <a:rPr lang="en" sz="1700">
                <a:solidFill>
                  <a:srgbClr val="FF0000"/>
                </a:solidFill>
                <a:latin typeface="Times New Roman"/>
                <a:ea typeface="Times New Roman"/>
                <a:cs typeface="Times New Roman"/>
                <a:sym typeface="Times New Roman"/>
              </a:rPr>
              <a:t>Post-election audits can operate as a deterrent to fraud and corruption.</a:t>
            </a:r>
            <a:endParaRPr sz="1700">
              <a:solidFill>
                <a:srgbClr val="FF0000"/>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lt1"/>
              </a:buClr>
              <a:buSzPts val="1700"/>
              <a:buFont typeface="Verdana"/>
              <a:buChar char="●"/>
            </a:pPr>
            <a:r>
              <a:rPr lang="en" sz="1700">
                <a:solidFill>
                  <a:schemeClr val="lt1"/>
                </a:solidFill>
                <a:latin typeface="Times New Roman"/>
                <a:ea typeface="Times New Roman"/>
                <a:cs typeface="Times New Roman"/>
                <a:sym typeface="Times New Roman"/>
              </a:rPr>
              <a:t>Officials charged with purchasing and oversight authority may be distracted by </a:t>
            </a:r>
            <a:r>
              <a:rPr lang="en" sz="1700">
                <a:solidFill>
                  <a:srgbClr val="FF0000"/>
                </a:solidFill>
                <a:latin typeface="Times New Roman"/>
                <a:ea typeface="Times New Roman"/>
                <a:cs typeface="Times New Roman"/>
                <a:sym typeface="Times New Roman"/>
              </a:rPr>
              <a:t>self-interest </a:t>
            </a:r>
            <a:r>
              <a:rPr lang="en" sz="1700">
                <a:solidFill>
                  <a:schemeClr val="lt1"/>
                </a:solidFill>
                <a:latin typeface="Times New Roman"/>
                <a:ea typeface="Times New Roman"/>
                <a:cs typeface="Times New Roman"/>
                <a:sym typeface="Times New Roman"/>
              </a:rPr>
              <a:t>manifest in such familiar forms as campaign contributions to those holding elected positions, as many do, or in "revolving door" relationships with potential vendors, such as ExpressVote</a:t>
            </a:r>
            <a:endParaRPr sz="1700">
              <a:solidFill>
                <a:schemeClr val="lt1"/>
              </a:solidFill>
              <a:latin typeface="Times New Roman"/>
              <a:ea typeface="Times New Roman"/>
              <a:cs typeface="Times New Roman"/>
              <a:sym typeface="Times New Roman"/>
            </a:endParaRPr>
          </a:p>
          <a:p>
            <a:pPr indent="-336550" lvl="0" marL="457200" rtl="0" algn="l">
              <a:lnSpc>
                <a:spcPct val="115000"/>
              </a:lnSpc>
              <a:spcBef>
                <a:spcPts val="0"/>
              </a:spcBef>
              <a:spcAft>
                <a:spcPts val="1600"/>
              </a:spcAft>
              <a:buClr>
                <a:schemeClr val="lt1"/>
              </a:buClr>
              <a:buSzPts val="1700"/>
              <a:buFont typeface="Verdana"/>
              <a:buChar char="●"/>
            </a:pPr>
            <a:r>
              <a:rPr lang="en" sz="1700">
                <a:solidFill>
                  <a:schemeClr val="lt1"/>
                </a:solidFill>
                <a:latin typeface="Times New Roman"/>
                <a:ea typeface="Times New Roman"/>
                <a:cs typeface="Times New Roman"/>
                <a:sym typeface="Times New Roman"/>
              </a:rPr>
              <a:t>In the aftermath of the 2016 elections, and amid still-ongoing concerns about cyberattacks on our election and voting systems by Russian military computer hackers, several members of Congress introduced</a:t>
            </a:r>
            <a:r>
              <a:rPr b="1" i="1" lang="en" sz="1700" u="sng">
                <a:solidFill>
                  <a:srgbClr val="FF0000"/>
                </a:solidFill>
                <a:latin typeface="Times New Roman"/>
                <a:ea typeface="Times New Roman"/>
                <a:cs typeface="Times New Roman"/>
                <a:sym typeface="Times New Roman"/>
              </a:rPr>
              <a:t> legislation aimed at minimizing the potential for hostile actors to interfere with our nation's electoral systems.</a:t>
            </a:r>
            <a:endParaRPr b="1" i="1" sz="1700" u="sng">
              <a:solidFill>
                <a:srgbClr val="FF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248925" y="137250"/>
            <a:ext cx="7943400" cy="6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Legislations</a:t>
            </a:r>
            <a:endParaRPr b="1"/>
          </a:p>
        </p:txBody>
      </p:sp>
      <p:sp>
        <p:nvSpPr>
          <p:cNvPr id="176" name="Google Shape;176;p21"/>
          <p:cNvSpPr txBox="1"/>
          <p:nvPr>
            <p:ph idx="1" type="body"/>
          </p:nvPr>
        </p:nvSpPr>
        <p:spPr>
          <a:xfrm>
            <a:off x="458250" y="703600"/>
            <a:ext cx="7859700" cy="3373200"/>
          </a:xfrm>
          <a:prstGeom prst="rect">
            <a:avLst/>
          </a:prstGeom>
        </p:spPr>
        <p:txBody>
          <a:bodyPr anchorCtr="0" anchor="t" bIns="91425" lIns="91425" spcFirstLastPara="1" rIns="91425" wrap="square" tIns="91425">
            <a:noAutofit/>
          </a:bodyPr>
          <a:lstStyle/>
          <a:p>
            <a:pPr indent="-298450" lvl="0" marL="457200" marR="0" rtl="0" algn="l">
              <a:lnSpc>
                <a:spcPct val="115000"/>
              </a:lnSpc>
              <a:spcBef>
                <a:spcPts val="0"/>
              </a:spcBef>
              <a:spcAft>
                <a:spcPts val="0"/>
              </a:spcAft>
              <a:buClr>
                <a:schemeClr val="lt1"/>
              </a:buClr>
              <a:buSzPts val="1100"/>
              <a:buFont typeface="Verdana"/>
              <a:buChar char="●"/>
            </a:pPr>
            <a:r>
              <a:rPr b="1" i="1" lang="en" u="sng">
                <a:solidFill>
                  <a:srgbClr val="FF0000"/>
                </a:solidFill>
                <a:latin typeface="Times New Roman"/>
                <a:ea typeface="Times New Roman"/>
                <a:cs typeface="Times New Roman"/>
                <a:sym typeface="Times New Roman"/>
              </a:rPr>
              <a:t>H.R.6188 - Prevent Election Hacking Act of 2018[Introduced]: </a:t>
            </a:r>
            <a:r>
              <a:rPr lang="en">
                <a:solidFill>
                  <a:schemeClr val="lt1"/>
                </a:solidFill>
                <a:latin typeface="Times New Roman"/>
                <a:ea typeface="Times New Roman"/>
                <a:cs typeface="Times New Roman"/>
                <a:sym typeface="Times New Roman"/>
              </a:rPr>
              <a:t>To direct the Secretary of Homeland Security to establish a program to improve election system cybersecurity by </a:t>
            </a:r>
            <a:r>
              <a:rPr lang="en">
                <a:solidFill>
                  <a:srgbClr val="FF0000"/>
                </a:solidFill>
                <a:latin typeface="Times New Roman"/>
                <a:ea typeface="Times New Roman"/>
                <a:cs typeface="Times New Roman"/>
                <a:sym typeface="Times New Roman"/>
              </a:rPr>
              <a:t>facilitating and encouraging assessments by independent technical experts to identify and report election cybersecurity vulnerabilities, and for other purposes.</a:t>
            </a:r>
            <a:endParaRPr>
              <a:solidFill>
                <a:srgbClr val="FF0000"/>
              </a:solidFill>
              <a:latin typeface="Times New Roman"/>
              <a:ea typeface="Times New Roman"/>
              <a:cs typeface="Times New Roman"/>
              <a:sym typeface="Times New Roman"/>
            </a:endParaRPr>
          </a:p>
          <a:p>
            <a:pPr indent="-298450" lvl="0" marL="457200" marR="0" rtl="0" algn="l">
              <a:lnSpc>
                <a:spcPct val="115000"/>
              </a:lnSpc>
              <a:spcBef>
                <a:spcPts val="0"/>
              </a:spcBef>
              <a:spcAft>
                <a:spcPts val="0"/>
              </a:spcAft>
              <a:buClr>
                <a:schemeClr val="lt1"/>
              </a:buClr>
              <a:buSzPts val="1100"/>
              <a:buFont typeface="Verdana"/>
              <a:buChar char="●"/>
            </a:pPr>
            <a:r>
              <a:rPr b="1" i="1" lang="en" u="sng">
                <a:solidFill>
                  <a:srgbClr val="FF0000"/>
                </a:solidFill>
                <a:latin typeface="Times New Roman"/>
                <a:ea typeface="Times New Roman"/>
                <a:cs typeface="Times New Roman"/>
                <a:sym typeface="Times New Roman"/>
              </a:rPr>
              <a:t>S.3049 - Protecting American Votes and Elections Act of 2018[Introduced]: </a:t>
            </a:r>
            <a:r>
              <a:rPr lang="en">
                <a:solidFill>
                  <a:schemeClr val="lt1"/>
                </a:solidFill>
                <a:latin typeface="Times New Roman"/>
                <a:ea typeface="Times New Roman"/>
                <a:cs typeface="Times New Roman"/>
                <a:sym typeface="Times New Roman"/>
              </a:rPr>
              <a:t>To amend the Help America Vote Act of 2002 </a:t>
            </a:r>
            <a:r>
              <a:rPr lang="en">
                <a:solidFill>
                  <a:srgbClr val="FF0000"/>
                </a:solidFill>
                <a:latin typeface="Times New Roman"/>
                <a:ea typeface="Times New Roman"/>
                <a:cs typeface="Times New Roman"/>
                <a:sym typeface="Times New Roman"/>
              </a:rPr>
              <a:t>to require paper ballots and risk-limiting audits </a:t>
            </a:r>
            <a:r>
              <a:rPr lang="en">
                <a:solidFill>
                  <a:schemeClr val="lt1"/>
                </a:solidFill>
                <a:latin typeface="Times New Roman"/>
                <a:ea typeface="Times New Roman"/>
                <a:cs typeface="Times New Roman"/>
                <a:sym typeface="Times New Roman"/>
              </a:rPr>
              <a:t>in all Federal elections, and for other purposes.</a:t>
            </a:r>
            <a:endParaRPr>
              <a:solidFill>
                <a:schemeClr val="lt1"/>
              </a:solidFill>
              <a:latin typeface="Times New Roman"/>
              <a:ea typeface="Times New Roman"/>
              <a:cs typeface="Times New Roman"/>
              <a:sym typeface="Times New Roman"/>
            </a:endParaRPr>
          </a:p>
          <a:p>
            <a:pPr indent="-298450" lvl="0" marL="457200" rtl="0" algn="l">
              <a:spcBef>
                <a:spcPts val="0"/>
              </a:spcBef>
              <a:spcAft>
                <a:spcPts val="0"/>
              </a:spcAft>
              <a:buClr>
                <a:schemeClr val="lt1"/>
              </a:buClr>
              <a:buSzPts val="1100"/>
              <a:buFont typeface="Verdana"/>
              <a:buChar char="●"/>
            </a:pPr>
            <a:r>
              <a:rPr b="1" i="1" lang="en" u="sng">
                <a:solidFill>
                  <a:srgbClr val="FF0000"/>
                </a:solidFill>
                <a:latin typeface="Times New Roman"/>
                <a:ea typeface="Times New Roman"/>
                <a:cs typeface="Times New Roman"/>
                <a:sym typeface="Times New Roman"/>
              </a:rPr>
              <a:t>The Help America Vote Act (HAVA</a:t>
            </a:r>
            <a:r>
              <a:rPr b="1" i="1" lang="en" u="sng">
                <a:solidFill>
                  <a:srgbClr val="FF0000"/>
                </a:solidFill>
                <a:latin typeface="Times New Roman"/>
                <a:ea typeface="Times New Roman"/>
                <a:cs typeface="Times New Roman"/>
                <a:sym typeface="Times New Roman"/>
              </a:rPr>
              <a:t>) o</a:t>
            </a:r>
            <a:r>
              <a:rPr b="1" i="1" lang="en" u="sng">
                <a:solidFill>
                  <a:srgbClr val="FF0000"/>
                </a:solidFill>
                <a:latin typeface="Times New Roman"/>
                <a:ea typeface="Times New Roman"/>
                <a:cs typeface="Times New Roman"/>
                <a:sym typeface="Times New Roman"/>
              </a:rPr>
              <a:t>f 2002[Law]:</a:t>
            </a:r>
            <a:r>
              <a:rPr lang="en">
                <a:solidFill>
                  <a:schemeClr val="lt1"/>
                </a:solidFill>
                <a:latin typeface="Times New Roman"/>
                <a:ea typeface="Times New Roman"/>
                <a:cs typeface="Times New Roman"/>
                <a:sym typeface="Times New Roman"/>
              </a:rPr>
              <a:t> creates new mandatory minimum standards for states to follow in several key areas of election administration. The law provides funding to help states meet these new standards,</a:t>
            </a:r>
            <a:r>
              <a:rPr lang="en">
                <a:solidFill>
                  <a:srgbClr val="FF0000"/>
                </a:solidFill>
                <a:latin typeface="Times New Roman"/>
                <a:ea typeface="Times New Roman"/>
                <a:cs typeface="Times New Roman"/>
                <a:sym typeface="Times New Roman"/>
              </a:rPr>
              <a:t> replace voting systems and improve election administration</a:t>
            </a:r>
            <a:r>
              <a:rPr lang="en">
                <a:solidFill>
                  <a:schemeClr val="lt1"/>
                </a:solidFill>
                <a:latin typeface="Times New Roman"/>
                <a:ea typeface="Times New Roman"/>
                <a:cs typeface="Times New Roman"/>
                <a:sym typeface="Times New Roman"/>
              </a:rPr>
              <a:t>. HAVA also </a:t>
            </a:r>
            <a:r>
              <a:rPr lang="en">
                <a:solidFill>
                  <a:srgbClr val="FF0000"/>
                </a:solidFill>
                <a:latin typeface="Times New Roman"/>
                <a:ea typeface="Times New Roman"/>
                <a:cs typeface="Times New Roman"/>
                <a:sym typeface="Times New Roman"/>
              </a:rPr>
              <a:t>established the Election Assistance Commission (EAC)</a:t>
            </a:r>
            <a:r>
              <a:rPr lang="en">
                <a:solidFill>
                  <a:schemeClr val="lt1"/>
                </a:solidFill>
                <a:latin typeface="Times New Roman"/>
                <a:ea typeface="Times New Roman"/>
                <a:cs typeface="Times New Roman"/>
                <a:sym typeface="Times New Roman"/>
              </a:rPr>
              <a:t>. EAC is also responsible for maintaining the National Voter Registration form, conducting research, and administering a national clearinghouse on elections that includes shared practices, information for voters and other resources to improve elections.</a:t>
            </a:r>
            <a:endParaRPr>
              <a:solidFill>
                <a:schemeClr val="lt1"/>
              </a:solidFill>
              <a:latin typeface="Times New Roman"/>
              <a:ea typeface="Times New Roman"/>
              <a:cs typeface="Times New Roman"/>
              <a:sym typeface="Times New Roman"/>
            </a:endParaRPr>
          </a:p>
          <a:p>
            <a:pPr indent="-298450" lvl="0" marL="457200" marR="0" rtl="0" algn="l">
              <a:lnSpc>
                <a:spcPct val="115000"/>
              </a:lnSpc>
              <a:spcBef>
                <a:spcPts val="0"/>
              </a:spcBef>
              <a:spcAft>
                <a:spcPts val="0"/>
              </a:spcAft>
              <a:buClr>
                <a:schemeClr val="lt1"/>
              </a:buClr>
              <a:buSzPts val="1100"/>
              <a:buFont typeface="Verdana"/>
              <a:buChar char="●"/>
            </a:pPr>
            <a:r>
              <a:rPr b="1" i="1" lang="en" u="sng">
                <a:solidFill>
                  <a:srgbClr val="FF0000"/>
                </a:solidFill>
                <a:latin typeface="Times New Roman"/>
                <a:ea typeface="Times New Roman"/>
                <a:cs typeface="Times New Roman"/>
                <a:sym typeface="Times New Roman"/>
              </a:rPr>
              <a:t>H.R.1 - For the People Act of 2019[Passed House]: </a:t>
            </a:r>
            <a:r>
              <a:rPr lang="en">
                <a:solidFill>
                  <a:schemeClr val="lt1"/>
                </a:solidFill>
                <a:latin typeface="Times New Roman"/>
                <a:ea typeface="Times New Roman"/>
                <a:cs typeface="Times New Roman"/>
                <a:sym typeface="Times New Roman"/>
              </a:rPr>
              <a:t>To expand Americans' access to the ballot box, reduce the influence of big money in politics, and strengthen ethics rules for public servants, and for other purposes. </a:t>
            </a:r>
            <a:endParaRPr>
              <a:solidFill>
                <a:schemeClr val="lt1"/>
              </a:solidFill>
              <a:latin typeface="Times New Roman"/>
              <a:ea typeface="Times New Roman"/>
              <a:cs typeface="Times New Roman"/>
              <a:sym typeface="Times New Roman"/>
            </a:endParaRPr>
          </a:p>
          <a:p>
            <a:pPr indent="-298450" lvl="0" marL="457200" marR="0" rtl="0" algn="l">
              <a:lnSpc>
                <a:spcPct val="115000"/>
              </a:lnSpc>
              <a:spcBef>
                <a:spcPts val="0"/>
              </a:spcBef>
              <a:spcAft>
                <a:spcPts val="0"/>
              </a:spcAft>
              <a:buClr>
                <a:schemeClr val="lt1"/>
              </a:buClr>
              <a:buSzPts val="1100"/>
              <a:buFont typeface="Verdana"/>
              <a:buChar char="●"/>
            </a:pPr>
            <a:r>
              <a:rPr b="1" i="1" lang="en" u="sng">
                <a:solidFill>
                  <a:srgbClr val="FF0000"/>
                </a:solidFill>
                <a:latin typeface="Times New Roman"/>
                <a:ea typeface="Times New Roman"/>
                <a:cs typeface="Times New Roman"/>
                <a:sym typeface="Times New Roman"/>
              </a:rPr>
              <a:t>S.2261 - Secure Elections Act[Introduced]: </a:t>
            </a:r>
            <a:r>
              <a:rPr lang="en">
                <a:solidFill>
                  <a:schemeClr val="lt1"/>
                </a:solidFill>
                <a:latin typeface="Times New Roman"/>
                <a:ea typeface="Times New Roman"/>
                <a:cs typeface="Times New Roman"/>
                <a:sym typeface="Times New Roman"/>
              </a:rPr>
              <a:t>gives the Department of Homeland Security (DHS) primary responsibility within the federal government for sharing information about </a:t>
            </a:r>
            <a:r>
              <a:rPr lang="en">
                <a:solidFill>
                  <a:srgbClr val="FF0000"/>
                </a:solidFill>
                <a:latin typeface="Times New Roman"/>
                <a:ea typeface="Times New Roman"/>
                <a:cs typeface="Times New Roman"/>
                <a:sym typeface="Times New Roman"/>
              </a:rPr>
              <a:t>election cybersecurity incidents, threats, and vulnerabilities with federal entities and election agencies. </a:t>
            </a:r>
            <a:endParaRPr sz="1400">
              <a:solidFill>
                <a:srgbClr val="FF0000"/>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