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a:t>
            </a:r>
            <a:endParaRPr/>
          </a:p>
          <a:p>
            <a:pPr indent="0" lvl="0" marL="0" rtl="0" algn="l">
              <a:spcBef>
                <a:spcPts val="0"/>
              </a:spcBef>
              <a:spcAft>
                <a:spcPts val="0"/>
              </a:spcAft>
              <a:buNone/>
            </a:pPr>
            <a:r>
              <a:rPr lang="en"/>
              <a:t>-laws/regulations about influence(social media, communications,2016 elections,digital tech, etc.)</a:t>
            </a:r>
            <a:endParaRPr/>
          </a:p>
          <a:p>
            <a:pPr indent="0" lvl="0" marL="0" rtl="0" algn="l">
              <a:spcBef>
                <a:spcPts val="0"/>
              </a:spcBef>
              <a:spcAft>
                <a:spcPts val="0"/>
              </a:spcAft>
              <a:buNone/>
            </a:pPr>
            <a:r>
              <a:rPr lang="en"/>
              <a:t>-corruption, Congressional hearings about influence, due diligence of social media, influence</a:t>
            </a:r>
            <a:endParaRPr/>
          </a:p>
          <a:p>
            <a:pPr indent="0" lvl="0" marL="0" rtl="0" algn="l">
              <a:spcBef>
                <a:spcPts val="0"/>
              </a:spcBef>
              <a:spcAft>
                <a:spcPts val="0"/>
              </a:spcAft>
              <a:buNone/>
            </a:pPr>
            <a:r>
              <a:rPr lang="en"/>
              <a:t>-exploitation of election power </a:t>
            </a:r>
            <a:endParaRPr/>
          </a:p>
          <a:p>
            <a:pPr indent="0" lvl="0" marL="0" rtl="0" algn="l">
              <a:spcBef>
                <a:spcPts val="0"/>
              </a:spcBef>
              <a:spcAft>
                <a:spcPts val="0"/>
              </a:spcAft>
              <a:buNone/>
            </a:pPr>
            <a:r>
              <a:rPr lang="en"/>
              <a:t>-smart people about election influence</a:t>
            </a:r>
            <a:endParaRPr/>
          </a:p>
          <a:p>
            <a:pPr indent="0" lvl="0" marL="0" rtl="0" algn="l">
              <a:spcBef>
                <a:spcPts val="0"/>
              </a:spcBef>
              <a:spcAft>
                <a:spcPts val="0"/>
              </a:spcAft>
              <a:buNone/>
            </a:pPr>
            <a:r>
              <a:rPr lang="en"/>
              <a:t>-private actors and policies </a:t>
            </a:r>
            <a:endParaRPr/>
          </a:p>
          <a:p>
            <a:pPr indent="0" lvl="0" marL="0" rtl="0" algn="l">
              <a:spcBef>
                <a:spcPts val="0"/>
              </a:spcBef>
              <a:spcAft>
                <a:spcPts val="0"/>
              </a:spcAft>
              <a:buNone/>
            </a:pPr>
            <a:r>
              <a:rPr lang="en"/>
              <a:t>-privacy terms and conditions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dcc04f1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dcc04f1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b4ce391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4ce391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dcc04f10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dcc04f1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d9470f7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d9470f7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c3e42396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3e42396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dcc04f10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cc04f10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d9470f7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d9470f7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c3e423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3e423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c3e4239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c3e4239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dcc04f10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dcc04f10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dcc04f1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dcc04f1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d9470f74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d9470f74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dcc04f1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dcc04f1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d9470f7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d9470f7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dcc04f10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dcc04f10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d9470f74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d9470f74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dcc04f10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dcc04f10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d9470f7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d9470f7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c3e4239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c3e4239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dcc04f1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dcc04f1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d9470f74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9470f7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d9470f7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9470f7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c3e42396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c3e42396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dcc04f10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dcc04f10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d9470f74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d9470f74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c3e4239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c3e4239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bf4cde07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bf4cde07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c3e42396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c3e4239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c3e42396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c3e42396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c3e4239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c3e4239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c3e42396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c3e42396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c3e42396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c3e4239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c3e4239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3e4239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c3e42396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c3e42396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c3e42396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c3e42396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3e42396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3e42396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dcc04f1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dcc04f1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9470f7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9470f7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c3e4239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3e4239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c3e4239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3e4239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3e42396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3e42396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www.theverge.com/2019/8/1/20749517/social-network-legislation-hawley-privacy-resear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heverge.com/2019/8/1/20749517/social-network-legislation-hawley-privacy-research" TargetMode="External"/><Relationship Id="rId4" Type="http://schemas.openxmlformats.org/officeDocument/2006/relationships/hyperlink" Target="https://www.congress.gov/bill/115th-congress/senate-bill/3286/text?format=txt" TargetMode="External"/><Relationship Id="rId5" Type="http://schemas.openxmlformats.org/officeDocument/2006/relationships/hyperlink" Target="https://www.markey.senate.gov/news/press-releases/senators-markey-sasse-blunt-schatz-bennet-and-collins-and-reps-raskin-and-budd-reintroduce-bipartisan-bicameral-legislation-to-study-impact-of-technology-and-media-on-childr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www.in.gov/ig/files/Julie_Tappendorf.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n.gov/ig/files/Julie_Tappendorf.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www.memphis.edu/law/about/ml_11_socialmediacensorship.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memphis.edu/law/about/ml_11_socialmediacensorship.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www.forbes.com/sites/markcohen1/2016/11/27/law-in-the-age-of-social-media/#d5950cc1db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brennancenter.org/sites/default/files/publications/images/RLW_HowardLJ_Article.pdf" TargetMode="External"/><Relationship Id="rId4" Type="http://schemas.openxmlformats.org/officeDocument/2006/relationships/hyperlink" Target="https://www.brennancenter.org/sites/default/files/publications/images/RLW_HowardLJ_Article.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orbes.com/sites/markcohen1/2016/11/27/law-in-the-age-of-social-media/#d5950cc1db8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advance-lexis-com.libproxy.mit.edu/document/?pdmfid=1516831&amp;crid=429a2788-217b-453c-a564-8a28ad6bef8d&amp;pddocfullpath=%2Fshared%2Fdocument%2Fanalytical-materials%2Furn%3AcontentItem%3A6047-BM51-FCCX-63B1-00000-00&amp;pdcontentcomponentid=222003&amp;pdteaserkey=sr6&amp;pditab=allpods&amp;ecomp=gb63k&amp;earg=sr6&amp;prid=84216706-f0f7-4055-803e-c5bafd34cb8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dvance-lexis-com.libproxy.mit.edu/document/?pdmfid=1516831&amp;crid=429a2788-217b-453c-a564-8a28ad6bef8d&amp;pddocfullpath=%2Fshared%2Fdocument%2Fanalytical-materials%2Furn%3AcontentItem%3A6047-BM51-FCCX-63B1-00000-00&amp;pdcontentcomponentid=222003&amp;pdteaserkey=sr6&amp;pditab=allpods&amp;ecomp=gb63k&amp;earg=sr6&amp;prid=84216706-f0f7-4055-803e-c5bafd34cb8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advance-lexis-com.libproxy.mit.edu/document/?pdmfid=1516831&amp;crid=8ae94a4e-bd6d-46c5-9409-691a13ac5384&amp;pddocfullpath=%2Fshared%2Fdocument%2Fanalytical-materials%2Furn%3AcontentItem%3A5G0F-58F0-00CV-J0YN-00000-00&amp;pdcontentcomponentid=165641&amp;pdteaserkey=sr5&amp;pditab=allpods&amp;ecomp=gb63k&amp;earg=sr5&amp;prid=8a05cc1c-d5be-4899-be37-14f81cab05bd" TargetMode="External"/><Relationship Id="rId4" Type="http://schemas.openxmlformats.org/officeDocument/2006/relationships/hyperlink" Target="https://advance-lexis-com.libproxy.mit.edu/document/?pdmfid=1516831&amp;crid=8ae94a4e-bd6d-46c5-9409-691a13ac5384&amp;pddocfullpath=%2Fshared%2Fdocument%2Fanalytical-materials%2Furn%3AcontentItem%3A5G0F-58F0-00CV-J0YN-00000-00&amp;pdcontentcomponentid=165641&amp;pdteaserkey=sr5&amp;pditab=allpods&amp;ecomp=gb63k&amp;earg=sr5&amp;prid=8a05cc1c-d5be-4899-be37-14f81cab05b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dvance-lexis-com.libproxy.mit.edu/document/?pdmfid=1516831&amp;crid=8ae94a4e-bd6d-46c5-9409-691a13ac5384&amp;pddocfullpath=%2Fshared%2Fdocument%2Fanalytical-materials%2Furn%3AcontentItem%3A5G0F-58F0-00CV-J0YN-00000-00&amp;pdcontentcomponentid=165641&amp;pdteaserkey=sr5&amp;pditab=allpods&amp;ecomp=gb63k&amp;earg=sr5&amp;prid=8a05cc1c-d5be-4899-be37-14f81cab05b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s://advance-lexis-com.libproxy.mit.edu/document/?pdmfid=1516831&amp;crid=c3289dc5-5399-4419-817c-6af2079d46ae&amp;pddocfullpath=%2Fshared%2Fdocument%2Fanalytical-materials%2Furn%3AcontentItem%3A5RY4-FFC0-02C9-B19S-00000-00&amp;pdcontentcomponentid=293980&amp;pdteaserkey=sr10&amp;pditab=allpods&amp;ecomp=gb63k&amp;earg=sr10&amp;prid=edc517fa-9fbf-4a15-9b0c-8b78dd7dfe7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dvance-lexis-com.libproxy.mit.edu/document/?pdmfid=1516831&amp;crid=c3289dc5-5399-4419-817c-6af2079d46ae&amp;pddocfullpath=%2Fshared%2Fdocument%2Fanalytical-materials%2Furn%3AcontentItem%3A5RY4-FFC0-02C9-B19S-00000-00&amp;pdcontentcomponentid=293980&amp;pdteaserkey=sr10&amp;pditab=allpods&amp;ecomp=gb63k&amp;earg=sr10&amp;prid=edc517fa-9fbf-4a15-9b0c-8b78dd7dfe7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aceproject.org/ace-en/topics/me/meb/meb05/defaul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ceproject.org/ace-en/topics/me/meb/meb05/defaul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rennancenter.org/sites/default/files/publications/images/RLW_HowardLJ_Article.pdf" TargetMode="External"/><Relationship Id="rId4" Type="http://schemas.openxmlformats.org/officeDocument/2006/relationships/hyperlink" Target="https://www.brennancenter.org/sites/default/files/publications/images/RLW_HowardLJ_Article.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hyperlink" Target="http://press-files.anu.edu.au/downloads/press/p303871/pdf/ch094.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press-files.anu.edu.au/downloads/press/p303871/pdf/ch094.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smappnyu.org/wp-content/uploads/2019/01/Fake_News.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journals.sagepub.com/doi/pdf/10.1177/194016122091268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hewlett.org/wp-content/uploads/2018/03/Social-Media-Political-Polarization-and-Political-Disinformation-Literature-Review.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cambridge.org/core/services/aop-cambridge-core/content/view/D855849CE288A241529E9EC2E4FBD3A8/S0003055419000352a.pdf/who_leads_who_follows_measuring_issue_attention_and_agenda_setting_by_legislators_and_the_mass_public_using_social_media_data.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smappnyu.org/wp-content/uploads/2019/03/Bubbles.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liebertpub.com/doi/abs/10.1089/big.2017.0038?journalCode=bi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smappnyu.org/wp-content/uploads/2019/04/US_Election_Hate_Speech_2019_03_website.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fas.org/sgp/crs/misc/R4565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as.org/sgp/crs/misc/R45650.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1675" y="1684275"/>
            <a:ext cx="8145300" cy="16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Social Media Influence Legal Framework</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80" name="Google Shape;180;p22"/>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New legislation is putting social networks in the crosshairs</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181" name="Google Shape;181;p22"/>
          <p:cNvSpPr txBox="1"/>
          <p:nvPr>
            <p:ph idx="2" type="body"/>
          </p:nvPr>
        </p:nvSpPr>
        <p:spPr>
          <a:xfrm>
            <a:off x="777750" y="1959050"/>
            <a:ext cx="75885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The Verge/An Article</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Casey Newton, The Verge's primary source for Silicon Valley news, reporting on the people and products shaping the future of technology and culture.</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August 1st, 2019</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Around 2-5</a:t>
            </a:r>
            <a:r>
              <a:rPr lang="en" sz="2200">
                <a:solidFill>
                  <a:schemeClr val="lt1"/>
                </a:solidFill>
                <a:latin typeface="Nunito"/>
                <a:ea typeface="Nunito"/>
                <a:cs typeface="Nunito"/>
                <a:sym typeface="Nunito"/>
              </a:rPr>
              <a:t> Pages(“Short-Medium”)</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New legislation is putting social networks in the crosshairs</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87" name="Google Shape;187;p23"/>
          <p:cNvSpPr txBox="1"/>
          <p:nvPr>
            <p:ph idx="1" type="body"/>
          </p:nvPr>
        </p:nvSpPr>
        <p:spPr>
          <a:xfrm>
            <a:off x="372650" y="510325"/>
            <a:ext cx="7866600" cy="37470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United States is governing technology platforms through fines rather than laws.</a:t>
            </a:r>
            <a:r>
              <a:rPr lang="en" sz="1100">
                <a:solidFill>
                  <a:schemeClr val="lt1"/>
                </a:solidFill>
                <a:latin typeface="Nunito"/>
                <a:ea typeface="Nunito"/>
                <a:cs typeface="Nunito"/>
                <a:sym typeface="Nunito"/>
              </a:rPr>
              <a:t> Even if settlements like these satiate the public demand for accountability — and it’s not clear that this one will — they change none of the underlying conditions that enable companies to violate our privacy in the first place. For that, you need laws.</a:t>
            </a:r>
            <a:endParaRPr sz="1100">
              <a:solidFill>
                <a:schemeClr val="lt1"/>
              </a:solidFill>
              <a:latin typeface="Nunito"/>
              <a:ea typeface="Nunito"/>
              <a:cs typeface="Nunito"/>
              <a:sym typeface="Nunito"/>
            </a:endParaRPr>
          </a:p>
          <a:p>
            <a:pPr indent="-298450" lvl="0" marL="457200" marR="0" rtl="0" algn="l">
              <a:lnSpc>
                <a:spcPct val="115000"/>
              </a:lnSpc>
              <a:spcBef>
                <a:spcPts val="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Democrats want individuals to be able to sue tech platforms for misusing their data — a so-called “private right of action.” Republicans are opposed.</a:t>
            </a:r>
            <a:endParaRPr b="1" sz="1100">
              <a:solidFill>
                <a:srgbClr val="FF0000"/>
              </a:solidFill>
              <a:latin typeface="Nunito"/>
              <a:ea typeface="Nunito"/>
              <a:cs typeface="Nunito"/>
              <a:sym typeface="Nunito"/>
            </a:endParaRPr>
          </a:p>
          <a:p>
            <a:pPr indent="-298450" lvl="0" marL="457200" marR="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Sen. Josh Hawley (R-MO) is pushing what he calls the </a:t>
            </a:r>
            <a:r>
              <a:rPr b="1" lang="en" sz="1100">
                <a:solidFill>
                  <a:srgbClr val="FF0000"/>
                </a:solidFill>
                <a:latin typeface="Nunito"/>
                <a:ea typeface="Nunito"/>
                <a:cs typeface="Nunito"/>
                <a:sym typeface="Nunito"/>
              </a:rPr>
              <a:t>SMART Act(2019)</a:t>
            </a:r>
            <a:r>
              <a:rPr lang="en" sz="1100">
                <a:solidFill>
                  <a:schemeClr val="lt1"/>
                </a:solidFill>
                <a:latin typeface="Nunito"/>
                <a:ea typeface="Nunito"/>
                <a:cs typeface="Nunito"/>
                <a:sym typeface="Nunito"/>
              </a:rPr>
              <a:t> — an effort to ban a variety of common growth and engagement features, some of which are arguably the lifeblood of the targeted products:</a:t>
            </a:r>
            <a:endParaRPr sz="1100">
              <a:solidFill>
                <a:schemeClr val="lt1"/>
              </a:solidFill>
              <a:latin typeface="Nunito"/>
              <a:ea typeface="Nunito"/>
              <a:cs typeface="Nunito"/>
              <a:sym typeface="Nunito"/>
            </a:endParaRPr>
          </a:p>
          <a:p>
            <a:pPr indent="-298450" lvl="0" marL="914400" marR="0" rtl="0" algn="l">
              <a:lnSpc>
                <a:spcPct val="115000"/>
              </a:lnSpc>
              <a:spcBef>
                <a:spcPts val="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Banning infinite scroll, auto refill, and badges and awards users get for engagement</a:t>
            </a:r>
            <a:r>
              <a:rPr lang="en" sz="1100">
                <a:solidFill>
                  <a:schemeClr val="lt1"/>
                </a:solidFill>
                <a:latin typeface="Nunito"/>
                <a:ea typeface="Nunito"/>
                <a:cs typeface="Nunito"/>
                <a:sym typeface="Nunito"/>
              </a:rPr>
              <a:t>, except for in certain circumstances — such as music streaming or badges that “substantially increase” access to new services or functions, like giving a person access to a premium version of a product.</a:t>
            </a:r>
            <a:endParaRPr sz="1100">
              <a:solidFill>
                <a:schemeClr val="lt1"/>
              </a:solidFill>
              <a:latin typeface="Nunito"/>
              <a:ea typeface="Nunito"/>
              <a:cs typeface="Nunito"/>
              <a:sym typeface="Nunito"/>
            </a:endParaRPr>
          </a:p>
          <a:p>
            <a:pPr indent="-298450" lvl="0" marL="914400" marR="0" rtl="0" algn="l">
              <a:lnSpc>
                <a:spcPct val="115000"/>
              </a:lnSpc>
              <a:spcBef>
                <a:spcPts val="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Requiring social media platforms to include “natural stopping points” for users,</a:t>
            </a:r>
            <a:r>
              <a:rPr lang="en" sz="1100">
                <a:solidFill>
                  <a:schemeClr val="lt1"/>
                </a:solidFill>
                <a:latin typeface="Nunito"/>
                <a:ea typeface="Nunito"/>
                <a:cs typeface="Nunito"/>
                <a:sym typeface="Nunito"/>
              </a:rPr>
              <a:t> which would basically end scrolling after a certain amount of content.</a:t>
            </a:r>
            <a:endParaRPr sz="1100">
              <a:solidFill>
                <a:schemeClr val="lt1"/>
              </a:solidFill>
              <a:latin typeface="Nunito"/>
              <a:ea typeface="Nunito"/>
              <a:cs typeface="Nunito"/>
              <a:sym typeface="Nunito"/>
            </a:endParaRPr>
          </a:p>
          <a:p>
            <a:pPr indent="-298450" lvl="0" marL="914400" marR="0" rtl="0" algn="l">
              <a:lnSpc>
                <a:spcPct val="115000"/>
              </a:lnSpc>
              <a:spcBef>
                <a:spcPts val="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Requiring platforms to make it a neutral process for users to accept or deny consent terms</a:t>
            </a:r>
            <a:r>
              <a:rPr lang="en" sz="1100">
                <a:solidFill>
                  <a:schemeClr val="lt1"/>
                </a:solidFill>
                <a:latin typeface="Nunito"/>
                <a:ea typeface="Nunito"/>
                <a:cs typeface="Nunito"/>
                <a:sym typeface="Nunito"/>
              </a:rPr>
              <a:t> — meaning accept and decline boxes would have to look the same.</a:t>
            </a:r>
            <a:endParaRPr sz="1100">
              <a:solidFill>
                <a:schemeClr val="lt1"/>
              </a:solidFill>
              <a:latin typeface="Nunito"/>
              <a:ea typeface="Nunito"/>
              <a:cs typeface="Nunito"/>
              <a:sym typeface="Nunito"/>
            </a:endParaRPr>
          </a:p>
          <a:p>
            <a:pPr indent="-298450" lvl="0" marL="914400" marR="0" rtl="0" algn="l">
              <a:lnSpc>
                <a:spcPct val="115000"/>
              </a:lnSpc>
              <a:spcBef>
                <a:spcPts val="0"/>
              </a:spcBef>
              <a:spcAft>
                <a:spcPts val="0"/>
              </a:spcAft>
              <a:buClr>
                <a:srgbClr val="FF0000"/>
              </a:buClr>
              <a:buSzPts val="1100"/>
              <a:buFont typeface="Nunito"/>
              <a:buChar char="●"/>
            </a:pPr>
            <a:r>
              <a:rPr b="1" lang="en" sz="1100">
                <a:solidFill>
                  <a:srgbClr val="FF0000"/>
                </a:solidFill>
                <a:latin typeface="Nunito"/>
                <a:ea typeface="Nunito"/>
                <a:cs typeface="Nunito"/>
                <a:sym typeface="Nunito"/>
              </a:rPr>
              <a:t>Requiring social media companies to make it easier for users to track the amount of time they spend on their platforms.</a:t>
            </a:r>
            <a:endParaRPr b="1" sz="1100">
              <a:solidFill>
                <a:srgbClr val="FF0000"/>
              </a:solidFill>
              <a:latin typeface="Nunito"/>
              <a:ea typeface="Nunito"/>
              <a:cs typeface="Nunito"/>
              <a:sym typeface="Nunito"/>
            </a:endParaRPr>
          </a:p>
          <a:p>
            <a:pPr indent="-298450" lvl="0" marL="914400" marR="0" rtl="0" algn="l">
              <a:lnSpc>
                <a:spcPct val="115000"/>
              </a:lnSpc>
              <a:spcBef>
                <a:spcPts val="0"/>
              </a:spcBef>
              <a:spcAft>
                <a:spcPts val="0"/>
              </a:spcAft>
              <a:buClr>
                <a:schemeClr val="lt1"/>
              </a:buClr>
              <a:buSzPts val="1100"/>
              <a:buFont typeface="Nunito"/>
              <a:buChar char="●"/>
            </a:pPr>
            <a:r>
              <a:rPr b="1" lang="en" sz="1100">
                <a:solidFill>
                  <a:srgbClr val="FF0000"/>
                </a:solidFill>
                <a:latin typeface="Nunito"/>
                <a:ea typeface="Nunito"/>
                <a:cs typeface="Nunito"/>
                <a:sym typeface="Nunito"/>
              </a:rPr>
              <a:t>Automatically limiting the time users can spend on a platform across all devices to 30 minutes a day. </a:t>
            </a:r>
            <a:r>
              <a:rPr lang="en" sz="1100">
                <a:solidFill>
                  <a:schemeClr val="lt1"/>
                </a:solidFill>
                <a:latin typeface="Nunito"/>
                <a:ea typeface="Nunito"/>
                <a:cs typeface="Nunito"/>
                <a:sym typeface="Nunito"/>
              </a:rPr>
              <a:t>Users would be able change the limits, but they would have to do so every month.			</a:t>
            </a:r>
            <a:endParaRPr sz="11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rPr lang="en" sz="800">
                <a:solidFill>
                  <a:schemeClr val="lt1"/>
                </a:solidFill>
                <a:latin typeface="Nunito"/>
                <a:ea typeface="Nunito"/>
                <a:cs typeface="Nunito"/>
                <a:sym typeface="Nunito"/>
              </a:rPr>
              <a:t>Another proposed law in Congress, </a:t>
            </a:r>
            <a:r>
              <a:rPr b="1" lang="en" sz="800">
                <a:solidFill>
                  <a:srgbClr val="FF0000"/>
                </a:solidFill>
                <a:uFill>
                  <a:noFill/>
                </a:uFill>
                <a:latin typeface="Nunito"/>
                <a:ea typeface="Nunito"/>
                <a:cs typeface="Nunito"/>
                <a:sym typeface="Nunito"/>
                <a:hlinkClick r:id="rId4">
                  <a:extLst>
                    <a:ext uri="{A12FA001-AC4F-418D-AE19-62706E023703}">
                      <ahyp:hlinkClr val="tx"/>
                    </a:ext>
                  </a:extLst>
                </a:hlinkClick>
              </a:rPr>
              <a:t>the CAMRA Act</a:t>
            </a:r>
            <a:r>
              <a:rPr b="1" lang="en" sz="800">
                <a:solidFill>
                  <a:srgbClr val="FF0000"/>
                </a:solidFill>
                <a:latin typeface="Nunito"/>
                <a:ea typeface="Nunito"/>
                <a:cs typeface="Nunito"/>
                <a:sym typeface="Nunito"/>
              </a:rPr>
              <a:t>, sponsored by Sen. Ed Markey (D-MA), is trying to promote a data-driven approach to investigating the idea of social media addiction.</a:t>
            </a:r>
            <a:r>
              <a:rPr lang="en" sz="800">
                <a:solidFill>
                  <a:schemeClr val="lt1"/>
                </a:solidFill>
                <a:latin typeface="Nunito"/>
                <a:ea typeface="Nunito"/>
                <a:cs typeface="Nunito"/>
                <a:sym typeface="Nunito"/>
              </a:rPr>
              <a:t> The </a:t>
            </a:r>
            <a:r>
              <a:rPr lang="en" sz="800">
                <a:solidFill>
                  <a:schemeClr val="lt1"/>
                </a:solidFill>
                <a:uFill>
                  <a:noFill/>
                </a:uFill>
                <a:latin typeface="Nunito"/>
                <a:ea typeface="Nunito"/>
                <a:cs typeface="Nunito"/>
                <a:sym typeface="Nunito"/>
                <a:hlinkClick r:id="rId5">
                  <a:extLst>
                    <a:ext uri="{A12FA001-AC4F-418D-AE19-62706E023703}">
                      <ahyp:hlinkClr val="tx"/>
                    </a:ext>
                  </a:extLst>
                </a:hlinkClick>
              </a:rPr>
              <a:t>legislation</a:t>
            </a:r>
            <a:r>
              <a:rPr lang="en" sz="800">
                <a:solidFill>
                  <a:schemeClr val="lt1"/>
                </a:solidFill>
                <a:latin typeface="Nunito"/>
                <a:ea typeface="Nunito"/>
                <a:cs typeface="Nunito"/>
                <a:sym typeface="Nunito"/>
              </a:rPr>
              <a:t> would authorize the National Institutes of Health to head a research program on the effects of technology and the media on children. The legislation has five cosponsors, including three Republicans. Hawley’s office has not yet signed onto the bill and said they are reviewing the legislation.</a:t>
            </a:r>
            <a:endParaRPr sz="8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t/>
            </a:r>
            <a:endParaRPr sz="12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t/>
            </a:r>
            <a:endParaRPr sz="12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t/>
            </a:r>
            <a:endParaRPr sz="1200">
              <a:solidFill>
                <a:schemeClr val="lt1"/>
              </a:solidFill>
              <a:latin typeface="Nunito"/>
              <a:ea typeface="Nunito"/>
              <a:cs typeface="Nunito"/>
              <a:sym typeface="Nunito"/>
            </a:endParaRPr>
          </a:p>
          <a:p>
            <a:pPr indent="0" lvl="0" marL="0" marR="0" rtl="0" algn="l">
              <a:lnSpc>
                <a:spcPct val="115000"/>
              </a:lnSpc>
              <a:spcBef>
                <a:spcPts val="1200"/>
              </a:spcBef>
              <a:spcAft>
                <a:spcPts val="1200"/>
              </a:spcAft>
              <a:buNone/>
            </a:pPr>
            <a:r>
              <a:t/>
            </a:r>
            <a:endParaRPr sz="10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93" name="Google Shape;193;p24"/>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Social Media &amp; Governments – Legal &amp; Ethical Issues</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194" name="Google Shape;194;p24"/>
          <p:cNvSpPr txBox="1"/>
          <p:nvPr>
            <p:ph idx="2" type="body"/>
          </p:nvPr>
        </p:nvSpPr>
        <p:spPr>
          <a:xfrm>
            <a:off x="777750" y="1758225"/>
            <a:ext cx="75885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a:t>
            </a:r>
            <a:r>
              <a:rPr lang="en" sz="2200">
                <a:solidFill>
                  <a:schemeClr val="lt1"/>
                </a:solidFill>
                <a:latin typeface="Nunito"/>
                <a:ea typeface="Nunito"/>
                <a:cs typeface="Nunito"/>
                <a:sym typeface="Nunito"/>
              </a:rPr>
              <a:t>Ancel Glink Diamond Bush DiCianni and Krafthefer(Illinois law service)</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Julie A. Tappendorf, Ancel Glink</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Sometime after 2013(contains many references around this time)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19 pages</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SOCIAL MEDIA &amp; GOVERNMENTS – LEGAL &amp; ETHICAL ISSUES</a:t>
            </a:r>
            <a:endParaRPr b="1" sz="2100" u="sng"/>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00" name="Google Shape;200;p25"/>
          <p:cNvSpPr txBox="1"/>
          <p:nvPr>
            <p:ph idx="1" type="body"/>
          </p:nvPr>
        </p:nvSpPr>
        <p:spPr>
          <a:xfrm>
            <a:off x="365675" y="489425"/>
            <a:ext cx="7866600" cy="429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FF0000"/>
                </a:solidFill>
                <a:latin typeface="Nunito"/>
                <a:ea typeface="Nunito"/>
                <a:cs typeface="Nunito"/>
                <a:sym typeface="Nunito"/>
              </a:rPr>
              <a:t>Social networking describes a set of Internet tools that enable shared community experiences, both online and in person. These sites go beyond the more “passive” websites operated by governments and organizations. Each of the various social networking sites is tailored to a specific need and is designed to encourage active participation by both the member and his or her audience.</a:t>
            </a:r>
            <a:r>
              <a:rPr lang="en" sz="1700">
                <a:solidFill>
                  <a:schemeClr val="lt1"/>
                </a:solidFill>
                <a:latin typeface="Nunito"/>
                <a:ea typeface="Nunito"/>
                <a:cs typeface="Nunito"/>
                <a:sym typeface="Nunito"/>
              </a:rPr>
              <a:t> For example, “Linked In” is marketed to businesses and professionals as a way to interact and form networks or “connections” with others. Facebook enables users to create a profile, update a status, include pictures, add “friends,” and post comments on the “walls” of personal or friend pages. Twitter allows people to connect with (or “follow”) a large number of users and post short notes of no more than 140 characters, called “tweets.” Instagram and Flikr allow users to post photos and Vine and YouTube allow videos, to share with others.</a:t>
            </a:r>
            <a:endParaRPr sz="1000">
              <a:solidFill>
                <a:srgbClr val="000000"/>
              </a:solidFill>
              <a:latin typeface="Arial"/>
              <a:ea typeface="Arial"/>
              <a:cs typeface="Arial"/>
              <a:sym typeface="Arial"/>
            </a:endParaRPr>
          </a:p>
          <a:p>
            <a:pPr indent="0" lvl="0" marL="0" marR="0" rtl="0" algn="l">
              <a:lnSpc>
                <a:spcPct val="115000"/>
              </a:lnSpc>
              <a:spcBef>
                <a:spcPts val="1200"/>
              </a:spcBef>
              <a:spcAft>
                <a:spcPts val="1200"/>
              </a:spcAft>
              <a:buNone/>
            </a:pPr>
            <a:r>
              <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331775" y="143850"/>
            <a:ext cx="7923600" cy="467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lt1"/>
                </a:solidFill>
                <a:latin typeface="Nunito"/>
                <a:ea typeface="Nunito"/>
                <a:cs typeface="Nunito"/>
                <a:sym typeface="Nunito"/>
              </a:rPr>
              <a:t>The growth of social media applications in the government context has an impact not only on government officials who use social media, but also the increasingly information-hungry general public, who expect local, state, and even the federal government to use these technologies to more effectively disseminate information and allow a forum for comment. In fact, social media provide the public sector a wealth of opportunity to communicate with the public, with interested stakeholders, and with each other about new proposals and ideas. Additionally, social media may be used by all parties interested in public sector decision making, including developers, applicants, individual advocates, non-profit organizations, and governmental entities.</a:t>
            </a:r>
            <a:endParaRPr sz="1500">
              <a:solidFill>
                <a:schemeClr val="lt1"/>
              </a:solidFill>
              <a:latin typeface="Nunito"/>
              <a:ea typeface="Nunito"/>
              <a:cs typeface="Nunito"/>
              <a:sym typeface="Nunito"/>
            </a:endParaRPr>
          </a:p>
          <a:p>
            <a:pPr indent="0" lvl="0" marL="0" rtl="0" algn="l">
              <a:spcBef>
                <a:spcPts val="1200"/>
              </a:spcBef>
              <a:spcAft>
                <a:spcPts val="0"/>
              </a:spcAft>
              <a:buNone/>
            </a:pPr>
            <a:r>
              <a:rPr lang="en" sz="1500">
                <a:solidFill>
                  <a:schemeClr val="lt1"/>
                </a:solidFill>
                <a:latin typeface="Nunito"/>
                <a:ea typeface="Nunito"/>
                <a:cs typeface="Nunito"/>
                <a:sym typeface="Nunito"/>
              </a:rPr>
              <a:t>However, the general benefits of the use of these fairly new technologies—which include </a:t>
            </a:r>
            <a:r>
              <a:rPr b="1" lang="en" sz="1500">
                <a:solidFill>
                  <a:srgbClr val="FF0000"/>
                </a:solidFill>
                <a:latin typeface="Nunito"/>
                <a:ea typeface="Nunito"/>
                <a:cs typeface="Nunito"/>
                <a:sym typeface="Nunito"/>
              </a:rPr>
              <a:t>the promise of greater transparency and greater public participation—must be weighed against the potential drawbacks, such as truthfulness and accuracy of posted information, the source of the posted information, and the longevity of inaccurate information in cyberspace.</a:t>
            </a:r>
            <a:r>
              <a:rPr lang="en" sz="1500">
                <a:solidFill>
                  <a:schemeClr val="lt1"/>
                </a:solidFill>
                <a:latin typeface="Nunito"/>
                <a:ea typeface="Nunito"/>
                <a:cs typeface="Nunito"/>
                <a:sym typeface="Nunito"/>
              </a:rPr>
              <a:t> Additionally, there are a number of issues to consider when public officials and employees choose to utilize social networking tools, as well as a host of legal issues when organizations choose to create and host these sites.</a:t>
            </a:r>
            <a:endParaRPr sz="8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11" name="Google Shape;211;p27"/>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From Fake News to Free Speech: Social Media &amp; Censorship</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12" name="Google Shape;212;p27"/>
          <p:cNvSpPr txBox="1"/>
          <p:nvPr>
            <p:ph idx="2" type="body"/>
          </p:nvPr>
        </p:nvSpPr>
        <p:spPr>
          <a:xfrm>
            <a:off x="777750" y="1734600"/>
            <a:ext cx="75885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a:t>
            </a:r>
            <a:r>
              <a:rPr lang="en" sz="2200">
                <a:solidFill>
                  <a:schemeClr val="lt1"/>
                </a:solidFill>
                <a:latin typeface="Nunito"/>
                <a:ea typeface="Nunito"/>
                <a:cs typeface="Nunito"/>
                <a:sym typeface="Nunito"/>
              </a:rPr>
              <a:t>Cecil C. Humphreys School Of Law at The University of Memphis</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Cecil C. Humphreys School Of Law at The University of Memphis</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Unknown</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Likely around 6-10 pages(“Medium”)</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From Fake News to Free Speech: Social Media &amp; Censorship</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18" name="Google Shape;218;p28"/>
          <p:cNvSpPr txBox="1"/>
          <p:nvPr>
            <p:ph idx="1" type="body"/>
          </p:nvPr>
        </p:nvSpPr>
        <p:spPr>
          <a:xfrm>
            <a:off x="357300" y="642575"/>
            <a:ext cx="8429400" cy="41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Nunito"/>
                <a:ea typeface="Nunito"/>
                <a:cs typeface="Nunito"/>
                <a:sym typeface="Nunito"/>
              </a:rPr>
              <a:t>Should social media companies like Twitter, Facebook, and YouTube ban conspiracy theorists that spew hatred towards a plethora of innocent targets? What about Holocaust deniers or groups that promote violence towards women and minorities? Do they have a right to silence and ban individuals that share racist or dangerous views? What about those that proliferate fake news?</a:t>
            </a:r>
            <a:endParaRPr b="1" sz="1700">
              <a:solidFill>
                <a:srgbClr val="FF0000"/>
              </a:solidFill>
              <a:latin typeface="Nunito"/>
              <a:ea typeface="Nunito"/>
              <a:cs typeface="Nunito"/>
              <a:sym typeface="Nunito"/>
            </a:endParaRPr>
          </a:p>
          <a:p>
            <a:pPr indent="0" lvl="0" marL="0" rtl="0" algn="l">
              <a:spcBef>
                <a:spcPts val="1200"/>
              </a:spcBef>
              <a:spcAft>
                <a:spcPts val="0"/>
              </a:spcAft>
              <a:buNone/>
            </a:pPr>
            <a:r>
              <a:rPr lang="en" sz="1700">
                <a:solidFill>
                  <a:schemeClr val="lt1"/>
                </a:solidFill>
                <a:latin typeface="Nunito"/>
                <a:ea typeface="Nunito"/>
                <a:cs typeface="Nunito"/>
                <a:sym typeface="Nunito"/>
              </a:rPr>
              <a:t>The content moderation rules that these social media companies develop to govern the speech on their respective platforms will have wide-ranging and </a:t>
            </a:r>
            <a:r>
              <a:rPr b="1" lang="en" sz="1700">
                <a:solidFill>
                  <a:srgbClr val="FF0000"/>
                </a:solidFill>
                <a:latin typeface="Nunito"/>
                <a:ea typeface="Nunito"/>
                <a:cs typeface="Nunito"/>
                <a:sym typeface="Nunito"/>
              </a:rPr>
              <a:t>very significant implications for the future of freedom of expression</a:t>
            </a:r>
            <a:r>
              <a:rPr lang="en" sz="1700">
                <a:solidFill>
                  <a:schemeClr val="lt1"/>
                </a:solidFill>
                <a:latin typeface="Nunito"/>
                <a:ea typeface="Nunito"/>
                <a:cs typeface="Nunito"/>
                <a:sym typeface="Nunito"/>
              </a:rPr>
              <a:t> across the globe. Potential regulatory approaches and the ongoing debate about how the First Amendment applies to this matter could have ripple effects across various levels of our own country and economy.</a:t>
            </a:r>
            <a:endParaRPr sz="1700">
              <a:solidFill>
                <a:schemeClr val="lt1"/>
              </a:solidFill>
              <a:latin typeface="Nunito"/>
              <a:ea typeface="Nunito"/>
              <a:cs typeface="Nunito"/>
              <a:sym typeface="Nunito"/>
            </a:endParaRPr>
          </a:p>
          <a:p>
            <a:pPr indent="0" lvl="0" marL="0" rtl="0" algn="l">
              <a:spcBef>
                <a:spcPts val="1200"/>
              </a:spcBef>
              <a:spcAft>
                <a:spcPts val="0"/>
              </a:spcAft>
              <a:buNone/>
            </a:pPr>
            <a:r>
              <a:rPr lang="en" sz="1700">
                <a:solidFill>
                  <a:schemeClr val="lt1"/>
                </a:solidFill>
                <a:latin typeface="Nunito"/>
                <a:ea typeface="Nunito"/>
                <a:cs typeface="Nunito"/>
                <a:sym typeface="Nunito"/>
              </a:rPr>
              <a:t>It could even alter the way our society receives, shares and processes news and information.</a:t>
            </a:r>
            <a:endParaRPr sz="1700">
              <a:solidFill>
                <a:schemeClr val="lt1"/>
              </a:solidFill>
              <a:latin typeface="Nunito"/>
              <a:ea typeface="Nunito"/>
              <a:cs typeface="Nunito"/>
              <a:sym typeface="Nunito"/>
            </a:endParaRPr>
          </a:p>
          <a:p>
            <a:pPr indent="0" lvl="0" marL="0" marR="0" rtl="0" algn="l">
              <a:lnSpc>
                <a:spcPct val="115000"/>
              </a:lnSpc>
              <a:spcBef>
                <a:spcPts val="1200"/>
              </a:spcBef>
              <a:spcAft>
                <a:spcPts val="120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242850" y="303900"/>
            <a:ext cx="8658300" cy="47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In the past several months, numerous social media companies have removed commentators from their platforms for </a:t>
            </a:r>
            <a:r>
              <a:rPr b="1" lang="en" sz="1600">
                <a:solidFill>
                  <a:srgbClr val="FF0000"/>
                </a:solidFill>
                <a:latin typeface="Nunito"/>
                <a:ea typeface="Nunito"/>
                <a:cs typeface="Nunito"/>
                <a:sym typeface="Nunito"/>
              </a:rPr>
              <a:t>violating their Terms and Conditions of Use.</a:t>
            </a:r>
            <a:r>
              <a:rPr lang="en" sz="1600">
                <a:solidFill>
                  <a:schemeClr val="lt1"/>
                </a:solidFill>
                <a:latin typeface="Nunito"/>
                <a:ea typeface="Nunito"/>
                <a:cs typeface="Nunito"/>
                <a:sym typeface="Nunito"/>
              </a:rPr>
              <a:t> President Trump also recently convened a group of conservative commentators for what he called a "Presidential Social Media Summit," where they discussed social media companies' </a:t>
            </a:r>
            <a:r>
              <a:rPr b="1" lang="en" sz="1600">
                <a:solidFill>
                  <a:srgbClr val="FF0000"/>
                </a:solidFill>
                <a:latin typeface="Nunito"/>
                <a:ea typeface="Nunito"/>
                <a:cs typeface="Nunito"/>
                <a:sym typeface="Nunito"/>
              </a:rPr>
              <a:t>alleged censorship and what they viewed as violations of the First Amendment.</a:t>
            </a:r>
            <a:r>
              <a:rPr lang="en" sz="1600">
                <a:solidFill>
                  <a:schemeClr val="lt1"/>
                </a:solidFill>
                <a:latin typeface="Nunito"/>
                <a:ea typeface="Nunito"/>
                <a:cs typeface="Nunito"/>
                <a:sym typeface="Nunito"/>
              </a:rPr>
              <a:t> The President even has a reported plan to draft an executive order to address these allegations of bias and censorship at technology companies. It's been well documented that the dissemination of fake news and disinformation via social media was an insidious and widespread problem throughout the 2016 presidential election, with the Russian government using Facebook to spread fake news stories in particular. Additionally, several recent court cases, in various district courts, as well as the U.S. Supreme Court itself, are </a:t>
            </a:r>
            <a:r>
              <a:rPr b="1" lang="en" sz="1600">
                <a:solidFill>
                  <a:srgbClr val="FF0000"/>
                </a:solidFill>
                <a:latin typeface="Nunito"/>
                <a:ea typeface="Nunito"/>
                <a:cs typeface="Nunito"/>
                <a:sym typeface="Nunito"/>
              </a:rPr>
              <a:t>tackling issues focused on the First Amendment and social media companies' censorship and free speech issues. The very idea of "the public square" is being redefined daily, in the Courts and in our collective cultural consciousness.</a:t>
            </a:r>
            <a:endParaRPr b="1" sz="1600">
              <a:solidFill>
                <a:srgbClr val="FF0000"/>
              </a:solidFill>
              <a:latin typeface="Nunito"/>
              <a:ea typeface="Nunito"/>
              <a:cs typeface="Nunito"/>
              <a:sym typeface="Nunito"/>
            </a:endParaRPr>
          </a:p>
          <a:p>
            <a:pPr indent="0" lvl="0" marL="0" rtl="0" algn="l">
              <a:spcBef>
                <a:spcPts val="1200"/>
              </a:spcBef>
              <a:spcAft>
                <a:spcPts val="0"/>
              </a:spcAft>
              <a:buNone/>
            </a:pPr>
            <a:r>
              <a:rPr lang="en" sz="1600">
                <a:solidFill>
                  <a:schemeClr val="lt1"/>
                </a:solidFill>
                <a:latin typeface="Nunito"/>
                <a:ea typeface="Nunito"/>
                <a:cs typeface="Nunito"/>
                <a:sym typeface="Nunito"/>
              </a:rPr>
              <a:t>This is clearly an important issue, both culturally and legally speaking, and the issue is by no means a partisan one.</a:t>
            </a:r>
            <a:endParaRPr sz="1600">
              <a:solidFill>
                <a:schemeClr val="lt1"/>
              </a:solidFill>
              <a:latin typeface="Nunito"/>
              <a:ea typeface="Nunito"/>
              <a:cs typeface="Nunito"/>
              <a:sym typeface="Nunito"/>
            </a:endParaRPr>
          </a:p>
          <a:p>
            <a:pPr indent="0" lvl="0" marL="0" rtl="0" algn="l">
              <a:spcBef>
                <a:spcPts val="120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310875" y="95125"/>
            <a:ext cx="8581800" cy="47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Nunito"/>
                <a:ea typeface="Nunito"/>
                <a:cs typeface="Nunito"/>
                <a:sym typeface="Nunito"/>
              </a:rPr>
              <a:t>The way social media companies regulate themselves or are regulated by the government will have far-reaching effects on our free speech, news consumption, and future generations' ability to freely communicate.</a:t>
            </a:r>
            <a:endParaRPr sz="2100">
              <a:solidFill>
                <a:schemeClr val="lt1"/>
              </a:solidFill>
              <a:latin typeface="Nunito"/>
              <a:ea typeface="Nunito"/>
              <a:cs typeface="Nunito"/>
              <a:sym typeface="Nunito"/>
            </a:endParaRPr>
          </a:p>
          <a:p>
            <a:pPr indent="0" lvl="0" marL="0" rtl="0" algn="l">
              <a:spcBef>
                <a:spcPts val="1200"/>
              </a:spcBef>
              <a:spcAft>
                <a:spcPts val="0"/>
              </a:spcAft>
              <a:buNone/>
            </a:pPr>
            <a:r>
              <a:rPr lang="en" sz="2100">
                <a:solidFill>
                  <a:schemeClr val="lt1"/>
                </a:solidFill>
                <a:latin typeface="Nunito"/>
                <a:ea typeface="Nunito"/>
                <a:cs typeface="Nunito"/>
                <a:sym typeface="Nunito"/>
              </a:rPr>
              <a:t>All of these developments, and more, provide the ideal opportunity to explore the number of legal issues raised by these social media companies, as well as the complex legal issues tied to actions of various state actors, who are active users on social media platforms. It also provides the opportunity to look at the </a:t>
            </a:r>
            <a:r>
              <a:rPr b="1" lang="en" sz="2100">
                <a:solidFill>
                  <a:srgbClr val="FF0000"/>
                </a:solidFill>
                <a:latin typeface="Nunito"/>
                <a:ea typeface="Nunito"/>
                <a:cs typeface="Nunito"/>
                <a:sym typeface="Nunito"/>
              </a:rPr>
              <a:t>legal issues surrounding "fake news" and how best to combat that from a regulatory and legal perspective, while also examining ways to help understand the role of social media in today's news and communication systems.</a:t>
            </a:r>
            <a:endParaRPr b="1" sz="2100">
              <a:solidFill>
                <a:srgbClr val="FF0000"/>
              </a:solidFill>
              <a:latin typeface="Nunito"/>
              <a:ea typeface="Nunito"/>
              <a:cs typeface="Nunito"/>
              <a:sym typeface="Nunito"/>
            </a:endParaRPr>
          </a:p>
          <a:p>
            <a:pPr indent="0" lvl="0" marL="0" rtl="0" algn="l">
              <a:spcBef>
                <a:spcPts val="1200"/>
              </a:spcBef>
              <a:spcAft>
                <a:spcPts val="0"/>
              </a:spcAft>
              <a:buNone/>
            </a:pPr>
            <a:r>
              <a:t/>
            </a:r>
            <a:endParaRPr sz="1600">
              <a:solidFill>
                <a:schemeClr val="lt1"/>
              </a:solidFill>
              <a:latin typeface="Nunito"/>
              <a:ea typeface="Nunito"/>
              <a:cs typeface="Nunito"/>
              <a:sym typeface="Nunito"/>
            </a:endParaRPr>
          </a:p>
          <a:p>
            <a:pPr indent="0" lvl="0" marL="0" rtl="0" algn="l">
              <a:spcBef>
                <a:spcPts val="1200"/>
              </a:spcBef>
              <a:spcAft>
                <a:spcPts val="0"/>
              </a:spcAft>
              <a:buNone/>
            </a:pPr>
            <a:r>
              <a:t/>
            </a:r>
            <a:endParaRPr sz="1600">
              <a:solidFill>
                <a:schemeClr val="lt1"/>
              </a:solidFill>
              <a:latin typeface="Nunito"/>
              <a:ea typeface="Nunito"/>
              <a:cs typeface="Nunito"/>
              <a:sym typeface="Nunito"/>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34" name="Google Shape;234;p31"/>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Law In The Age Of Social Media</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35" name="Google Shape;235;p31"/>
          <p:cNvSpPr txBox="1"/>
          <p:nvPr>
            <p:ph idx="2" type="body"/>
          </p:nvPr>
        </p:nvSpPr>
        <p:spPr>
          <a:xfrm>
            <a:off x="777750" y="173460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Forbes Article</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Mark A. Cohen</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November 27th, 2016</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Likely around 3 pages(“Short-Medium”)</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34" name="Google Shape;134;p14"/>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latin typeface="Nunito"/>
                <a:ea typeface="Nunito"/>
                <a:cs typeface="Nunito"/>
                <a:sym typeface="Nunito"/>
                <a:hlinkClick r:id="rId3"/>
              </a:rPr>
              <a:t>Government Access to and Manipulation of Social Media: Legal and</a:t>
            </a:r>
            <a:endParaRPr b="1" sz="1400" u="sng">
              <a:latin typeface="Nunito"/>
              <a:ea typeface="Nunito"/>
              <a:cs typeface="Nunito"/>
              <a:sym typeface="Nunito"/>
            </a:endParaRPr>
          </a:p>
          <a:p>
            <a:pPr indent="0" lvl="0" marL="0" rtl="0" algn="l">
              <a:spcBef>
                <a:spcPts val="0"/>
              </a:spcBef>
              <a:spcAft>
                <a:spcPts val="0"/>
              </a:spcAft>
              <a:buNone/>
            </a:pPr>
            <a:r>
              <a:rPr b="1" lang="en" sz="1400" u="sng">
                <a:latin typeface="Nunito"/>
                <a:ea typeface="Nunito"/>
                <a:cs typeface="Nunito"/>
                <a:sym typeface="Nunito"/>
                <a:hlinkClick r:id="rId4"/>
              </a:rPr>
              <a:t>Policy Challenges</a:t>
            </a:r>
            <a:endParaRPr sz="1400"/>
          </a:p>
        </p:txBody>
      </p:sp>
      <p:sp>
        <p:nvSpPr>
          <p:cNvPr id="135" name="Google Shape;135;p14"/>
          <p:cNvSpPr txBox="1"/>
          <p:nvPr>
            <p:ph idx="2" type="body"/>
          </p:nvPr>
        </p:nvSpPr>
        <p:spPr>
          <a:xfrm>
            <a:off x="736375" y="1687350"/>
            <a:ext cx="7553100" cy="20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 </a:t>
            </a:r>
            <a:r>
              <a:rPr lang="en" sz="2200">
                <a:solidFill>
                  <a:schemeClr val="lt1"/>
                </a:solidFill>
                <a:latin typeface="Nunito"/>
                <a:ea typeface="Nunito"/>
                <a:cs typeface="Nunito"/>
                <a:sym typeface="Nunito"/>
              </a:rPr>
              <a:t>New York University School of Law’s Brennan Center for Justice/Howard Law Journal</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a:t>
            </a:r>
            <a:r>
              <a:rPr lang="en" sz="2200">
                <a:solidFill>
                  <a:schemeClr val="lt1"/>
                </a:solidFill>
                <a:latin typeface="Nunito"/>
                <a:ea typeface="Nunito"/>
                <a:cs typeface="Nunito"/>
                <a:sym typeface="Nunito"/>
              </a:rPr>
              <a:t> RACHEL LEVINSON-WALDMAN-Senior Counsel to the Liberty and National Security Program at New York University School of Law’s Brennan Center for Justice.</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 </a:t>
            </a:r>
            <a:r>
              <a:rPr lang="en" sz="2200">
                <a:solidFill>
                  <a:schemeClr val="lt1"/>
                </a:solidFill>
                <a:latin typeface="Nunito"/>
                <a:ea typeface="Nunito"/>
                <a:cs typeface="Nunito"/>
                <a:sym typeface="Nunito"/>
              </a:rPr>
              <a:t>2018</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39 Pages</a:t>
            </a:r>
            <a:endParaRPr sz="2200">
              <a:solidFill>
                <a:schemeClr val="lt1"/>
              </a:solidFill>
              <a:latin typeface="Nunito"/>
              <a:ea typeface="Nunito"/>
              <a:cs typeface="Nunito"/>
              <a:sym typeface="Nunito"/>
            </a:endParaRPr>
          </a:p>
          <a:p>
            <a:pPr indent="0" lvl="0" marL="0" rtl="0" algn="l">
              <a:spcBef>
                <a:spcPts val="0"/>
              </a:spcBef>
              <a:spcAft>
                <a:spcPts val="1600"/>
              </a:spcAft>
              <a:buNone/>
            </a:pPr>
            <a:r>
              <a:t/>
            </a:r>
            <a:endParaRPr sz="22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Law In The Age Of Social Media</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41" name="Google Shape;241;p32"/>
          <p:cNvSpPr txBox="1"/>
          <p:nvPr>
            <p:ph idx="1" type="body"/>
          </p:nvPr>
        </p:nvSpPr>
        <p:spPr>
          <a:xfrm>
            <a:off x="323950" y="663425"/>
            <a:ext cx="8408700" cy="3747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None/>
            </a:pPr>
            <a:r>
              <a:rPr lang="en" sz="2700">
                <a:solidFill>
                  <a:schemeClr val="lt1"/>
                </a:solidFill>
                <a:latin typeface="Nunito"/>
                <a:ea typeface="Nunito"/>
                <a:cs typeface="Nunito"/>
                <a:sym typeface="Nunito"/>
              </a:rPr>
              <a:t>The breadth and impact of social media can scarcely be exaggerated. In less than a decade, it has disrupted journalism, influenced global politics, and altered commerce by providing a platform for instantaneous global communication. One big problem: </a:t>
            </a:r>
            <a:r>
              <a:rPr b="1" lang="en" sz="2700">
                <a:solidFill>
                  <a:srgbClr val="FF0000"/>
                </a:solidFill>
                <a:latin typeface="Nunito"/>
                <a:ea typeface="Nunito"/>
                <a:cs typeface="Nunito"/>
                <a:sym typeface="Nunito"/>
              </a:rPr>
              <a:t>social media does not distinguish between fact and fiction.</a:t>
            </a:r>
            <a:r>
              <a:rPr lang="en" sz="2700">
                <a:solidFill>
                  <a:schemeClr val="lt1"/>
                </a:solidFill>
                <a:latin typeface="Nunito"/>
                <a:ea typeface="Nunito"/>
                <a:cs typeface="Nunito"/>
                <a:sym typeface="Nunito"/>
              </a:rPr>
              <a:t> This has frightening implications that have already surfaced.</a:t>
            </a:r>
            <a:endParaRPr sz="27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47" name="Google Shape;247;p33"/>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ARTICLE: REGULATING SOCIAL MEDIAPLATFORMS: A COMPARATIVE POLICY ANALYSIS, 25 Comm. L. &amp; Pol'y 225</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48" name="Google Shape;248;p33"/>
          <p:cNvSpPr txBox="1"/>
          <p:nvPr>
            <p:ph idx="2" type="body"/>
          </p:nvPr>
        </p:nvSpPr>
        <p:spPr>
          <a:xfrm>
            <a:off x="777750" y="213270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2020 Taylor &amp; Francis Group, LLC(Academic source)-Communication Law and Policy</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Alex Rochefort- Doctoral student, Division of Emerging Media Studies, Boston University.</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2020</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900">
                <a:solidFill>
                  <a:srgbClr val="373739"/>
                </a:solidFill>
                <a:highlight>
                  <a:srgbClr val="FFFFFF"/>
                </a:highlight>
                <a:latin typeface="Verdana"/>
                <a:ea typeface="Verdana"/>
                <a:cs typeface="Verdana"/>
                <a:sym typeface="Verdana"/>
              </a:rPr>
              <a:t> </a:t>
            </a:r>
            <a:r>
              <a:rPr lang="en" sz="2200">
                <a:solidFill>
                  <a:schemeClr val="lt1"/>
                </a:solidFill>
                <a:latin typeface="Nunito"/>
                <a:ea typeface="Nunito"/>
                <a:cs typeface="Nunito"/>
                <a:sym typeface="Nunito"/>
              </a:rPr>
              <a:t>35522 words</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REGULATING SOCIAL MEDIAPLATFORMS: A COMPARATIVE POLICY ANALYSIS, 25 Comm. L. &amp; Pol'y 225</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54" name="Google Shape;254;p34"/>
          <p:cNvSpPr txBox="1"/>
          <p:nvPr>
            <p:ph idx="1" type="body"/>
          </p:nvPr>
        </p:nvSpPr>
        <p:spPr>
          <a:xfrm>
            <a:off x="414400" y="920925"/>
            <a:ext cx="7866600" cy="37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High-profile scandals related to </a:t>
            </a:r>
            <a:r>
              <a:rPr b="1" lang="en" sz="1700">
                <a:solidFill>
                  <a:srgbClr val="FF0000"/>
                </a:solidFill>
                <a:latin typeface="Nunito"/>
                <a:ea typeface="Nunito"/>
                <a:cs typeface="Nunito"/>
                <a:sym typeface="Nunito"/>
              </a:rPr>
              <a:t>electoral interference, fake news and misinformation, violations of data privacy, and suppression of political activism by anti-democratic regimes have cast a cloud over the social media industry in recent years</a:t>
            </a:r>
            <a:r>
              <a:rPr lang="en" sz="1700">
                <a:solidFill>
                  <a:schemeClr val="lt1"/>
                </a:solidFill>
                <a:latin typeface="Nunito"/>
                <a:ea typeface="Nunito"/>
                <a:cs typeface="Nunito"/>
                <a:sym typeface="Nunito"/>
              </a:rPr>
              <a:t>. The question is not if, but when and how, reform will be undertaken and with what consequences. Against this backdrop, the purpose of this article is to </a:t>
            </a:r>
            <a:r>
              <a:rPr b="1" lang="en" sz="1700">
                <a:solidFill>
                  <a:srgbClr val="FF0000"/>
                </a:solidFill>
                <a:latin typeface="Nunito"/>
                <a:ea typeface="Nunito"/>
                <a:cs typeface="Nunito"/>
                <a:sym typeface="Nunito"/>
              </a:rPr>
              <a:t>conduct a comparative analysis of competing alternatives for social media platform regulation. Its focus is international, encompassing not only proposals advanced by different groups within the United States, but also selected major developments abroad. </a:t>
            </a:r>
            <a:r>
              <a:rPr lang="en" sz="1700">
                <a:solidFill>
                  <a:schemeClr val="lt1"/>
                </a:solidFill>
                <a:latin typeface="Nunito"/>
                <a:ea typeface="Nunito"/>
                <a:cs typeface="Nunito"/>
                <a:sym typeface="Nunito"/>
              </a:rPr>
              <a:t>The goal of such a comparison is to improve understanding of limited as well as more comprehensive strategies of intervention while evaluating their appeal for addressing the controversy that surrounds the social media industry based on policy effectiveness and other technical and normative criteria.</a:t>
            </a:r>
            <a:endParaRPr sz="1700">
              <a:solidFill>
                <a:schemeClr val="lt1"/>
              </a:solidFill>
              <a:latin typeface="Nunito"/>
              <a:ea typeface="Nunito"/>
              <a:cs typeface="Nunito"/>
              <a:sym typeface="Nunit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60" name="Google Shape;260;p35"/>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IN THIS ISSUE: Examining Social MediaInfluence: The Dynamics of Issue Frame Competition in Traditional and Social Media, 659 Annals 207</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61" name="Google Shape;261;p35"/>
          <p:cNvSpPr txBox="1"/>
          <p:nvPr>
            <p:ph idx="2" type="body"/>
          </p:nvPr>
        </p:nvSpPr>
        <p:spPr>
          <a:xfrm>
            <a:off x="742325" y="213270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lt1"/>
                </a:solidFill>
                <a:latin typeface="Nunito"/>
                <a:ea typeface="Nunito"/>
                <a:cs typeface="Nunito"/>
                <a:sym typeface="Nunito"/>
              </a:rPr>
              <a:t>Source:</a:t>
            </a:r>
            <a:r>
              <a:rPr lang="en" sz="1500">
                <a:solidFill>
                  <a:schemeClr val="lt1"/>
                </a:solidFill>
                <a:latin typeface="Nunito"/>
                <a:ea typeface="Nunito"/>
                <a:cs typeface="Nunito"/>
                <a:sym typeface="Nunito"/>
              </a:rPr>
              <a:t> </a:t>
            </a:r>
            <a:r>
              <a:rPr lang="en" sz="1500">
                <a:solidFill>
                  <a:schemeClr val="lt1"/>
                </a:solidFill>
                <a:uFill>
                  <a:noFill/>
                </a:uFill>
                <a:latin typeface="Nunito"/>
                <a:ea typeface="Nunito"/>
                <a:cs typeface="Nunito"/>
                <a:sym typeface="Nunito"/>
                <a:hlinkClick r:id="rId4">
                  <a:extLst>
                    <a:ext uri="{A12FA001-AC4F-418D-AE19-62706E023703}">
                      <ahyp:hlinkClr val="tx"/>
                    </a:ext>
                  </a:extLst>
                </a:hlinkClick>
              </a:rPr>
              <a:t>The Annals of The American Academy of Political and Social Science</a:t>
            </a:r>
            <a:endParaRPr sz="1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500">
                <a:solidFill>
                  <a:schemeClr val="lt1"/>
                </a:solidFill>
                <a:latin typeface="Nunito"/>
                <a:ea typeface="Nunito"/>
                <a:cs typeface="Nunito"/>
                <a:sym typeface="Nunito"/>
              </a:rPr>
              <a:t>Author: </a:t>
            </a:r>
            <a:r>
              <a:rPr lang="en" sz="1500">
                <a:solidFill>
                  <a:schemeClr val="lt1"/>
                </a:solidFill>
                <a:latin typeface="Nunito"/>
                <a:ea typeface="Nunito"/>
                <a:cs typeface="Nunito"/>
                <a:sym typeface="Nunito"/>
              </a:rPr>
              <a:t>Lauren Guggenheim(a senior researcher at the Center for Political Studies at the Institute for Social Research, University of Michigan), S. Mo Jang(an assistant professor in the School of Journalism and Mass Communications at the University of South Carolina), Soo Young Bae(an assistant professor of communication at the University of Massachusetts, Amherst), and W. Russell Neuman(a professor of media technology at New York University and Evans Professor of Media Technology, Emeritus at the University of Michigan)</a:t>
            </a:r>
            <a:endParaRPr sz="1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500">
                <a:solidFill>
                  <a:schemeClr val="lt1"/>
                </a:solidFill>
                <a:latin typeface="Nunito"/>
                <a:ea typeface="Nunito"/>
                <a:cs typeface="Nunito"/>
                <a:sym typeface="Nunito"/>
              </a:rPr>
              <a:t>Date:</a:t>
            </a:r>
            <a:r>
              <a:rPr lang="en" sz="1500">
                <a:solidFill>
                  <a:schemeClr val="lt1"/>
                </a:solidFill>
                <a:latin typeface="Nunito"/>
                <a:ea typeface="Nunito"/>
                <a:cs typeface="Nunito"/>
                <a:sym typeface="Nunito"/>
              </a:rPr>
              <a:t> May 2015</a:t>
            </a:r>
            <a:endParaRPr sz="1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500">
                <a:solidFill>
                  <a:schemeClr val="lt1"/>
                </a:solidFill>
                <a:latin typeface="Nunito"/>
                <a:ea typeface="Nunito"/>
                <a:cs typeface="Nunito"/>
                <a:sym typeface="Nunito"/>
              </a:rPr>
              <a:t>Approximate length: </a:t>
            </a:r>
            <a:r>
              <a:rPr lang="en" sz="200">
                <a:solidFill>
                  <a:srgbClr val="373739"/>
                </a:solidFill>
                <a:highlight>
                  <a:srgbClr val="FFFFFF"/>
                </a:highlight>
                <a:latin typeface="Verdana"/>
                <a:ea typeface="Verdana"/>
                <a:cs typeface="Verdana"/>
                <a:sym typeface="Verdana"/>
              </a:rPr>
              <a:t> </a:t>
            </a:r>
            <a:r>
              <a:rPr lang="en" sz="1500">
                <a:solidFill>
                  <a:schemeClr val="lt1"/>
                </a:solidFill>
                <a:latin typeface="Nunito"/>
                <a:ea typeface="Nunito"/>
                <a:cs typeface="Nunito"/>
                <a:sym typeface="Nunito"/>
              </a:rPr>
              <a:t>7873</a:t>
            </a:r>
            <a:r>
              <a:rPr lang="en" sz="1500">
                <a:solidFill>
                  <a:schemeClr val="lt1"/>
                </a:solidFill>
                <a:latin typeface="Nunito"/>
                <a:ea typeface="Nunito"/>
                <a:cs typeface="Nunito"/>
                <a:sym typeface="Nunito"/>
              </a:rPr>
              <a:t> words</a:t>
            </a:r>
            <a:endParaRPr b="1" sz="1500">
              <a:solidFill>
                <a:schemeClr val="lt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IN THIS ISSUE: Examining Social MediaInfluence: The Dynamics of Issue Frame Competition in Traditional and Social Media, 659 Annals 207</a:t>
            </a:r>
            <a:endParaRPr b="1" sz="2100" u="sng"/>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67" name="Google Shape;267;p36"/>
          <p:cNvSpPr txBox="1"/>
          <p:nvPr>
            <p:ph idx="1" type="body"/>
          </p:nvPr>
        </p:nvSpPr>
        <p:spPr>
          <a:xfrm>
            <a:off x="414400" y="1122775"/>
            <a:ext cx="7866600" cy="3747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700">
                <a:solidFill>
                  <a:schemeClr val="lt1"/>
                </a:solidFill>
                <a:latin typeface="Nunito"/>
                <a:ea typeface="Nunito"/>
                <a:cs typeface="Nunito"/>
                <a:sym typeface="Nunito"/>
              </a:rPr>
              <a:t>This study examines the </a:t>
            </a:r>
            <a:r>
              <a:rPr b="1" lang="en" sz="1700">
                <a:solidFill>
                  <a:srgbClr val="FF0000"/>
                </a:solidFill>
                <a:latin typeface="Nunito"/>
                <a:ea typeface="Nunito"/>
                <a:cs typeface="Nunito"/>
                <a:sym typeface="Nunito"/>
              </a:rPr>
              <a:t>dynamics of the framing of mass shooting </a:t>
            </a:r>
            <a:r>
              <a:rPr b="1" lang="en" sz="1700">
                <a:solidFill>
                  <a:srgbClr val="FF0000"/>
                </a:solidFill>
                <a:latin typeface="Nunito"/>
                <a:ea typeface="Nunito"/>
                <a:cs typeface="Nunito"/>
                <a:sym typeface="Nunito"/>
              </a:rPr>
              <a:t>incidents</a:t>
            </a:r>
            <a:r>
              <a:rPr b="1" lang="en" sz="1700">
                <a:solidFill>
                  <a:srgbClr val="FF0000"/>
                </a:solidFill>
                <a:latin typeface="Nunito"/>
                <a:ea typeface="Nunito"/>
                <a:cs typeface="Nunito"/>
                <a:sym typeface="Nunito"/>
              </a:rPr>
              <a:t> in the U.S. occurring in the traditional commercial online news media and Twitter. </a:t>
            </a:r>
            <a:r>
              <a:rPr lang="en" sz="1700">
                <a:solidFill>
                  <a:schemeClr val="lt1"/>
                </a:solidFill>
                <a:latin typeface="Nunito"/>
                <a:ea typeface="Nunito"/>
                <a:cs typeface="Nunito"/>
                <a:sym typeface="Nunito"/>
              </a:rPr>
              <a:t>We demonstrate that there is a dynamic, reciprocal relationship between the attention paid to different aspects of mass shootings in online news and in Twitter: </a:t>
            </a:r>
            <a:r>
              <a:rPr b="1" lang="en" sz="1700">
                <a:solidFill>
                  <a:srgbClr val="FF0000"/>
                </a:solidFill>
                <a:latin typeface="Nunito"/>
                <a:ea typeface="Nunito"/>
                <a:cs typeface="Nunito"/>
                <a:sym typeface="Nunito"/>
              </a:rPr>
              <a:t>tweets tend to be responsive to traditional media reporting, but traditional media framing of these incidents also seems to resonate from public framing in the Twitterverse</a:t>
            </a:r>
            <a:r>
              <a:rPr lang="en" sz="1700">
                <a:solidFill>
                  <a:schemeClr val="lt1"/>
                </a:solidFill>
                <a:latin typeface="Nunito"/>
                <a:ea typeface="Nunito"/>
                <a:cs typeface="Nunito"/>
                <a:sym typeface="Nunito"/>
              </a:rPr>
              <a:t>. We also explore how different frames become prominent as they compete among media as time passes after shooting events. Finally, we find that key differences emerge between norms of journalistic routine and how users rely on Twitter to express their reactions to these tragic shooting incidents.</a:t>
            </a:r>
            <a:endParaRPr sz="1700">
              <a:solidFill>
                <a:schemeClr val="lt1"/>
              </a:solidFill>
              <a:latin typeface="Nunito"/>
              <a:ea typeface="Nunito"/>
              <a:cs typeface="Nunito"/>
              <a:sym typeface="Nunito"/>
            </a:endParaRPr>
          </a:p>
          <a:p>
            <a:pPr indent="0" lvl="0" marL="0" rtl="0" algn="l">
              <a:lnSpc>
                <a:spcPct val="100000"/>
              </a:lnSpc>
              <a:spcBef>
                <a:spcPts val="1200"/>
              </a:spcBef>
              <a:spcAft>
                <a:spcPts val="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73" name="Google Shape;273;p37"/>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ESSAY: REAL "FAKE NEWS" AND FAKE "FAKE NEWS", 16 First Amend. L. Rev. 232</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74" name="Google Shape;274;p37"/>
          <p:cNvSpPr txBox="1"/>
          <p:nvPr>
            <p:ph idx="2" type="body"/>
          </p:nvPr>
        </p:nvSpPr>
        <p:spPr>
          <a:xfrm>
            <a:off x="742325" y="213270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200">
                <a:solidFill>
                  <a:schemeClr val="lt1"/>
                </a:solidFill>
                <a:latin typeface="Nunito"/>
                <a:ea typeface="Nunito"/>
                <a:cs typeface="Nunito"/>
                <a:sym typeface="Nunito"/>
              </a:rPr>
              <a:t>Source:</a:t>
            </a:r>
            <a:r>
              <a:rPr lang="en" sz="3200">
                <a:solidFill>
                  <a:schemeClr val="lt1"/>
                </a:solidFill>
                <a:latin typeface="Nunito"/>
                <a:ea typeface="Nunito"/>
                <a:cs typeface="Nunito"/>
                <a:sym typeface="Nunito"/>
              </a:rPr>
              <a:t> First Amendment Law Review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200">
                <a:solidFill>
                  <a:schemeClr val="lt1"/>
                </a:solidFill>
                <a:latin typeface="Nunito"/>
                <a:ea typeface="Nunito"/>
                <a:cs typeface="Nunito"/>
                <a:sym typeface="Nunito"/>
              </a:rPr>
              <a:t>Author: </a:t>
            </a:r>
            <a:r>
              <a:rPr lang="en" sz="3200">
                <a:solidFill>
                  <a:schemeClr val="lt1"/>
                </a:solidFill>
                <a:latin typeface="Nunito"/>
                <a:ea typeface="Nunito"/>
                <a:cs typeface="Nunito"/>
                <a:sym typeface="Nunito"/>
              </a:rPr>
              <a:t>Lili Levi- Professor of Law, University of Miami School of Law</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200">
                <a:solidFill>
                  <a:schemeClr val="lt1"/>
                </a:solidFill>
                <a:latin typeface="Nunito"/>
                <a:ea typeface="Nunito"/>
                <a:cs typeface="Nunito"/>
                <a:sym typeface="Nunito"/>
              </a:rPr>
              <a:t>Date:</a:t>
            </a:r>
            <a:r>
              <a:rPr lang="en" sz="3200">
                <a:solidFill>
                  <a:schemeClr val="lt1"/>
                </a:solidFill>
                <a:latin typeface="Nunito"/>
                <a:ea typeface="Nunito"/>
                <a:cs typeface="Nunito"/>
                <a:sym typeface="Nunito"/>
              </a:rPr>
              <a:t> 2017</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200">
                <a:solidFill>
                  <a:schemeClr val="lt1"/>
                </a:solidFill>
                <a:latin typeface="Nunito"/>
                <a:ea typeface="Nunito"/>
                <a:cs typeface="Nunito"/>
                <a:sym typeface="Nunito"/>
              </a:rPr>
              <a:t>Approximate length: </a:t>
            </a:r>
            <a:r>
              <a:rPr lang="en" sz="1900">
                <a:solidFill>
                  <a:srgbClr val="373739"/>
                </a:solidFill>
                <a:highlight>
                  <a:srgbClr val="FFFFFF"/>
                </a:highlight>
                <a:latin typeface="Verdana"/>
                <a:ea typeface="Verdana"/>
                <a:cs typeface="Verdana"/>
                <a:sym typeface="Verdana"/>
              </a:rPr>
              <a:t> </a:t>
            </a:r>
            <a:r>
              <a:rPr lang="en" sz="3200">
                <a:solidFill>
                  <a:schemeClr val="lt1"/>
                </a:solidFill>
                <a:latin typeface="Nunito"/>
                <a:ea typeface="Nunito"/>
                <a:cs typeface="Nunito"/>
                <a:sym typeface="Nunito"/>
              </a:rPr>
              <a:t>10377</a:t>
            </a:r>
            <a:r>
              <a:rPr lang="en" sz="3200">
                <a:solidFill>
                  <a:schemeClr val="lt1"/>
                </a:solidFill>
                <a:latin typeface="Nunito"/>
                <a:ea typeface="Nunito"/>
                <a:cs typeface="Nunito"/>
                <a:sym typeface="Nunito"/>
              </a:rPr>
              <a:t> words</a:t>
            </a:r>
            <a:endParaRPr b="1" sz="3200">
              <a:solidFill>
                <a:schemeClr val="lt1"/>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ESSAY: REAL "FAKE NEWS" AND FAKE "FAKE NEWS", 16 First Amend. L. Rev. 232</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80" name="Google Shape;280;p38"/>
          <p:cNvSpPr txBox="1"/>
          <p:nvPr>
            <p:ph idx="1" type="body"/>
          </p:nvPr>
        </p:nvSpPr>
        <p:spPr>
          <a:xfrm>
            <a:off x="324800" y="874650"/>
            <a:ext cx="8400900" cy="397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None/>
            </a:pPr>
            <a:r>
              <a:rPr lang="en" sz="1400">
                <a:solidFill>
                  <a:schemeClr val="lt1"/>
                </a:solidFill>
                <a:latin typeface="Nunito"/>
                <a:ea typeface="Nunito"/>
                <a:cs typeface="Nunito"/>
                <a:sym typeface="Nunito"/>
              </a:rPr>
              <a:t>The Article proceeds as follows. Section I describes the phenomenon of "fake news," addresses various taxonomies of "fake news," and situates the two ways in which "fake news" is deployed in the news media's relationship to government in the age of Trump. Section I.A describes various taxonomies of "fake news." Section I.B explains </a:t>
            </a:r>
            <a:r>
              <a:rPr b="1" lang="en" sz="1400">
                <a:solidFill>
                  <a:srgbClr val="FF0000"/>
                </a:solidFill>
                <a:latin typeface="Nunito"/>
                <a:ea typeface="Nunito"/>
                <a:cs typeface="Nunito"/>
                <a:sym typeface="Nunito"/>
              </a:rPr>
              <a:t>the ways in which fabricated news has been weaponized by artificial intelligence ("AI"), social media dissemination, and public skepticism about the press and other authoritative social institutions.</a:t>
            </a:r>
            <a:r>
              <a:rPr lang="en" sz="1400">
                <a:solidFill>
                  <a:schemeClr val="lt1"/>
                </a:solidFill>
                <a:latin typeface="Nunito"/>
                <a:ea typeface="Nunito"/>
                <a:cs typeface="Nunito"/>
                <a:sym typeface="Nunito"/>
              </a:rPr>
              <a:t> Section I.C lays out the impact on public trust of relentless presidential critique of the press. Finally, Section I.D notes the threats posed by the various types of previously discussed "fake news" outside the context of politics--and specifically with respect to the financial markets. Then, Section II describes the instability in--and indeed extensive reduction of--press privilege that has been occurring in judicial and administrative decisions, legislative action, customary accommodations, and the treatment of journalists. It also describes the </a:t>
            </a:r>
            <a:r>
              <a:rPr b="1" lang="en" sz="1400">
                <a:solidFill>
                  <a:srgbClr val="FF0000"/>
                </a:solidFill>
                <a:latin typeface="Nunito"/>
                <a:ea typeface="Nunito"/>
                <a:cs typeface="Nunito"/>
                <a:sym typeface="Nunito"/>
              </a:rPr>
              <a:t>complexity of the current media landscape against which these changes are taking place.</a:t>
            </a:r>
            <a:r>
              <a:rPr lang="en" sz="1400">
                <a:solidFill>
                  <a:schemeClr val="lt1"/>
                </a:solidFill>
                <a:latin typeface="Nunito"/>
                <a:ea typeface="Nunito"/>
                <a:cs typeface="Nunito"/>
                <a:sym typeface="Nunito"/>
              </a:rPr>
              <a:t> The Section maintains that these developments are encouraged and given cover by the ubiquitous "fake news" charge. It then argues that these developments are having a particularly pernicious chilling effect on modern journalism. </a:t>
            </a:r>
            <a:endParaRPr sz="1400">
              <a:solidFill>
                <a:schemeClr val="lt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 type="body"/>
          </p:nvPr>
        </p:nvSpPr>
        <p:spPr>
          <a:xfrm>
            <a:off x="352650" y="178650"/>
            <a:ext cx="7972200" cy="467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lt1"/>
                </a:solidFill>
                <a:latin typeface="Nunito"/>
                <a:ea typeface="Nunito"/>
                <a:cs typeface="Nunito"/>
                <a:sym typeface="Nunito"/>
              </a:rPr>
              <a:t>Next, Section III begins the</a:t>
            </a:r>
            <a:r>
              <a:rPr b="1" lang="en" sz="1600">
                <a:solidFill>
                  <a:srgbClr val="FF0000"/>
                </a:solidFill>
                <a:latin typeface="Nunito"/>
                <a:ea typeface="Nunito"/>
                <a:cs typeface="Nunito"/>
                <a:sym typeface="Nunito"/>
              </a:rPr>
              <a:t> discussion of possible solutions to the "fake news" problem, specifically addressing the viability and desirability of self-regulatory solutions</a:t>
            </a:r>
            <a:r>
              <a:rPr lang="en" sz="1600">
                <a:solidFill>
                  <a:schemeClr val="lt1"/>
                </a:solidFill>
                <a:latin typeface="Nunito"/>
                <a:ea typeface="Nunito"/>
                <a:cs typeface="Nunito"/>
                <a:sym typeface="Nunito"/>
              </a:rPr>
              <a:t> by platforms in Section III.A. The Section also sketches possible regulatory approaches, and </a:t>
            </a:r>
            <a:r>
              <a:rPr b="1" lang="en" sz="1600">
                <a:solidFill>
                  <a:srgbClr val="FF0000"/>
                </a:solidFill>
                <a:latin typeface="Nunito"/>
                <a:ea typeface="Nunito"/>
                <a:cs typeface="Nunito"/>
                <a:sym typeface="Nunito"/>
              </a:rPr>
              <a:t>raises the question of the extent to which the "fake news" phenomenon can be used as a cover for demagogic speech control at a moment when progressive arguments seek to desacralize the First Amendment. </a:t>
            </a:r>
            <a:r>
              <a:rPr lang="en" sz="1600">
                <a:solidFill>
                  <a:schemeClr val="lt1"/>
                </a:solidFill>
                <a:latin typeface="Nunito"/>
                <a:ea typeface="Nunito"/>
                <a:cs typeface="Nunito"/>
                <a:sym typeface="Nunito"/>
              </a:rPr>
              <a:t>Section III.B focuses on </a:t>
            </a:r>
            <a:r>
              <a:rPr b="1" lang="en" sz="1600">
                <a:solidFill>
                  <a:srgbClr val="FF0000"/>
                </a:solidFill>
                <a:latin typeface="Nunito"/>
                <a:ea typeface="Nunito"/>
                <a:cs typeface="Nunito"/>
                <a:sym typeface="Nunito"/>
              </a:rPr>
              <a:t>arguments for enhanced information literacy and de-biasing strategies</a:t>
            </a:r>
            <a:r>
              <a:rPr lang="en" sz="1600">
                <a:solidFill>
                  <a:schemeClr val="lt1"/>
                </a:solidFill>
                <a:latin typeface="Nunito"/>
                <a:ea typeface="Nunito"/>
                <a:cs typeface="Nunito"/>
                <a:sym typeface="Nunito"/>
              </a:rPr>
              <a:t>. It sketches the interdisciplinary work that, as it proceeds, might help ground literacy strategies in cognitive and political science in order to be more effective. Finally, Section IV turns its attention to the </a:t>
            </a:r>
            <a:r>
              <a:rPr b="1" lang="en" sz="1600">
                <a:solidFill>
                  <a:srgbClr val="FF0000"/>
                </a:solidFill>
                <a:latin typeface="Nunito"/>
                <a:ea typeface="Nunito"/>
                <a:cs typeface="Nunito"/>
                <a:sym typeface="Nunito"/>
              </a:rPr>
              <a:t>delegitimizing effect on public trust in journalism of the "fake news" attack on the mainstream press as an institution.</a:t>
            </a:r>
            <a:r>
              <a:rPr lang="en" sz="1600">
                <a:solidFill>
                  <a:schemeClr val="lt1"/>
                </a:solidFill>
                <a:latin typeface="Nunito"/>
                <a:ea typeface="Nunito"/>
                <a:cs typeface="Nunito"/>
                <a:sym typeface="Nunito"/>
              </a:rPr>
              <a:t> It argues that the growing phenomenon of "fake news" is--perhaps counterintuitively--the very reason justifying press preferences with respect to both newsgathering and publication today. It begins the conversation both about what kinds of press privileges would best help journalism today, and what kinds of changed press practices might help reduce the </a:t>
            </a:r>
            <a:r>
              <a:rPr b="1" lang="en" sz="1600">
                <a:solidFill>
                  <a:srgbClr val="FF0000"/>
                </a:solidFill>
                <a:latin typeface="Nunito"/>
                <a:ea typeface="Nunito"/>
                <a:cs typeface="Nunito"/>
                <a:sym typeface="Nunito"/>
              </a:rPr>
              <a:t>potential abuse of the expanded press protections that the Article recommends.</a:t>
            </a:r>
            <a:endParaRPr b="1" sz="1600">
              <a:solidFill>
                <a:srgbClr val="FF0000"/>
              </a:solidFill>
              <a:latin typeface="Nunito"/>
              <a:ea typeface="Nunito"/>
              <a:cs typeface="Nunito"/>
              <a:sym typeface="Nunito"/>
            </a:endParaRPr>
          </a:p>
          <a:p>
            <a:pPr indent="0" lvl="0" marL="0" rtl="0" algn="l">
              <a:spcBef>
                <a:spcPts val="12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91" name="Google Shape;291;p40"/>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Legal Framework for Media</a:t>
            </a:r>
            <a:endParaRPr b="1" sz="2100">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292" name="Google Shape;292;p40"/>
          <p:cNvSpPr txBox="1"/>
          <p:nvPr>
            <p:ph idx="2" type="body"/>
          </p:nvPr>
        </p:nvSpPr>
        <p:spPr>
          <a:xfrm>
            <a:off x="656700" y="163655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Source:</a:t>
            </a:r>
            <a:r>
              <a:rPr lang="en" sz="3100">
                <a:solidFill>
                  <a:schemeClr val="lt1"/>
                </a:solidFill>
                <a:latin typeface="Nunito"/>
                <a:ea typeface="Nunito"/>
                <a:cs typeface="Nunito"/>
                <a:sym typeface="Nunito"/>
              </a:rPr>
              <a:t> </a:t>
            </a:r>
            <a:r>
              <a:rPr lang="en" sz="3100">
                <a:solidFill>
                  <a:schemeClr val="lt1"/>
                </a:solidFill>
                <a:latin typeface="Nunito"/>
                <a:ea typeface="Nunito"/>
                <a:cs typeface="Nunito"/>
                <a:sym typeface="Nunito"/>
              </a:rPr>
              <a:t>ACE Electoral Knowledge Network</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Author: </a:t>
            </a:r>
            <a:r>
              <a:rPr lang="en" sz="3100">
                <a:solidFill>
                  <a:schemeClr val="lt1"/>
                </a:solidFill>
                <a:latin typeface="Nunito"/>
                <a:ea typeface="Nunito"/>
                <a:cs typeface="Nunito"/>
                <a:sym typeface="Nunito"/>
              </a:rPr>
              <a:t>ACE Electoral Knowledge Network</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Date:</a:t>
            </a:r>
            <a:r>
              <a:rPr lang="en" sz="3100">
                <a:solidFill>
                  <a:schemeClr val="lt1"/>
                </a:solidFill>
                <a:latin typeface="Nunito"/>
                <a:ea typeface="Nunito"/>
                <a:cs typeface="Nunito"/>
                <a:sym typeface="Nunito"/>
              </a:rPr>
              <a:t> 2012</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Approximate length: </a:t>
            </a:r>
            <a:r>
              <a:rPr lang="en" sz="1800">
                <a:solidFill>
                  <a:srgbClr val="373739"/>
                </a:solidFill>
                <a:highlight>
                  <a:srgbClr val="FFFFFF"/>
                </a:highlight>
                <a:latin typeface="Verdana"/>
                <a:ea typeface="Verdana"/>
                <a:cs typeface="Verdana"/>
                <a:sym typeface="Verdana"/>
              </a:rPr>
              <a:t> </a:t>
            </a:r>
            <a:r>
              <a:rPr lang="en" sz="3100">
                <a:solidFill>
                  <a:schemeClr val="lt1"/>
                </a:solidFill>
                <a:latin typeface="Nunito"/>
                <a:ea typeface="Nunito"/>
                <a:cs typeface="Nunito"/>
                <a:sym typeface="Nunito"/>
              </a:rPr>
              <a:t>“Long” with specific smaller content sections</a:t>
            </a:r>
            <a:endParaRPr b="1" sz="3100">
              <a:solidFill>
                <a:schemeClr val="lt1"/>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Legal Framework for Media</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98" name="Google Shape;298;p41"/>
          <p:cNvSpPr txBox="1"/>
          <p:nvPr>
            <p:ph idx="1" type="body"/>
          </p:nvPr>
        </p:nvSpPr>
        <p:spPr>
          <a:xfrm>
            <a:off x="340175" y="387825"/>
            <a:ext cx="7866600" cy="4467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100">
                <a:solidFill>
                  <a:schemeClr val="lt1"/>
                </a:solidFill>
                <a:latin typeface="Nunito"/>
                <a:ea typeface="Nunito"/>
                <a:cs typeface="Nunito"/>
                <a:sym typeface="Nunito"/>
              </a:rPr>
              <a:t>Successive US Presidential elections have been hailed as marking the </a:t>
            </a:r>
            <a:r>
              <a:rPr b="1" lang="en" sz="1100">
                <a:solidFill>
                  <a:srgbClr val="FF0000"/>
                </a:solidFill>
                <a:latin typeface="Nunito"/>
                <a:ea typeface="Nunito"/>
                <a:cs typeface="Nunito"/>
                <a:sym typeface="Nunito"/>
              </a:rPr>
              <a:t>advent of the “Internet election”</a:t>
            </a:r>
            <a:r>
              <a:rPr lang="en" sz="1100">
                <a:solidFill>
                  <a:schemeClr val="lt1"/>
                </a:solidFill>
                <a:latin typeface="Nunito"/>
                <a:ea typeface="Nunito"/>
                <a:cs typeface="Nunito"/>
                <a:sym typeface="Nunito"/>
              </a:rPr>
              <a:t>. However, the 2004 election did indeed see the arrival of a phenomenon that few had even heard of four years earlier: blogging. Blogs –a contraction of web logs, or online diaries– were considered by many commentators to have been highly influential. </a:t>
            </a:r>
            <a:r>
              <a:rPr b="1" lang="en" sz="1100">
                <a:solidFill>
                  <a:srgbClr val="FF0000"/>
                </a:solidFill>
                <a:latin typeface="Nunito"/>
                <a:ea typeface="Nunito"/>
                <a:cs typeface="Nunito"/>
                <a:sym typeface="Nunito"/>
              </a:rPr>
              <a:t>Many of the most celebrated bloggers were political conservatives who were thought to have made a major contribution to the re-election of the Republican incumbent, George W. Bush.</a:t>
            </a:r>
            <a:endParaRPr b="1" sz="1100">
              <a:solidFill>
                <a:srgbClr val="FF0000"/>
              </a:solidFill>
              <a:latin typeface="Nunito"/>
              <a:ea typeface="Nunito"/>
              <a:cs typeface="Nunito"/>
              <a:sym typeface="Nunito"/>
            </a:endParaRPr>
          </a:p>
          <a:p>
            <a:pPr indent="0" lvl="0" marL="0" marR="0" rtl="0" algn="l">
              <a:lnSpc>
                <a:spcPct val="115000"/>
              </a:lnSpc>
              <a:spcBef>
                <a:spcPts val="1200"/>
              </a:spcBef>
              <a:spcAft>
                <a:spcPts val="0"/>
              </a:spcAft>
              <a:buNone/>
            </a:pPr>
            <a:r>
              <a:rPr lang="en" sz="1100">
                <a:solidFill>
                  <a:schemeClr val="lt1"/>
                </a:solidFill>
                <a:latin typeface="Nunito"/>
                <a:ea typeface="Nunito"/>
                <a:cs typeface="Nunito"/>
                <a:sym typeface="Nunito"/>
              </a:rPr>
              <a:t>However, even before the 2004 election, </a:t>
            </a:r>
            <a:r>
              <a:rPr b="1" lang="en" sz="1100">
                <a:solidFill>
                  <a:srgbClr val="FF0000"/>
                </a:solidFill>
                <a:latin typeface="Nunito"/>
                <a:ea typeface="Nunito"/>
                <a:cs typeface="Nunito"/>
                <a:sym typeface="Nunito"/>
              </a:rPr>
              <a:t>a US District Court judge had ruled that the Federal Election Commission (FEC) should apply the law on campaign finance to the Internet.</a:t>
            </a:r>
            <a:r>
              <a:rPr lang="en" sz="1100">
                <a:solidFill>
                  <a:schemeClr val="lt1"/>
                </a:solidFill>
                <a:latin typeface="Nunito"/>
                <a:ea typeface="Nunito"/>
                <a:cs typeface="Nunito"/>
                <a:sym typeface="Nunito"/>
              </a:rPr>
              <a:t> When the Bipartisan Campaign Reform Act (BCRA, popularly the McCain-Feingold law) was passed in 2002, </a:t>
            </a:r>
            <a:r>
              <a:rPr b="1" lang="en" sz="1100">
                <a:solidFill>
                  <a:srgbClr val="FF0000"/>
                </a:solidFill>
                <a:latin typeface="Nunito"/>
                <a:ea typeface="Nunito"/>
                <a:cs typeface="Nunito"/>
                <a:sym typeface="Nunito"/>
              </a:rPr>
              <a:t>the FEC decided that the Internet should be exempt from its provisions.</a:t>
            </a:r>
            <a:r>
              <a:rPr lang="en" sz="1100">
                <a:solidFill>
                  <a:schemeClr val="lt1"/>
                </a:solidFill>
                <a:latin typeface="Nunito"/>
                <a:ea typeface="Nunito"/>
                <a:cs typeface="Nunito"/>
                <a:sym typeface="Nunito"/>
              </a:rPr>
              <a:t> The McCain-Feingold law was an attempt to address the issues of “soft money” –spending that is ostensibly unrelated to the campaign itself– and “sham issue ads”, that is advocacy apparently unconnected with the campaign that in fact serves to boost a particular candidate.</a:t>
            </a:r>
            <a:endParaRPr sz="11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rPr lang="en" sz="1100">
                <a:solidFill>
                  <a:schemeClr val="lt1"/>
                </a:solidFill>
                <a:latin typeface="Nunito"/>
                <a:ea typeface="Nunito"/>
                <a:cs typeface="Nunito"/>
                <a:sym typeface="Nunito"/>
              </a:rPr>
              <a:t>The case of Shays v FEC was brought by the BCRA’s sponsors in the House of Representatives, Christopher Shays and Martin Meehan. Senators John McCain and Russell Feingold filed amicus briefs supporting Shays and Meehan. The congressional representatives argued that the FEC’s regulations applying the BCRA undermined the law and were inconsistent with it. They argued that as candidates they were obliged to seek re-election in unlawfully constituted electoral contests. The District Court found in their favour, striking down 15 FEC regulations, a decision subsequently upheld by the District of Columbia Court of Appeals.</a:t>
            </a:r>
            <a:endParaRPr sz="1100">
              <a:solidFill>
                <a:schemeClr val="lt1"/>
              </a:solidFill>
              <a:latin typeface="Nunito"/>
              <a:ea typeface="Nunito"/>
              <a:cs typeface="Nunito"/>
              <a:sym typeface="Nunito"/>
            </a:endParaRPr>
          </a:p>
          <a:p>
            <a:pPr indent="0" lvl="0" marL="0" marR="0" rtl="0" algn="l">
              <a:lnSpc>
                <a:spcPct val="115000"/>
              </a:lnSpc>
              <a:spcBef>
                <a:spcPts val="1200"/>
              </a:spcBef>
              <a:spcAft>
                <a:spcPts val="0"/>
              </a:spcAft>
              <a:buNone/>
            </a:pPr>
            <a:r>
              <a:rPr b="1" lang="en" sz="1100">
                <a:solidFill>
                  <a:srgbClr val="FF0000"/>
                </a:solidFill>
                <a:latin typeface="Nunito"/>
                <a:ea typeface="Nunito"/>
                <a:cs typeface="Nunito"/>
                <a:sym typeface="Nunito"/>
              </a:rPr>
              <a:t>The BCRA defined “public communications” as “any… form of general public political advertising.”</a:t>
            </a:r>
            <a:r>
              <a:rPr lang="en" sz="1100">
                <a:solidFill>
                  <a:schemeClr val="lt1"/>
                </a:solidFill>
                <a:latin typeface="Nunito"/>
                <a:ea typeface="Nunito"/>
                <a:cs typeface="Nunito"/>
                <a:sym typeface="Nunito"/>
              </a:rPr>
              <a:t> Judge Colleen Kollar-Kotelly in the US District Court was particularly critical of the FEC regulation excluding the Internet from this definition:</a:t>
            </a:r>
            <a:endParaRPr sz="1100">
              <a:solidFill>
                <a:schemeClr val="lt1"/>
              </a:solidFill>
              <a:latin typeface="Nunito"/>
              <a:ea typeface="Nunito"/>
              <a:cs typeface="Nunito"/>
              <a:sym typeface="Nunito"/>
            </a:endParaRPr>
          </a:p>
          <a:p>
            <a:pPr indent="0" lvl="0" marL="0" marR="0" rtl="0" algn="l">
              <a:lnSpc>
                <a:spcPct val="115000"/>
              </a:lnSpc>
              <a:spcBef>
                <a:spcPts val="1200"/>
              </a:spcBef>
              <a:spcAft>
                <a:spcPts val="1200"/>
              </a:spcAft>
              <a:buNone/>
            </a:pPr>
            <a:r>
              <a:t/>
            </a:r>
            <a:endParaRPr sz="11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Government Access to and Manipulation of Social Media: Legal and</a:t>
            </a:r>
            <a:endParaRPr b="1" sz="2100" u="sng"/>
          </a:p>
          <a:p>
            <a:pPr indent="0" lvl="0" marL="0" marR="0" rtl="0" algn="l">
              <a:lnSpc>
                <a:spcPct val="100000"/>
              </a:lnSpc>
              <a:spcBef>
                <a:spcPts val="0"/>
              </a:spcBef>
              <a:spcAft>
                <a:spcPts val="0"/>
              </a:spcAft>
              <a:buNone/>
            </a:pPr>
            <a:r>
              <a:rPr b="1" lang="en" sz="2100" u="sng">
                <a:hlinkClick r:id="rId4"/>
              </a:rPr>
              <a:t>Policy Challenges</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41" name="Google Shape;141;p15"/>
          <p:cNvSpPr txBox="1"/>
          <p:nvPr>
            <p:ph idx="1" type="body"/>
          </p:nvPr>
        </p:nvSpPr>
        <p:spPr>
          <a:xfrm>
            <a:off x="352650" y="951200"/>
            <a:ext cx="7928400" cy="391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chemeClr val="lt1"/>
                </a:solidFill>
                <a:latin typeface="Nunito"/>
                <a:ea typeface="Nunito"/>
                <a:cs typeface="Nunito"/>
                <a:sym typeface="Nunito"/>
              </a:rPr>
              <a:t>Technology is transforming the practice of policing and intelligence. In addition to the proliferation of overt surveillance technologies, such as body cameras and license plate readers, there is a revolution playing out online where </a:t>
            </a:r>
            <a:r>
              <a:rPr b="1" lang="en" sz="1700">
                <a:solidFill>
                  <a:srgbClr val="FF0000"/>
                </a:solidFill>
                <a:latin typeface="Nunito"/>
                <a:ea typeface="Nunito"/>
                <a:cs typeface="Nunito"/>
                <a:sym typeface="Nunito"/>
              </a:rPr>
              <a:t>domestic law enforcement agencies are using social media to monitor individual targets and build profiles of networks of connected individuals. </a:t>
            </a:r>
            <a:r>
              <a:rPr lang="en" sz="1700">
                <a:solidFill>
                  <a:schemeClr val="lt1"/>
                </a:solidFill>
                <a:latin typeface="Nunito"/>
                <a:ea typeface="Nunito"/>
                <a:cs typeface="Nunito"/>
                <a:sym typeface="Nunito"/>
              </a:rPr>
              <a:t>Social media is fertile ground for information collection and analysis. Facebook boasts over two billion active users per month; its subsidiary Instagram has 800 million monthly users; and Twitter weighs in at 330 million monthly active users, including nearly a quarter of all U.S. citizens. It is thus no surprise that in a</a:t>
            </a:r>
            <a:r>
              <a:rPr b="1" lang="en" sz="1700">
                <a:solidFill>
                  <a:srgbClr val="FF0000"/>
                </a:solidFill>
                <a:latin typeface="Nunito"/>
                <a:ea typeface="Nunito"/>
                <a:cs typeface="Nunito"/>
                <a:sym typeface="Nunito"/>
              </a:rPr>
              <a:t> 2016 survey of over 500 domestic law enforcement agencies, three-quarters reported that they use social media to solicit tips on crime, and nearly the same number use it to monitor public sentiment and gather intelligence for investigations. Another sixty percent have contacted social media companies to obtain evidence to use in a criminal case.</a:t>
            </a:r>
            <a:endParaRPr b="1" sz="1700">
              <a:solidFill>
                <a:srgbClr val="FF0000"/>
              </a:solidFill>
              <a:latin typeface="Nunito"/>
              <a:ea typeface="Nunito"/>
              <a:cs typeface="Nunito"/>
              <a:sym typeface="Nunito"/>
            </a:endParaRPr>
          </a:p>
          <a:p>
            <a:pPr indent="0" lvl="0" marL="0" rtl="0" algn="l">
              <a:spcBef>
                <a:spcPts val="1200"/>
              </a:spcBef>
              <a:spcAft>
                <a:spcPts val="1200"/>
              </a:spcAft>
              <a:buNone/>
            </a:pPr>
            <a:r>
              <a:t/>
            </a:r>
            <a:endParaRPr sz="6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idx="1" type="body"/>
          </p:nvPr>
        </p:nvSpPr>
        <p:spPr>
          <a:xfrm>
            <a:off x="283050" y="143825"/>
            <a:ext cx="8020800" cy="4753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solidFill>
                  <a:schemeClr val="lt1"/>
                </a:solidFill>
                <a:latin typeface="Nunito"/>
                <a:ea typeface="Nunito"/>
                <a:cs typeface="Nunito"/>
                <a:sym typeface="Nunito"/>
              </a:rPr>
              <a:t>"To allow such expenditures to be made unregulated would permit rampant circumvention of the campaign finance laws and foster corruption or the appearance of corruption. . .</a:t>
            </a:r>
            <a:r>
              <a:rPr b="1" lang="en" sz="1200">
                <a:solidFill>
                  <a:srgbClr val="FF0000"/>
                </a:solidFill>
                <a:latin typeface="Nunito"/>
                <a:ea typeface="Nunito"/>
                <a:cs typeface="Nunito"/>
                <a:sym typeface="Nunito"/>
              </a:rPr>
              <a:t>.To permit an entire class of political communications to be completely unregulated irrespective of the level of coordination between the communication's publisher and a political party or federal candidate would permit an evasion of campaign finance laws, thus 'unduly compromising the Act's purposes' and 'creating the potential for gross abuse.'"</a:t>
            </a:r>
            <a:endParaRPr b="1" sz="1200">
              <a:solidFill>
                <a:srgbClr val="FF0000"/>
              </a:solidFill>
              <a:latin typeface="Nunito"/>
              <a:ea typeface="Nunito"/>
              <a:cs typeface="Nunito"/>
              <a:sym typeface="Nunito"/>
            </a:endParaRPr>
          </a:p>
          <a:p>
            <a:pPr indent="0" lvl="0" marL="0" marR="0" rtl="0" algn="l">
              <a:lnSpc>
                <a:spcPct val="115000"/>
              </a:lnSpc>
              <a:spcBef>
                <a:spcPts val="1200"/>
              </a:spcBef>
              <a:spcAft>
                <a:spcPts val="0"/>
              </a:spcAft>
              <a:buNone/>
            </a:pPr>
            <a:r>
              <a:rPr lang="en" sz="1200">
                <a:solidFill>
                  <a:schemeClr val="lt1"/>
                </a:solidFill>
                <a:latin typeface="Nunito"/>
                <a:ea typeface="Nunito"/>
                <a:cs typeface="Nunito"/>
                <a:sym typeface="Nunito"/>
              </a:rPr>
              <a:t>The issue is that of </a:t>
            </a:r>
            <a:r>
              <a:rPr b="1" lang="en" sz="1200">
                <a:solidFill>
                  <a:srgbClr val="FF0000"/>
                </a:solidFill>
                <a:latin typeface="Nunito"/>
                <a:ea typeface="Nunito"/>
                <a:cs typeface="Nunito"/>
                <a:sym typeface="Nunito"/>
              </a:rPr>
              <a:t>“coordinated communications”. In the context of the Internet this could mean, for example, that a hyperlink to a candidate’s website constituted an element of coordination.</a:t>
            </a:r>
            <a:endParaRPr b="1" sz="1200">
              <a:solidFill>
                <a:srgbClr val="FF0000"/>
              </a:solidFill>
              <a:latin typeface="Nunito"/>
              <a:ea typeface="Nunito"/>
              <a:cs typeface="Nunito"/>
              <a:sym typeface="Nunito"/>
            </a:endParaRPr>
          </a:p>
          <a:p>
            <a:pPr indent="0" lvl="0" marL="0" marR="0" rtl="0" algn="l">
              <a:lnSpc>
                <a:spcPct val="115000"/>
              </a:lnSpc>
              <a:spcBef>
                <a:spcPts val="1200"/>
              </a:spcBef>
              <a:spcAft>
                <a:spcPts val="0"/>
              </a:spcAft>
              <a:buNone/>
            </a:pPr>
            <a:r>
              <a:rPr lang="en" sz="1200">
                <a:solidFill>
                  <a:schemeClr val="lt1"/>
                </a:solidFill>
                <a:latin typeface="Nunito"/>
                <a:ea typeface="Nunito"/>
                <a:cs typeface="Nunito"/>
                <a:sym typeface="Nunito"/>
              </a:rPr>
              <a:t>Opposition to the court decision among the blogging community has focused on the claim that it would somehow require the FEC to regulate the content of blogs. However, so far bloggers have been assumed to be exempt from regulation by an extension of the “press exemption”. That is, as journalists (of a sort) they are free to express their opinion. Where they may be subject to regulation, however, is in being required to disclose whether they have received money from a campaign committee or candidate. This is relatively straightforward in principle, as is the </a:t>
            </a:r>
            <a:r>
              <a:rPr b="1" lang="en" sz="1200">
                <a:solidFill>
                  <a:srgbClr val="FF0000"/>
                </a:solidFill>
                <a:latin typeface="Nunito"/>
                <a:ea typeface="Nunito"/>
                <a:cs typeface="Nunito"/>
                <a:sym typeface="Nunito"/>
              </a:rPr>
              <a:t>likelihood that paid political advertisements on the Internet would have to declare who funded the ad, which is the practice with broadcast spots.</a:t>
            </a:r>
            <a:endParaRPr b="1" sz="1200">
              <a:solidFill>
                <a:srgbClr val="FF0000"/>
              </a:solidFill>
              <a:latin typeface="Nunito"/>
              <a:ea typeface="Nunito"/>
              <a:cs typeface="Nunito"/>
              <a:sym typeface="Nunito"/>
            </a:endParaRPr>
          </a:p>
          <a:p>
            <a:pPr indent="0" lvl="0" marL="0" marR="0" rtl="0" algn="l">
              <a:lnSpc>
                <a:spcPct val="115000"/>
              </a:lnSpc>
              <a:spcBef>
                <a:spcPts val="1200"/>
              </a:spcBef>
              <a:spcAft>
                <a:spcPts val="0"/>
              </a:spcAft>
              <a:buNone/>
            </a:pPr>
            <a:r>
              <a:rPr lang="en" sz="1200">
                <a:solidFill>
                  <a:schemeClr val="lt1"/>
                </a:solidFill>
                <a:latin typeface="Nunito"/>
                <a:ea typeface="Nunito"/>
                <a:cs typeface="Nunito"/>
                <a:sym typeface="Nunito"/>
              </a:rPr>
              <a:t>However, some aspects of regulation pose greater difficulties. The value of a hyperlink, for example, is difficult, if not impossible, to quantify. If a corporation makes a contribution in kind to a campaign (since they are not allowed to make cash contributions) FEC practice has generally been to value this on the basis of the money raised rather than the resources expended (the cost of postage and envelopes, a secretary’s time or whatever). </a:t>
            </a:r>
            <a:r>
              <a:rPr b="1" lang="en" sz="1200">
                <a:solidFill>
                  <a:srgbClr val="FF0000"/>
                </a:solidFill>
                <a:latin typeface="Nunito"/>
                <a:ea typeface="Nunito"/>
                <a:cs typeface="Nunito"/>
                <a:sym typeface="Nunito"/>
              </a:rPr>
              <a:t>Would the same approach be applied to Internet links? And if so, how would the benefit to the campaign be quantified?</a:t>
            </a:r>
            <a:endParaRPr b="1" sz="600">
              <a:solidFill>
                <a:srgbClr val="FF0000"/>
              </a:solidFill>
              <a:latin typeface="Roboto"/>
              <a:ea typeface="Roboto"/>
              <a:cs typeface="Roboto"/>
              <a:sym typeface="Roboto"/>
            </a:endParaRPr>
          </a:p>
          <a:p>
            <a:pPr indent="0" lvl="0" marL="0" rtl="0" algn="l">
              <a:spcBef>
                <a:spcPts val="1200"/>
              </a:spcBef>
              <a:spcAft>
                <a:spcPts val="0"/>
              </a:spcAft>
              <a:buNone/>
            </a:pPr>
            <a:r>
              <a:t/>
            </a:r>
            <a:endParaRPr b="1" sz="1100">
              <a:solidFill>
                <a:srgbClr val="FF0000"/>
              </a:solidFill>
              <a:latin typeface="Arial"/>
              <a:ea typeface="Arial"/>
              <a:cs typeface="Arial"/>
              <a:sym typeface="Arial"/>
            </a:endParaRPr>
          </a:p>
          <a:p>
            <a:pPr indent="0" lvl="0" marL="0" rtl="0" algn="l">
              <a:spcBef>
                <a:spcPts val="1200"/>
              </a:spcBef>
              <a:spcAft>
                <a:spcPts val="0"/>
              </a:spcAft>
              <a:buNone/>
            </a:pPr>
            <a:r>
              <a:t/>
            </a:r>
            <a:endParaRPr b="1" sz="1100">
              <a:solidFill>
                <a:srgbClr val="FF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677375" y="2195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309" name="Google Shape;309;p43"/>
          <p:cNvSpPr txBox="1"/>
          <p:nvPr>
            <p:ph idx="1" type="subTitle"/>
          </p:nvPr>
        </p:nvSpPr>
        <p:spPr>
          <a:xfrm>
            <a:off x="677375" y="9245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9. People You Might Know: Social Media in the Conflict Between Law and Democracy</a:t>
            </a:r>
            <a:endParaRPr b="1" sz="2100" u="sng">
              <a:latin typeface="Nunito"/>
              <a:ea typeface="Nunito"/>
              <a:cs typeface="Nunito"/>
              <a:sym typeface="Nunito"/>
            </a:endParaRPr>
          </a:p>
          <a:p>
            <a:pPr indent="0" lvl="0" marL="0" rtl="0" algn="l">
              <a:spcBef>
                <a:spcPts val="0"/>
              </a:spcBef>
              <a:spcAft>
                <a:spcPts val="0"/>
              </a:spcAft>
              <a:buNone/>
            </a:pPr>
            <a:r>
              <a:t/>
            </a:r>
            <a:endParaRPr b="1" sz="2100">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310" name="Google Shape;310;p43"/>
          <p:cNvSpPr txBox="1"/>
          <p:nvPr>
            <p:ph idx="2" type="body"/>
          </p:nvPr>
        </p:nvSpPr>
        <p:spPr>
          <a:xfrm>
            <a:off x="656700" y="1979150"/>
            <a:ext cx="78306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Source:</a:t>
            </a:r>
            <a:r>
              <a:rPr lang="en" sz="3100">
                <a:solidFill>
                  <a:schemeClr val="lt1"/>
                </a:solidFill>
                <a:latin typeface="Nunito"/>
                <a:ea typeface="Nunito"/>
                <a:cs typeface="Nunito"/>
                <a:sym typeface="Nunito"/>
              </a:rPr>
              <a:t> </a:t>
            </a:r>
            <a:r>
              <a:rPr i="1" lang="en" sz="3100">
                <a:solidFill>
                  <a:schemeClr val="lt1"/>
                </a:solidFill>
                <a:latin typeface="Nunito"/>
                <a:ea typeface="Nunito"/>
                <a:cs typeface="Nunito"/>
                <a:sym typeface="Nunito"/>
              </a:rPr>
              <a:t>Law and Democracy: Contemporary Questions</a:t>
            </a:r>
            <a:r>
              <a:rPr lang="en" sz="3100">
                <a:solidFill>
                  <a:schemeClr val="lt1"/>
                </a:solidFill>
                <a:latin typeface="Nunito"/>
                <a:ea typeface="Nunito"/>
                <a:cs typeface="Nunito"/>
                <a:sym typeface="Nunito"/>
              </a:rPr>
              <a:t> Book Chapter</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Author:</a:t>
            </a:r>
            <a:r>
              <a:rPr i="1" lang="en" sz="3100">
                <a:solidFill>
                  <a:schemeClr val="lt1"/>
                </a:solidFill>
                <a:latin typeface="Nunito"/>
                <a:ea typeface="Nunito"/>
                <a:cs typeface="Nunito"/>
                <a:sym typeface="Nunito"/>
              </a:rPr>
              <a:t> Stephen Tully</a:t>
            </a:r>
            <a:r>
              <a:rPr lang="en" sz="3100">
                <a:solidFill>
                  <a:schemeClr val="lt1"/>
                </a:solidFill>
                <a:latin typeface="Nunito"/>
                <a:ea typeface="Nunito"/>
                <a:cs typeface="Nunito"/>
                <a:sym typeface="Nunito"/>
              </a:rPr>
              <a:t>(an author)</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Date:</a:t>
            </a:r>
            <a:r>
              <a:rPr lang="en" sz="3100">
                <a:solidFill>
                  <a:schemeClr val="lt1"/>
                </a:solidFill>
                <a:latin typeface="Nunito"/>
                <a:ea typeface="Nunito"/>
                <a:cs typeface="Nunito"/>
                <a:sym typeface="Nunito"/>
              </a:rPr>
              <a:t> 2014</a:t>
            </a:r>
            <a:endParaRPr sz="3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3100">
                <a:solidFill>
                  <a:schemeClr val="lt1"/>
                </a:solidFill>
                <a:latin typeface="Nunito"/>
                <a:ea typeface="Nunito"/>
                <a:cs typeface="Nunito"/>
                <a:sym typeface="Nunito"/>
              </a:rPr>
              <a:t>Approximate length: </a:t>
            </a:r>
            <a:r>
              <a:rPr lang="en" sz="1800">
                <a:solidFill>
                  <a:srgbClr val="373739"/>
                </a:solidFill>
                <a:highlight>
                  <a:srgbClr val="FFFFFF"/>
                </a:highlight>
                <a:latin typeface="Verdana"/>
                <a:ea typeface="Verdana"/>
                <a:cs typeface="Verdana"/>
                <a:sym typeface="Verdana"/>
              </a:rPr>
              <a:t> </a:t>
            </a:r>
            <a:r>
              <a:rPr lang="en" sz="3100">
                <a:solidFill>
                  <a:schemeClr val="lt1"/>
                </a:solidFill>
                <a:latin typeface="Nunito"/>
                <a:ea typeface="Nunito"/>
                <a:cs typeface="Nunito"/>
                <a:sym typeface="Nunito"/>
              </a:rPr>
              <a:t>20 pages</a:t>
            </a:r>
            <a:endParaRPr b="1" sz="3100">
              <a:solidFill>
                <a:schemeClr val="lt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9. People You Might Know: Social Media in the Conflict Between Law and Democracy</a:t>
            </a:r>
            <a:endParaRPr b="1" sz="2100" u="sng"/>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316" name="Google Shape;316;p44"/>
          <p:cNvSpPr txBox="1"/>
          <p:nvPr>
            <p:ph idx="1" type="body"/>
          </p:nvPr>
        </p:nvSpPr>
        <p:spPr>
          <a:xfrm>
            <a:off x="414400" y="816525"/>
            <a:ext cx="7866600" cy="374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900">
                <a:solidFill>
                  <a:schemeClr val="lt1"/>
                </a:solidFill>
                <a:latin typeface="Nunito"/>
                <a:ea typeface="Nunito"/>
                <a:cs typeface="Nunito"/>
                <a:sym typeface="Nunito"/>
              </a:rPr>
              <a:t>Twitter and other blogs, Facebook, emails, SMS messages, LinkedIn, Youtube and Flickr are ubiquitous forms of communication within modern society. The role of these tools in enabling individuals to express their political opinions, as well as whether and how social media should be regulated, have emerged as questions of considerable interest. However, </a:t>
            </a:r>
            <a:r>
              <a:rPr b="1" lang="en" sz="1900">
                <a:solidFill>
                  <a:srgbClr val="FF0000"/>
                </a:solidFill>
                <a:latin typeface="Nunito"/>
                <a:ea typeface="Nunito"/>
                <a:cs typeface="Nunito"/>
                <a:sym typeface="Nunito"/>
              </a:rPr>
              <a:t>the issue of locating social media within a possible conflict between regulation and democracy remains underexplored</a:t>
            </a:r>
            <a:r>
              <a:rPr lang="en" sz="1900">
                <a:solidFill>
                  <a:schemeClr val="lt1"/>
                </a:solidFill>
                <a:latin typeface="Nunito"/>
                <a:ea typeface="Nunito"/>
                <a:cs typeface="Nunito"/>
                <a:sym typeface="Nunito"/>
              </a:rPr>
              <a:t>. Law is just one of the forces or ‘regulators’ that control and define systems such as the internet, the others being markets, architectures and norms. Civil or political liberties within cyberspace will only be enhanced if these forces are democratic in nature.</a:t>
            </a:r>
            <a:endParaRPr sz="1900">
              <a:solidFill>
                <a:schemeClr val="lt1"/>
              </a:solidFill>
              <a:latin typeface="Nunito"/>
              <a:ea typeface="Nunito"/>
              <a:cs typeface="Nunito"/>
              <a:sym typeface="Nunito"/>
            </a:endParaRPr>
          </a:p>
          <a:p>
            <a:pPr indent="0" lvl="0" marL="0" marR="0" rtl="0" algn="l">
              <a:lnSpc>
                <a:spcPct val="115000"/>
              </a:lnSpc>
              <a:spcBef>
                <a:spcPts val="1200"/>
              </a:spcBef>
              <a:spcAft>
                <a:spcPts val="120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idx="1" type="body"/>
          </p:nvPr>
        </p:nvSpPr>
        <p:spPr>
          <a:xfrm>
            <a:off x="234325" y="234325"/>
            <a:ext cx="8644500" cy="469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FF0000"/>
                </a:solidFill>
                <a:latin typeface="Nunito"/>
                <a:ea typeface="Nunito"/>
                <a:cs typeface="Nunito"/>
                <a:sym typeface="Nunito"/>
              </a:rPr>
              <a:t>This chapter will assess two broad propositions: first, that social media has the potential to enhance democratic participation, and secondly, that legal restrictions can curtail this opportunity.</a:t>
            </a:r>
            <a:r>
              <a:rPr lang="en" sz="1400">
                <a:solidFill>
                  <a:schemeClr val="lt1"/>
                </a:solidFill>
                <a:latin typeface="Nunito"/>
                <a:ea typeface="Nunito"/>
                <a:cs typeface="Nunito"/>
                <a:sym typeface="Nunito"/>
              </a:rPr>
              <a:t> These topics are significant because the influence of social media is frequently overstated and, in debates where democracy is at stake, the desirability of regulatory controls is typically overlooked. Part one defines social media and explores the premise that social media is conducive to enhanced democracy. It also identifies some of the risks and dangers of relying on this particular medium as a means of political participation. </a:t>
            </a:r>
            <a:r>
              <a:rPr b="1" lang="en" sz="1400">
                <a:solidFill>
                  <a:srgbClr val="FF0000"/>
                </a:solidFill>
                <a:latin typeface="Nunito"/>
                <a:ea typeface="Nunito"/>
                <a:cs typeface="Nunito"/>
                <a:sym typeface="Nunito"/>
              </a:rPr>
              <a:t>Part two will illustrate sources of and solutions to contests between law and democracy by reference to the human right to freedom of expression.</a:t>
            </a:r>
            <a:r>
              <a:rPr lang="en" sz="1400">
                <a:solidFill>
                  <a:schemeClr val="lt1"/>
                </a:solidFill>
                <a:latin typeface="Nunito"/>
                <a:ea typeface="Nunito"/>
                <a:cs typeface="Nunito"/>
                <a:sym typeface="Nunito"/>
              </a:rPr>
              <a:t> Permissible limitations and restrictions on the exercise of that right can be identified from the paradigm of international human rights law. Those considerations will inform an analysis of a posited conflict between law and democracy. Particular attention is given to recent developments within the United States, Europe, China, and Australia. </a:t>
            </a:r>
            <a:r>
              <a:rPr b="1" lang="en" sz="1400">
                <a:solidFill>
                  <a:srgbClr val="FF0000"/>
                </a:solidFill>
                <a:latin typeface="Nunito"/>
                <a:ea typeface="Nunito"/>
                <a:cs typeface="Nunito"/>
                <a:sym typeface="Nunito"/>
              </a:rPr>
              <a:t>There is an observable trend towards greater government regulation of social media within each of these jurisdictions for national security, law enforcement and other reasons.</a:t>
            </a:r>
            <a:r>
              <a:rPr lang="en" sz="1400">
                <a:solidFill>
                  <a:schemeClr val="lt1"/>
                </a:solidFill>
                <a:latin typeface="Nunito"/>
                <a:ea typeface="Nunito"/>
                <a:cs typeface="Nunito"/>
                <a:sym typeface="Nunito"/>
              </a:rPr>
              <a:t> Underlying themes to be addressed include </a:t>
            </a:r>
            <a:r>
              <a:rPr b="1" lang="en" sz="1400">
                <a:solidFill>
                  <a:srgbClr val="FF0000"/>
                </a:solidFill>
                <a:latin typeface="Nunito"/>
                <a:ea typeface="Nunito"/>
                <a:cs typeface="Nunito"/>
                <a:sym typeface="Nunito"/>
              </a:rPr>
              <a:t>notions of individual liberty, conditions of access to and participation in social media, the permissibility of restrictions within a democratic society, sound regulatory development and ensuring government accountability.</a:t>
            </a:r>
            <a:r>
              <a:rPr lang="en" sz="1400">
                <a:solidFill>
                  <a:schemeClr val="lt1"/>
                </a:solidFill>
                <a:latin typeface="Nunito"/>
                <a:ea typeface="Nunito"/>
                <a:cs typeface="Nunito"/>
                <a:sym typeface="Nunito"/>
              </a:rPr>
              <a:t> I contend that, in order to accommodate competing policy priorities, the adoption of regulatory measures inevitably but necessarily impairs the enjoyment of human rights and constrains the civic potential offered by social media.</a:t>
            </a:r>
            <a:endParaRPr sz="14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00"/>
                </a:solidFill>
              </a:rPr>
              <a:t>Relevant Social Media Influence Content from The Center For Social Media and Politics(NYU)</a:t>
            </a:r>
            <a:endParaRPr b="1">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241475" y="219200"/>
            <a:ext cx="84564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Less than you think: Prevalence and predictors of fake news dissemination on Facebook</a:t>
            </a:r>
            <a:endParaRPr b="1" sz="2100" u="sng"/>
          </a:p>
          <a:p>
            <a:pPr indent="0" lvl="0" marL="0" rtl="0" algn="l">
              <a:spcBef>
                <a:spcPts val="0"/>
              </a:spcBef>
              <a:spcAft>
                <a:spcPts val="0"/>
              </a:spcAft>
              <a:buNone/>
            </a:pPr>
            <a:r>
              <a:t/>
            </a:r>
            <a:endParaRPr/>
          </a:p>
        </p:txBody>
      </p:sp>
      <p:sp>
        <p:nvSpPr>
          <p:cNvPr id="332" name="Google Shape;332;p47"/>
          <p:cNvSpPr txBox="1"/>
          <p:nvPr>
            <p:ph idx="1" type="body"/>
          </p:nvPr>
        </p:nvSpPr>
        <p:spPr>
          <a:xfrm>
            <a:off x="331750" y="800200"/>
            <a:ext cx="84564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400">
                <a:solidFill>
                  <a:schemeClr val="lt1"/>
                </a:solidFill>
                <a:latin typeface="Nunito"/>
                <a:ea typeface="Nunito"/>
                <a:cs typeface="Nunito"/>
                <a:sym typeface="Nunito"/>
              </a:rPr>
              <a:t>One of the most discussed phenomena in the aftermath of the 2016 U.S. presidential election was the spread and possible influence of “fake news”—false or misleading content intentionally dressed up to look like news articles, often for the purpose of generating ad revenue. Scholars and commentators have raised concerns about the implications of fake news for the quality of democratic discourse, as well as the prevalence of misinformation more generally. Some have gone so far as to assert that such content had a persuasive impact that could have affected the election outcome, although the best evidence suggests that these claims are far fetched. </a:t>
            </a:r>
            <a:r>
              <a:rPr b="1" lang="en" sz="1400">
                <a:solidFill>
                  <a:srgbClr val="FF0000"/>
                </a:solidFill>
                <a:latin typeface="Nunito"/>
                <a:ea typeface="Nunito"/>
                <a:cs typeface="Nunito"/>
                <a:sym typeface="Nunito"/>
              </a:rPr>
              <a:t>While evidence is growing on the prevalence, believability, and resistance to corrections of fake news during the 2016 campaign, less is known about the mechanisms behind its spread.</a:t>
            </a:r>
            <a:r>
              <a:rPr lang="en" sz="1400">
                <a:solidFill>
                  <a:schemeClr val="lt1"/>
                </a:solidFill>
                <a:latin typeface="Nunito"/>
                <a:ea typeface="Nunito"/>
                <a:cs typeface="Nunito"/>
                <a:sym typeface="Nunito"/>
              </a:rPr>
              <a:t> Some of the earliest journalistic accounts of fake news highlighted its popularity on social media, especially Facebook. </a:t>
            </a:r>
            <a:r>
              <a:rPr b="1" lang="en" sz="1400">
                <a:solidFill>
                  <a:srgbClr val="FF0000"/>
                </a:solidFill>
                <a:latin typeface="Nunito"/>
                <a:ea typeface="Nunito"/>
                <a:cs typeface="Nunito"/>
                <a:sym typeface="Nunito"/>
              </a:rPr>
              <a:t>Visits to Facebook appear to be much more common than other platforms before visits to fake news articles in web consumption data, suggesting a powerful role for the social network, but what is the role of social transmission—in particular, social sharing—in the spread of this pernicious form of false political content? Here, we provide important new evidence complementing the small but growing body of literature on the fake news phenomenon.</a:t>
            </a:r>
            <a:endParaRPr b="1" sz="1400">
              <a:solidFill>
                <a:srgbClr val="FF0000"/>
              </a:solidFill>
              <a:latin typeface="Nunito"/>
              <a:ea typeface="Nunito"/>
              <a:cs typeface="Nunito"/>
              <a:sym typeface="Nunito"/>
            </a:endParaRPr>
          </a:p>
          <a:p>
            <a:pPr indent="0" lvl="0" marL="0" rtl="0" algn="l">
              <a:spcBef>
                <a:spcPts val="1200"/>
              </a:spcBef>
              <a:spcAft>
                <a:spcPts val="1600"/>
              </a:spcAft>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idx="1" type="body"/>
          </p:nvPr>
        </p:nvSpPr>
        <p:spPr>
          <a:xfrm>
            <a:off x="301950" y="81175"/>
            <a:ext cx="8540100" cy="4538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000">
                <a:solidFill>
                  <a:schemeClr val="lt1"/>
                </a:solidFill>
                <a:latin typeface="Nunito"/>
                <a:ea typeface="Nunito"/>
                <a:cs typeface="Nunito"/>
                <a:sym typeface="Nunito"/>
              </a:rPr>
              <a:t>So-called “fake news” has renewed concerns about the prevalence and effects of misinformation in political campaigns. Given the potential for widespread dissemination of this material, we examine the individual-level characteristics associated with sharing false articles during the 2016 U.S. presidential campaign. </a:t>
            </a:r>
            <a:r>
              <a:rPr b="1" lang="en" sz="2000">
                <a:solidFill>
                  <a:srgbClr val="FF0000"/>
                </a:solidFill>
                <a:latin typeface="Nunito"/>
                <a:ea typeface="Nunito"/>
                <a:cs typeface="Nunito"/>
                <a:sym typeface="Nunito"/>
              </a:rPr>
              <a:t>To do so, we uniquely link an original survey with respondents’ sharing activity as recorded in Facebook profile data.</a:t>
            </a:r>
            <a:r>
              <a:rPr lang="en" sz="2000">
                <a:solidFill>
                  <a:schemeClr val="lt1"/>
                </a:solidFill>
                <a:latin typeface="Nunito"/>
                <a:ea typeface="Nunito"/>
                <a:cs typeface="Nunito"/>
                <a:sym typeface="Nunito"/>
              </a:rPr>
              <a:t> First and foremost, we find that sharing this content was a relatively rare activity. </a:t>
            </a:r>
            <a:r>
              <a:rPr b="1" lang="en" sz="2000">
                <a:solidFill>
                  <a:srgbClr val="FF0000"/>
                </a:solidFill>
                <a:latin typeface="Nunito"/>
                <a:ea typeface="Nunito"/>
                <a:cs typeface="Nunito"/>
                <a:sym typeface="Nunito"/>
              </a:rPr>
              <a:t>Conservatives were more likely to share articles from fake news domains, which in 2016 were largely pro-Trump in orientation, than liberals or moderates. We also find a strong age effect, which persists after controlling for partisanship and ideology: On average, users over 65 shared nearly seven times as many articles from fake news domains as the youngest age group.</a:t>
            </a:r>
            <a:endParaRPr b="1" sz="2000">
              <a:solidFill>
                <a:srgbClr val="FF0000"/>
              </a:solidFill>
              <a:latin typeface="Nunito"/>
              <a:ea typeface="Nunito"/>
              <a:cs typeface="Nunito"/>
              <a:sym typeface="Nunito"/>
            </a:endParaRPr>
          </a:p>
          <a:p>
            <a:pPr indent="0" lvl="0" marL="0" rtl="0" algn="l">
              <a:spcBef>
                <a:spcPts val="1200"/>
              </a:spcBef>
              <a:spcAft>
                <a:spcPts val="1600"/>
              </a:spcAft>
              <a:buNone/>
            </a:pPr>
            <a:r>
              <a:t/>
            </a:r>
            <a:endParaRPr b="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45875"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Cross-Platform State Propaganda: Russian Trolls on Twitter and YouTube during the 2016 U.S. Presidential Election</a:t>
            </a:r>
            <a:endParaRPr b="1" sz="2100" u="sng"/>
          </a:p>
          <a:p>
            <a:pPr indent="0" lvl="0" marL="0" rtl="0" algn="l">
              <a:spcBef>
                <a:spcPts val="0"/>
              </a:spcBef>
              <a:spcAft>
                <a:spcPts val="0"/>
              </a:spcAft>
              <a:buNone/>
            </a:pPr>
            <a:r>
              <a:t/>
            </a:r>
            <a:endParaRPr/>
          </a:p>
        </p:txBody>
      </p:sp>
      <p:sp>
        <p:nvSpPr>
          <p:cNvPr id="343" name="Google Shape;343;p49"/>
          <p:cNvSpPr txBox="1"/>
          <p:nvPr>
            <p:ph idx="1" type="body"/>
          </p:nvPr>
        </p:nvSpPr>
        <p:spPr>
          <a:xfrm>
            <a:off x="328475" y="839850"/>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400">
                <a:solidFill>
                  <a:schemeClr val="lt1"/>
                </a:solidFill>
                <a:latin typeface="Nunito"/>
                <a:ea typeface="Nunito"/>
                <a:cs typeface="Nunito"/>
                <a:sym typeface="Nunito"/>
              </a:rPr>
              <a:t>This paper investigates online propaganda strategies of the Internet Research Agency (IRA)—Russian “trolls”—during the 2016 U.S. presidential election. </a:t>
            </a:r>
            <a:r>
              <a:rPr b="1" lang="en" sz="1400">
                <a:solidFill>
                  <a:srgbClr val="FF0000"/>
                </a:solidFill>
                <a:latin typeface="Nunito"/>
                <a:ea typeface="Nunito"/>
                <a:cs typeface="Nunito"/>
                <a:sym typeface="Nunito"/>
              </a:rPr>
              <a:t>We assess claims that the IRA sought either to (1) support Donald Trump or (2) sow discord among the U.S. public by analyzing hyperlinks contained in 108,781 IRA tweets. </a:t>
            </a:r>
            <a:r>
              <a:rPr lang="en" sz="1400">
                <a:solidFill>
                  <a:schemeClr val="lt1"/>
                </a:solidFill>
                <a:latin typeface="Nunito"/>
                <a:ea typeface="Nunito"/>
                <a:cs typeface="Nunito"/>
                <a:sym typeface="Nunito"/>
              </a:rPr>
              <a:t>Our results show that although IRA accounts promoted links to both sides of the ideological spectrum, “conservative” trolls were more active than “liberal” ones. The IRA also shared content across social media platforms, particularly YouTube—the second- most linked destination among IRA tweets. Although overall news content shared by trolls leaned moderate to conservative, </a:t>
            </a:r>
            <a:r>
              <a:rPr b="1" lang="en" sz="1400">
                <a:solidFill>
                  <a:srgbClr val="FF0000"/>
                </a:solidFill>
                <a:latin typeface="Nunito"/>
                <a:ea typeface="Nunito"/>
                <a:cs typeface="Nunito"/>
                <a:sym typeface="Nunito"/>
              </a:rPr>
              <a:t>we find troll accounts on both sides of the ideological spectrum, and these accounts maintain their political alignment. </a:t>
            </a:r>
            <a:r>
              <a:rPr lang="en" sz="1400">
                <a:solidFill>
                  <a:schemeClr val="lt1"/>
                </a:solidFill>
                <a:latin typeface="Nunito"/>
                <a:ea typeface="Nunito"/>
                <a:cs typeface="Nunito"/>
                <a:sym typeface="Nunito"/>
              </a:rPr>
              <a:t>Links to YouTube videos were decidedly conservative, however. While mixed, this evidence is consistent with the IRA’s supporting the Republican campaign, but the IRA’s strategy was multifaceted, with an ideological division of labor among accounts. We contextualize these results as consistent with a pre-propaganda strategy. </a:t>
            </a:r>
            <a:r>
              <a:rPr b="1" lang="en" sz="1400">
                <a:solidFill>
                  <a:srgbClr val="FF0000"/>
                </a:solidFill>
                <a:latin typeface="Nunito"/>
                <a:ea typeface="Nunito"/>
                <a:cs typeface="Nunito"/>
                <a:sym typeface="Nunito"/>
              </a:rPr>
              <a:t>This work demonstrates the need to view political communication in the context of the broader media ecology, as governments exploit the interconnected information ecosystem to pursue covert propaganda strategies.</a:t>
            </a:r>
            <a:endParaRPr b="1" sz="1400">
              <a:solidFill>
                <a:srgbClr val="FF0000"/>
              </a:solidFill>
              <a:latin typeface="Nunito"/>
              <a:ea typeface="Nunito"/>
              <a:cs typeface="Nunito"/>
              <a:sym typeface="Nunito"/>
            </a:endParaRPr>
          </a:p>
          <a:p>
            <a:pPr indent="0" lvl="0" marL="0" rtl="0" algn="l">
              <a:spcBef>
                <a:spcPts val="1200"/>
              </a:spcBef>
              <a:spcAft>
                <a:spcPts val="1600"/>
              </a:spcAft>
              <a:buNone/>
            </a:pPr>
            <a:r>
              <a:t/>
            </a:r>
            <a:endParaRPr sz="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345875"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Social Media, Political Polarization, and Political Disinformation: A Review of the Scientific Literature</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spcBef>
                <a:spcPts val="0"/>
              </a:spcBef>
              <a:spcAft>
                <a:spcPts val="0"/>
              </a:spcAft>
              <a:buNone/>
            </a:pPr>
            <a:r>
              <a:t/>
            </a:r>
            <a:endParaRPr/>
          </a:p>
        </p:txBody>
      </p:sp>
      <p:sp>
        <p:nvSpPr>
          <p:cNvPr id="349" name="Google Shape;349;p50"/>
          <p:cNvSpPr txBox="1"/>
          <p:nvPr>
            <p:ph idx="1" type="body"/>
          </p:nvPr>
        </p:nvSpPr>
        <p:spPr>
          <a:xfrm>
            <a:off x="328475" y="839850"/>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 sz="1800">
                <a:solidFill>
                  <a:srgbClr val="FF0000"/>
                </a:solidFill>
                <a:latin typeface="Nunito"/>
                <a:ea typeface="Nunito"/>
                <a:cs typeface="Nunito"/>
                <a:sym typeface="Nunito"/>
              </a:rPr>
              <a:t>The following report is intended to provide an overview of the current state of the literature on the relationship between social media; political polarization; and political “disinformation,”</a:t>
            </a:r>
            <a:r>
              <a:rPr lang="en" sz="1800">
                <a:solidFill>
                  <a:schemeClr val="lt1"/>
                </a:solidFill>
                <a:latin typeface="Nunito"/>
                <a:ea typeface="Nunito"/>
                <a:cs typeface="Nunito"/>
                <a:sym typeface="Nunito"/>
              </a:rPr>
              <a:t> a term used to encompass a wide range of types of information about politics found online, </a:t>
            </a:r>
            <a:r>
              <a:rPr b="1" lang="en" sz="1800">
                <a:solidFill>
                  <a:srgbClr val="FF0000"/>
                </a:solidFill>
                <a:latin typeface="Nunito"/>
                <a:ea typeface="Nunito"/>
                <a:cs typeface="Nunito"/>
                <a:sym typeface="Nunito"/>
              </a:rPr>
              <a:t>including “fake news,” rumors, deliberately factually incorrect information, inadvertently factually incorrect information, politically slanted information, and “hyperpartisan” news.</a:t>
            </a:r>
            <a:r>
              <a:rPr lang="en" sz="1800">
                <a:solidFill>
                  <a:schemeClr val="lt1"/>
                </a:solidFill>
                <a:latin typeface="Nunito"/>
                <a:ea typeface="Nunito"/>
                <a:cs typeface="Nunito"/>
                <a:sym typeface="Nunito"/>
              </a:rPr>
              <a:t> The review of the literature is provided in six separate sections, each of which can be read individually but that cumulatively are intended to provide an overview of what is known—and unknown—about the relationship between social media, political polarization, and disinformation. The report concludes by identifying key gaps in our understanding of these phenomena and the data that are needed to address them.</a:t>
            </a:r>
            <a:endParaRPr sz="18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400">
              <a:solidFill>
                <a:schemeClr val="lt1"/>
              </a:solidFill>
              <a:latin typeface="Nunito"/>
              <a:ea typeface="Nunito"/>
              <a:cs typeface="Nunito"/>
              <a:sym typeface="Nunito"/>
            </a:endParaRPr>
          </a:p>
          <a:p>
            <a:pPr indent="0" lvl="0" marL="0" rtl="0" algn="l">
              <a:spcBef>
                <a:spcPts val="1200"/>
              </a:spcBef>
              <a:spcAft>
                <a:spcPts val="1600"/>
              </a:spcAft>
              <a:buNone/>
            </a:pPr>
            <a:r>
              <a:t/>
            </a:r>
            <a:endParaRPr sz="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45875"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Who Leads? Who Follows? Measuring Issue Attention and Agenda Setting by Legislators and the Mass Public Using Social Media Data</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spcBef>
                <a:spcPts val="0"/>
              </a:spcBef>
              <a:spcAft>
                <a:spcPts val="0"/>
              </a:spcAft>
              <a:buNone/>
            </a:pPr>
            <a:r>
              <a:t/>
            </a:r>
            <a:endParaRPr/>
          </a:p>
        </p:txBody>
      </p:sp>
      <p:sp>
        <p:nvSpPr>
          <p:cNvPr id="355" name="Google Shape;355;p51"/>
          <p:cNvSpPr txBox="1"/>
          <p:nvPr>
            <p:ph idx="1" type="body"/>
          </p:nvPr>
        </p:nvSpPr>
        <p:spPr>
          <a:xfrm>
            <a:off x="328475" y="839850"/>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700">
                <a:solidFill>
                  <a:schemeClr val="lt1"/>
                </a:solidFill>
                <a:latin typeface="Nunito"/>
                <a:ea typeface="Nunito"/>
                <a:cs typeface="Nunito"/>
                <a:sym typeface="Nunito"/>
              </a:rPr>
              <a:t>Are legislators responsive to the priorities of the public? Research demonstrates a strong correspondence between the issues about which the public cares and the issues addressed by politicians, but conclusive evidence about who leads whom in setting the political agenda has yet to be uncovered. We answer this question with fine-grained temporal analyses of Twitter messages by legislators and the public during the 113th US Congress. </a:t>
            </a:r>
            <a:r>
              <a:rPr b="1" lang="en" sz="1700">
                <a:solidFill>
                  <a:srgbClr val="FF0000"/>
                </a:solidFill>
                <a:latin typeface="Nunito"/>
                <a:ea typeface="Nunito"/>
                <a:cs typeface="Nunito"/>
                <a:sym typeface="Nunito"/>
              </a:rPr>
              <a:t>After employing an unsupervised method that classifies tweets sent by legislators and citizens into topics, we use vector autoregression models to explore whose priorities more strongly predict the relationship between citizens and politicians. We find that legislators are more likely to follow, than to lead, discussion of public issues, results that hold even after controlling for the agenda-setting effects of the media. </a:t>
            </a:r>
            <a:r>
              <a:rPr lang="en" sz="1700">
                <a:solidFill>
                  <a:schemeClr val="lt1"/>
                </a:solidFill>
                <a:latin typeface="Nunito"/>
                <a:ea typeface="Nunito"/>
                <a:cs typeface="Nunito"/>
                <a:sym typeface="Nunito"/>
              </a:rPr>
              <a:t>We also find, however, that legislators are more likely to be responsive to their supporters than to the general public.</a:t>
            </a:r>
            <a:endParaRPr sz="17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400">
              <a:solidFill>
                <a:schemeClr val="lt1"/>
              </a:solidFill>
              <a:latin typeface="Nunito"/>
              <a:ea typeface="Nunito"/>
              <a:cs typeface="Nunito"/>
              <a:sym typeface="Nunito"/>
            </a:endParaRPr>
          </a:p>
          <a:p>
            <a:pPr indent="0" lvl="0" marL="0" rtl="0" algn="l">
              <a:spcBef>
                <a:spcPts val="1200"/>
              </a:spcBef>
              <a:spcAft>
                <a:spcPts val="1600"/>
              </a:spcAft>
              <a:buNone/>
            </a:pPr>
            <a:r>
              <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331775" y="310875"/>
            <a:ext cx="7993200" cy="412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Nunito"/>
                <a:ea typeface="Nunito"/>
                <a:cs typeface="Nunito"/>
                <a:sym typeface="Nunito"/>
              </a:rPr>
              <a:t>While these new capabilities may have value for law enforcement, they also pose novel legal and policy dilemmas. On the privacy front, government surveillance was once limited by practical considerations like the time and financial cost associated with monitoring people. </a:t>
            </a:r>
            <a:r>
              <a:rPr b="1" lang="en">
                <a:solidFill>
                  <a:srgbClr val="FF0000"/>
                </a:solidFill>
                <a:latin typeface="Nunito"/>
                <a:ea typeface="Nunito"/>
                <a:cs typeface="Nunito"/>
                <a:sym typeface="Nunito"/>
              </a:rPr>
              <a:t>As surveillance technology grows ever more sophisticated, however, the quantity of data and ease of accessibility grows as well, lowering the bureaucratic barriers to privacy intrusions and creating opportunities for near-frictionless surveillance that the Founders could not have envisioned. And in an era when people use social media sites “to engage in a wide array of protected First Amendment activity on topics ‘as diverse as human thought,’” studies indicating that online surveillance produces a chilling effect and thus may suppress protected speech, association, and religious and political activity are of particular concern.</a:t>
            </a:r>
            <a:endParaRPr b="1">
              <a:solidFill>
                <a:srgbClr val="FF0000"/>
              </a:solidFill>
              <a:latin typeface="Nunito"/>
              <a:ea typeface="Nunito"/>
              <a:cs typeface="Nunito"/>
              <a:sym typeface="Nunito"/>
            </a:endParaRPr>
          </a:p>
          <a:p>
            <a:pPr indent="0" lvl="0" marL="0" rtl="0" algn="l">
              <a:lnSpc>
                <a:spcPct val="100000"/>
              </a:lnSpc>
              <a:spcBef>
                <a:spcPts val="2600"/>
              </a:spcBef>
              <a:spcAft>
                <a:spcPts val="0"/>
              </a:spcAft>
              <a:buNone/>
            </a:pPr>
            <a:r>
              <a:rPr lang="en">
                <a:solidFill>
                  <a:schemeClr val="lt1"/>
                </a:solidFill>
                <a:latin typeface="Nunito"/>
                <a:ea typeface="Nunito"/>
                <a:cs typeface="Nunito"/>
                <a:sym typeface="Nunito"/>
              </a:rPr>
              <a:t>Moreover, much as with other types of surveillance technologies, </a:t>
            </a:r>
            <a:r>
              <a:rPr b="1" lang="en">
                <a:solidFill>
                  <a:srgbClr val="FF0000"/>
                </a:solidFill>
                <a:latin typeface="Nunito"/>
                <a:ea typeface="Nunito"/>
                <a:cs typeface="Nunito"/>
                <a:sym typeface="Nunito"/>
              </a:rPr>
              <a:t>social media monitoring appears likely to disproportionately affect communities of color.</a:t>
            </a:r>
            <a:r>
              <a:rPr lang="en">
                <a:solidFill>
                  <a:schemeClr val="lt1"/>
                </a:solidFill>
                <a:latin typeface="Nunito"/>
                <a:ea typeface="Nunito"/>
                <a:cs typeface="Nunito"/>
                <a:sym typeface="Nunito"/>
              </a:rPr>
              <a:t> Youth of color are particular targets, with the most high-profile examples arising in the context of gang surveillance, raising concerns that already over-policed communities will bear the brunt of its intrusion. These tools are likely to pose even more difficult questions in an era of live video streaming, a popular tool that police have used to gather information and also manipulated to control users’ access to their friends and contacts.</a:t>
            </a:r>
            <a:endParaRPr>
              <a:solidFill>
                <a:schemeClr val="lt1"/>
              </a:solidFill>
              <a:latin typeface="Nunito"/>
              <a:ea typeface="Nunito"/>
              <a:cs typeface="Nunito"/>
              <a:sym typeface="Nunito"/>
            </a:endParaRPr>
          </a:p>
          <a:p>
            <a:pPr indent="0" lvl="0" marL="0" rtl="0" algn="l">
              <a:lnSpc>
                <a:spcPct val="100000"/>
              </a:lnSpc>
              <a:spcBef>
                <a:spcPts val="2600"/>
              </a:spcBef>
              <a:spcAft>
                <a:spcPts val="0"/>
              </a:spcAft>
              <a:buNone/>
            </a:pPr>
            <a:r>
              <a:rPr lang="en">
                <a:solidFill>
                  <a:schemeClr val="lt1"/>
                </a:solidFill>
                <a:latin typeface="Nunito"/>
                <a:ea typeface="Nunito"/>
                <a:cs typeface="Nunito"/>
                <a:sym typeface="Nunito"/>
              </a:rPr>
              <a:t>This essay highlights issues arising from law enforcement’s use of social media for a range of purposes; </a:t>
            </a:r>
            <a:r>
              <a:rPr b="1" lang="en">
                <a:solidFill>
                  <a:srgbClr val="FF0000"/>
                </a:solidFill>
                <a:latin typeface="Nunito"/>
                <a:ea typeface="Nunito"/>
                <a:cs typeface="Nunito"/>
                <a:sym typeface="Nunito"/>
              </a:rPr>
              <a:t>analyzes the legal framework that governs its use; and proposes basic principles to govern law enforcement’s access to social media in order to ensure transparency and safeguard individuals’ rights to privacy, freedom of expression, and freedom of association.</a:t>
            </a:r>
            <a:endParaRPr b="1" sz="450">
              <a:solidFill>
                <a:srgbClr val="FF0000"/>
              </a:solidFill>
              <a:latin typeface="Arial"/>
              <a:ea typeface="Arial"/>
              <a:cs typeface="Arial"/>
              <a:sym typeface="Arial"/>
            </a:endParaRPr>
          </a:p>
          <a:p>
            <a:pPr indent="0" lvl="0" marL="0" rtl="0" algn="l">
              <a:spcBef>
                <a:spcPts val="2600"/>
              </a:spcBef>
              <a:spcAft>
                <a:spcPts val="0"/>
              </a:spcAft>
              <a:buNone/>
            </a:pPr>
            <a:r>
              <a:t/>
            </a:r>
            <a:endParaRPr sz="600">
              <a:solidFill>
                <a:srgbClr val="000000"/>
              </a:solidFill>
              <a:latin typeface="Arial"/>
              <a:ea typeface="Arial"/>
              <a:cs typeface="Arial"/>
              <a:sym typeface="Arial"/>
            </a:endParaRPr>
          </a:p>
          <a:p>
            <a:pPr indent="0" lvl="0" marL="0" rtl="0" algn="l">
              <a:spcBef>
                <a:spcPts val="1200"/>
              </a:spcBef>
              <a:spcAft>
                <a:spcPts val="0"/>
              </a:spcAft>
              <a:buNone/>
            </a:pPr>
            <a:r>
              <a:t/>
            </a:r>
            <a:endParaRPr sz="6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45875"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How Many People Live in Political Bubbles on Social Media? Evidence From Linked Survey and Twitter Data</a:t>
            </a:r>
            <a:endParaRPr b="1" sz="2100" u="sng"/>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spcBef>
                <a:spcPts val="0"/>
              </a:spcBef>
              <a:spcAft>
                <a:spcPts val="0"/>
              </a:spcAft>
              <a:buNone/>
            </a:pPr>
            <a:r>
              <a:t/>
            </a:r>
            <a:endParaRPr/>
          </a:p>
        </p:txBody>
      </p:sp>
      <p:sp>
        <p:nvSpPr>
          <p:cNvPr id="361" name="Google Shape;361;p52"/>
          <p:cNvSpPr txBox="1"/>
          <p:nvPr>
            <p:ph idx="1" type="body"/>
          </p:nvPr>
        </p:nvSpPr>
        <p:spPr>
          <a:xfrm>
            <a:off x="328475" y="839850"/>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400">
                <a:solidFill>
                  <a:schemeClr val="lt1"/>
                </a:solidFill>
                <a:latin typeface="Nunito"/>
                <a:ea typeface="Nunito"/>
                <a:cs typeface="Nunito"/>
                <a:sym typeface="Nunito"/>
              </a:rPr>
              <a:t>A major point of debate in the study of the Internet and politics is the extent to which </a:t>
            </a:r>
            <a:r>
              <a:rPr b="1" lang="en" sz="1400">
                <a:solidFill>
                  <a:srgbClr val="FF0000"/>
                </a:solidFill>
                <a:latin typeface="Nunito"/>
                <a:ea typeface="Nunito"/>
                <a:cs typeface="Nunito"/>
                <a:sym typeface="Nunito"/>
              </a:rPr>
              <a:t>social media platforms encourage citizens to inhabit online “bubbles” or “echo chambers,” exposed primarily to ideologically congenial political information. </a:t>
            </a:r>
            <a:r>
              <a:rPr lang="en" sz="1400">
                <a:solidFill>
                  <a:schemeClr val="lt1"/>
                </a:solidFill>
                <a:latin typeface="Nunito"/>
                <a:ea typeface="Nunito"/>
                <a:cs typeface="Nunito"/>
                <a:sym typeface="Nunito"/>
              </a:rPr>
              <a:t>To investigate this question, we link a representative survey of Americans with data from respondents’ public Twitter accounts (N = 1,496). We then quantify the ideological distributions of users’ online political and media environments by merging validated estimates of user ideology with the full set of accounts followed by our survey respondents (N = 642,345) and the available tweets posted by those accounts (N ~ 1.2 billion). We study the extent to which liberals and conservatives encounter </a:t>
            </a:r>
            <a:r>
              <a:rPr lang="en" sz="1400">
                <a:solidFill>
                  <a:schemeClr val="lt1"/>
                </a:solidFill>
                <a:latin typeface="Nunito"/>
                <a:ea typeface="Nunito"/>
                <a:cs typeface="Nunito"/>
                <a:sym typeface="Nunito"/>
              </a:rPr>
              <a:t>counterattitudinal</a:t>
            </a:r>
            <a:r>
              <a:rPr lang="en" sz="1400">
                <a:solidFill>
                  <a:schemeClr val="lt1"/>
                </a:solidFill>
                <a:latin typeface="Nunito"/>
                <a:ea typeface="Nunito"/>
                <a:cs typeface="Nunito"/>
                <a:sym typeface="Nunito"/>
              </a:rPr>
              <a:t> messages in two distinct ways: (a) by the accounts they follow and (b) by the tweets they receive from those accounts, either directly or indirectly (via retweets). </a:t>
            </a:r>
            <a:r>
              <a:rPr b="1" lang="en" sz="1400">
                <a:solidFill>
                  <a:srgbClr val="FF0000"/>
                </a:solidFill>
                <a:latin typeface="Nunito"/>
                <a:ea typeface="Nunito"/>
                <a:cs typeface="Nunito"/>
                <a:sym typeface="Nunito"/>
              </a:rPr>
              <a:t>More than a third of respondents do not follow any media sources, but among those who do, we find a substantial amount of overlap (51%) in the ideological distributions of accounts followed by users on opposite ends of the political spectrum</a:t>
            </a:r>
            <a:r>
              <a:rPr lang="en" sz="1400">
                <a:solidFill>
                  <a:schemeClr val="lt1"/>
                </a:solidFill>
                <a:latin typeface="Nunito"/>
                <a:ea typeface="Nunito"/>
                <a:cs typeface="Nunito"/>
                <a:sym typeface="Nunito"/>
              </a:rPr>
              <a:t>. At the same time, however, we find asymmetries in individuals’ willingness to venture into cross-cutting spaces, with conservatives more likely to follow media and political accounts classified as left-leaning than the reverse. Finally, we argue that such choices are likely tempered by online news watching behavior.</a:t>
            </a:r>
            <a:endParaRPr sz="14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7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400">
              <a:solidFill>
                <a:schemeClr val="lt1"/>
              </a:solidFill>
              <a:latin typeface="Nunito"/>
              <a:ea typeface="Nunito"/>
              <a:cs typeface="Nunito"/>
              <a:sym typeface="Nunito"/>
            </a:endParaRPr>
          </a:p>
          <a:p>
            <a:pPr indent="0" lvl="0" marL="0" rtl="0" algn="l">
              <a:spcBef>
                <a:spcPts val="1200"/>
              </a:spcBef>
              <a:spcAft>
                <a:spcPts val="1600"/>
              </a:spcAft>
              <a:buNone/>
            </a:pPr>
            <a:r>
              <a:t/>
            </a:r>
            <a:endParaRPr sz="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322950"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Detecting Bots on Russian Political Twitter</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spcBef>
                <a:spcPts val="0"/>
              </a:spcBef>
              <a:spcAft>
                <a:spcPts val="0"/>
              </a:spcAft>
              <a:buNone/>
            </a:pPr>
            <a:r>
              <a:t/>
            </a:r>
            <a:endParaRPr/>
          </a:p>
        </p:txBody>
      </p:sp>
      <p:sp>
        <p:nvSpPr>
          <p:cNvPr id="367" name="Google Shape;367;p53"/>
          <p:cNvSpPr txBox="1"/>
          <p:nvPr>
            <p:ph idx="1" type="body"/>
          </p:nvPr>
        </p:nvSpPr>
        <p:spPr>
          <a:xfrm>
            <a:off x="305550" y="672825"/>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 sz="1700">
                <a:solidFill>
                  <a:srgbClr val="FF0000"/>
                </a:solidFill>
                <a:latin typeface="Nunito"/>
                <a:ea typeface="Nunito"/>
                <a:cs typeface="Nunito"/>
                <a:sym typeface="Nunito"/>
              </a:rPr>
              <a:t>Automated and semiautomated Twitter accounts, bots,</a:t>
            </a:r>
            <a:r>
              <a:rPr lang="en" sz="1700">
                <a:solidFill>
                  <a:schemeClr val="lt1"/>
                </a:solidFill>
                <a:latin typeface="Nunito"/>
                <a:ea typeface="Nunito"/>
                <a:cs typeface="Nunito"/>
                <a:sym typeface="Nunito"/>
              </a:rPr>
              <a:t> have recently gained significant public attention due to their potential interference in the political realm. In this study, </a:t>
            </a:r>
            <a:r>
              <a:rPr b="1" lang="en" sz="1700">
                <a:solidFill>
                  <a:srgbClr val="FF0000"/>
                </a:solidFill>
                <a:latin typeface="Nunito"/>
                <a:ea typeface="Nunito"/>
                <a:cs typeface="Nunito"/>
                <a:sym typeface="Nunito"/>
              </a:rPr>
              <a:t>we develop a methodology for detecting bots on Twitter using an ensemble of classifiers and apply it to study bot activity within political discussions in the Russian Twittersphere. </a:t>
            </a:r>
            <a:r>
              <a:rPr lang="en" sz="1700">
                <a:solidFill>
                  <a:schemeClr val="lt1"/>
                </a:solidFill>
                <a:latin typeface="Nunito"/>
                <a:ea typeface="Nunito"/>
                <a:cs typeface="Nunito"/>
                <a:sym typeface="Nunito"/>
              </a:rPr>
              <a:t>We focus on the interval from February 2014 to December 2015, an especially consequential period in Russian politics. Among accounts actively Tweeting about Russian politics, </a:t>
            </a:r>
            <a:r>
              <a:rPr b="1" lang="en" sz="1700">
                <a:solidFill>
                  <a:srgbClr val="FF0000"/>
                </a:solidFill>
                <a:latin typeface="Nunito"/>
                <a:ea typeface="Nunito"/>
                <a:cs typeface="Nunito"/>
                <a:sym typeface="Nunito"/>
              </a:rPr>
              <a:t>we find that on the majority of days, the proportion of Tweets produced by bots exceeds 50%. We reveal bot characteristics that distinguish them from humans in this corpus, and find that the software platform used for Tweeting is among the best predictors of bots. Finally, we find suggestive evidence that one prominent activity that bots were involved in on Russian political Twitter is the spread of news stories and promotion of media who produce them.</a:t>
            </a:r>
            <a:endParaRPr b="1" sz="1700">
              <a:solidFill>
                <a:srgbClr val="FF0000"/>
              </a:solidFill>
              <a:latin typeface="Nunito"/>
              <a:ea typeface="Nunito"/>
              <a:cs typeface="Nunito"/>
              <a:sym typeface="Nunito"/>
            </a:endParaRPr>
          </a:p>
          <a:p>
            <a:pPr indent="0" lvl="0" marL="0" rtl="0" algn="l">
              <a:spcBef>
                <a:spcPts val="1200"/>
              </a:spcBef>
              <a:spcAft>
                <a:spcPts val="0"/>
              </a:spcAft>
              <a:buNone/>
            </a:pPr>
            <a:r>
              <a:t/>
            </a:r>
            <a:endParaRPr b="1" sz="1100">
              <a:solidFill>
                <a:srgbClr val="FF0000"/>
              </a:solidFill>
              <a:latin typeface="Arial"/>
              <a:ea typeface="Arial"/>
              <a:cs typeface="Arial"/>
              <a:sym typeface="Arial"/>
            </a:endParaRPr>
          </a:p>
          <a:p>
            <a:pPr indent="0" lvl="0" marL="0" marR="0" rtl="0" algn="l">
              <a:lnSpc>
                <a:spcPct val="115000"/>
              </a:lnSpc>
              <a:spcBef>
                <a:spcPts val="1200"/>
              </a:spcBef>
              <a:spcAft>
                <a:spcPts val="0"/>
              </a:spcAft>
              <a:buNone/>
            </a:pPr>
            <a:r>
              <a:t/>
            </a:r>
            <a:endParaRPr b="1" sz="1400">
              <a:solidFill>
                <a:srgbClr val="FF0000"/>
              </a:solidFill>
              <a:latin typeface="Nunito"/>
              <a:ea typeface="Nunito"/>
              <a:cs typeface="Nunito"/>
              <a:sym typeface="Nunito"/>
            </a:endParaRPr>
          </a:p>
          <a:p>
            <a:pPr indent="0" lvl="0" marL="0" rtl="0" algn="l">
              <a:spcBef>
                <a:spcPts val="1200"/>
              </a:spcBef>
              <a:spcAft>
                <a:spcPts val="0"/>
              </a:spcAft>
              <a:buNone/>
            </a:pPr>
            <a:r>
              <a:t/>
            </a:r>
            <a:endParaRPr b="1" sz="1100">
              <a:solidFill>
                <a:srgbClr val="FF0000"/>
              </a:solidFill>
              <a:latin typeface="Arial"/>
              <a:ea typeface="Arial"/>
              <a:cs typeface="Arial"/>
              <a:sym typeface="Arial"/>
            </a:endParaRPr>
          </a:p>
          <a:p>
            <a:pPr indent="0" lvl="0" marL="0" marR="0" rtl="0" algn="l">
              <a:lnSpc>
                <a:spcPct val="115000"/>
              </a:lnSpc>
              <a:spcBef>
                <a:spcPts val="1200"/>
              </a:spcBef>
              <a:spcAft>
                <a:spcPts val="0"/>
              </a:spcAft>
              <a:buNone/>
            </a:pPr>
            <a:r>
              <a:t/>
            </a:r>
            <a:endParaRPr b="1" sz="1700">
              <a:solidFill>
                <a:srgbClr val="FF0000"/>
              </a:solidFill>
              <a:latin typeface="Nunito"/>
              <a:ea typeface="Nunito"/>
              <a:cs typeface="Nunito"/>
              <a:sym typeface="Nunito"/>
            </a:endParaRPr>
          </a:p>
          <a:p>
            <a:pPr indent="0" lvl="0" marL="0" rtl="0" algn="l">
              <a:spcBef>
                <a:spcPts val="1200"/>
              </a:spcBef>
              <a:spcAft>
                <a:spcPts val="0"/>
              </a:spcAft>
              <a:buNone/>
            </a:pPr>
            <a:r>
              <a:t/>
            </a:r>
            <a:endParaRPr b="1" sz="1100">
              <a:solidFill>
                <a:srgbClr val="FF0000"/>
              </a:solidFill>
              <a:latin typeface="Arial"/>
              <a:ea typeface="Arial"/>
              <a:cs typeface="Arial"/>
              <a:sym typeface="Arial"/>
            </a:endParaRPr>
          </a:p>
          <a:p>
            <a:pPr indent="0" lvl="0" marL="0" marR="0" rtl="0" algn="l">
              <a:lnSpc>
                <a:spcPct val="115000"/>
              </a:lnSpc>
              <a:spcBef>
                <a:spcPts val="1200"/>
              </a:spcBef>
              <a:spcAft>
                <a:spcPts val="0"/>
              </a:spcAft>
              <a:buNone/>
            </a:pPr>
            <a:r>
              <a:t/>
            </a:r>
            <a:endParaRPr b="1" sz="1400">
              <a:solidFill>
                <a:srgbClr val="FF0000"/>
              </a:solidFill>
              <a:latin typeface="Nunito"/>
              <a:ea typeface="Nunito"/>
              <a:cs typeface="Nunito"/>
              <a:sym typeface="Nunito"/>
            </a:endParaRPr>
          </a:p>
          <a:p>
            <a:pPr indent="0" lvl="0" marL="0" rtl="0" algn="l">
              <a:spcBef>
                <a:spcPts val="1200"/>
              </a:spcBef>
              <a:spcAft>
                <a:spcPts val="1600"/>
              </a:spcAft>
              <a:buNone/>
            </a:pPr>
            <a:r>
              <a:t/>
            </a:r>
            <a:endParaRPr b="1" sz="6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322950" y="240075"/>
            <a:ext cx="8498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Trumping Hate on Twitter? Online Hate in the 2016 US Election and its Aftermath</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spcBef>
                <a:spcPts val="0"/>
              </a:spcBef>
              <a:spcAft>
                <a:spcPts val="0"/>
              </a:spcAft>
              <a:buNone/>
            </a:pPr>
            <a:r>
              <a:t/>
            </a:r>
            <a:endParaRPr/>
          </a:p>
        </p:txBody>
      </p:sp>
      <p:sp>
        <p:nvSpPr>
          <p:cNvPr id="373" name="Google Shape;373;p54"/>
          <p:cNvSpPr txBox="1"/>
          <p:nvPr>
            <p:ph idx="1" type="body"/>
          </p:nvPr>
        </p:nvSpPr>
        <p:spPr>
          <a:xfrm>
            <a:off x="305550" y="763325"/>
            <a:ext cx="8532900" cy="3953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600">
                <a:solidFill>
                  <a:schemeClr val="lt1"/>
                </a:solidFill>
                <a:latin typeface="Nunito"/>
                <a:ea typeface="Nunito"/>
                <a:cs typeface="Nunito"/>
                <a:sym typeface="Nunito"/>
              </a:rPr>
              <a:t>To what extent did online hate speech and white nationalist rhetoric on Twitter increase over the course of Donald Trump’s 2016 presidential election campaign and its aftermath? The prevailing narrative suggests that Trump’s political rise—and his unexpected victory—lent legitimacy to and popularized bigoted rhetoric that was once relegated to the dark corners of the Internet. However, </a:t>
            </a:r>
            <a:r>
              <a:rPr b="1" lang="en" sz="1600">
                <a:solidFill>
                  <a:srgbClr val="FF0000"/>
                </a:solidFill>
                <a:latin typeface="Nunito"/>
                <a:ea typeface="Nunito"/>
                <a:cs typeface="Nunito"/>
                <a:sym typeface="Nunito"/>
              </a:rPr>
              <a:t>our analysis of over 750 million tweets related to the election, in addition to almost 400 million tweets from a random sample of American Twitter users, provides systematic evidence that hate speech did not increase on Twitter over this period. </a:t>
            </a:r>
            <a:r>
              <a:rPr lang="en" sz="1600">
                <a:solidFill>
                  <a:schemeClr val="lt1"/>
                </a:solidFill>
                <a:latin typeface="Nunito"/>
                <a:ea typeface="Nunito"/>
                <a:cs typeface="Nunito"/>
                <a:sym typeface="Nunito"/>
              </a:rPr>
              <a:t>Using both machine-learning-augmented dictionary-based methods and a novel classification approach leveraging data from Reddit communities associated with the alt-right movement, </a:t>
            </a:r>
            <a:r>
              <a:rPr b="1" lang="en" sz="1600">
                <a:solidFill>
                  <a:srgbClr val="FF0000"/>
                </a:solidFill>
                <a:latin typeface="Nunito"/>
                <a:ea typeface="Nunito"/>
                <a:cs typeface="Nunito"/>
                <a:sym typeface="Nunito"/>
              </a:rPr>
              <a:t>we observe no persistent increase in hate speech or white nationalist language either over the course of the campaign or in the aftermath of Trump’s election. While key campaign events and policy announcements produced brief spikes in hateful language, these bursts quickly dissipated. Overall we find no empirical support for the proposition that Trump’s divisive campaign or election increased hate speech on Twitter.</a:t>
            </a:r>
            <a:endParaRPr b="1" sz="1600">
              <a:solidFill>
                <a:srgbClr val="FF0000"/>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7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4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700">
              <a:solidFill>
                <a:schemeClr val="lt1"/>
              </a:solidFill>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1400">
              <a:solidFill>
                <a:schemeClr val="lt1"/>
              </a:solidFill>
              <a:latin typeface="Nunito"/>
              <a:ea typeface="Nunito"/>
              <a:cs typeface="Nunito"/>
              <a:sym typeface="Nunito"/>
            </a:endParaRPr>
          </a:p>
          <a:p>
            <a:pPr indent="0" lvl="0" marL="0" rtl="0" algn="l">
              <a:spcBef>
                <a:spcPts val="1200"/>
              </a:spcBef>
              <a:spcAft>
                <a:spcPts val="1600"/>
              </a:spcAft>
              <a:buNone/>
            </a:pPr>
            <a:r>
              <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52" name="Google Shape;152;p17"/>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Free Speech and the Regulation of Social Media Content</a:t>
            </a:r>
            <a:endParaRPr b="1" sz="2100" u="sng">
              <a:latin typeface="Nunito"/>
              <a:ea typeface="Nunito"/>
              <a:cs typeface="Nunito"/>
              <a:sym typeface="Nunito"/>
            </a:endParaRPr>
          </a:p>
          <a:p>
            <a:pPr indent="0" lvl="0" marL="0" rtl="0" algn="l">
              <a:spcBef>
                <a:spcPts val="0"/>
              </a:spcBef>
              <a:spcAft>
                <a:spcPts val="0"/>
              </a:spcAft>
              <a:buNone/>
            </a:pPr>
            <a:r>
              <a:t/>
            </a:r>
            <a:endParaRPr b="1" sz="1400">
              <a:latin typeface="Nunito"/>
              <a:ea typeface="Nunito"/>
              <a:cs typeface="Nunito"/>
              <a:sym typeface="Nunito"/>
            </a:endParaRPr>
          </a:p>
        </p:txBody>
      </p:sp>
      <p:sp>
        <p:nvSpPr>
          <p:cNvPr id="153" name="Google Shape;153;p17"/>
          <p:cNvSpPr txBox="1"/>
          <p:nvPr>
            <p:ph idx="2" type="body"/>
          </p:nvPr>
        </p:nvSpPr>
        <p:spPr>
          <a:xfrm>
            <a:off x="736375" y="1687350"/>
            <a:ext cx="7588500" cy="301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Source:</a:t>
            </a:r>
            <a:r>
              <a:rPr lang="en" sz="2200">
                <a:solidFill>
                  <a:schemeClr val="lt1"/>
                </a:solidFill>
                <a:latin typeface="Nunito"/>
                <a:ea typeface="Nunito"/>
                <a:cs typeface="Nunito"/>
                <a:sym typeface="Nunito"/>
              </a:rPr>
              <a:t> Congressional Research Service- Congress’s Think Thank helpful for informing Congressional Committees, etc.</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Author: </a:t>
            </a:r>
            <a:r>
              <a:rPr lang="en" sz="2200">
                <a:solidFill>
                  <a:schemeClr val="lt1"/>
                </a:solidFill>
                <a:latin typeface="Nunito"/>
                <a:ea typeface="Nunito"/>
                <a:cs typeface="Nunito"/>
                <a:sym typeface="Nunito"/>
              </a:rPr>
              <a:t>Valerie C. Brannon- Legislative Attorney</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Date:</a:t>
            </a:r>
            <a:r>
              <a:rPr lang="en" sz="2200">
                <a:solidFill>
                  <a:schemeClr val="lt1"/>
                </a:solidFill>
                <a:latin typeface="Nunito"/>
                <a:ea typeface="Nunito"/>
                <a:cs typeface="Nunito"/>
                <a:sym typeface="Nunito"/>
              </a:rPr>
              <a:t> March 27th, 2019</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Approximate length: </a:t>
            </a:r>
            <a:r>
              <a:rPr lang="en" sz="2200">
                <a:solidFill>
                  <a:schemeClr val="lt1"/>
                </a:solidFill>
                <a:latin typeface="Nunito"/>
                <a:ea typeface="Nunito"/>
                <a:cs typeface="Nunito"/>
                <a:sym typeface="Nunito"/>
              </a:rPr>
              <a:t>40 Pages</a:t>
            </a:r>
            <a:endParaRPr sz="2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22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Free Speech and the Regulation of Social Media Content</a:t>
            </a:r>
            <a:endParaRPr b="1" sz="2100" u="sng"/>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59" name="Google Shape;159;p18"/>
          <p:cNvSpPr txBox="1"/>
          <p:nvPr>
            <p:ph idx="1" type="body"/>
          </p:nvPr>
        </p:nvSpPr>
        <p:spPr>
          <a:xfrm>
            <a:off x="358725" y="538000"/>
            <a:ext cx="7866600" cy="374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chemeClr val="lt1"/>
                </a:solidFill>
                <a:latin typeface="Nunito"/>
                <a:ea typeface="Nunito"/>
                <a:cs typeface="Nunito"/>
                <a:sym typeface="Nunito"/>
              </a:rPr>
              <a:t>As the Supreme Court has recognized, social media sites like Facebook and Twitter have become important venues for users to exercise free speech rights protected under the First Amendment. </a:t>
            </a:r>
            <a:r>
              <a:rPr b="1" lang="en">
                <a:solidFill>
                  <a:srgbClr val="FF0000"/>
                </a:solidFill>
                <a:latin typeface="Nunito"/>
                <a:ea typeface="Nunito"/>
                <a:cs typeface="Nunito"/>
                <a:sym typeface="Nunito"/>
              </a:rPr>
              <a:t>Commentators and legislators, however, have questioned whether these social media platforms are living up to their reputation as digital public forums. Some have expressed concern that these sites are not doing enough to counter violent or false speech. At the same time, many argue that the platforms are unfairly banning and restricting access to potentially valuable speech.</a:t>
            </a:r>
            <a:endParaRPr b="1">
              <a:solidFill>
                <a:srgbClr val="FF0000"/>
              </a:solidFill>
              <a:latin typeface="Nunito"/>
              <a:ea typeface="Nunito"/>
              <a:cs typeface="Nunito"/>
              <a:sym typeface="Nunito"/>
            </a:endParaRPr>
          </a:p>
          <a:p>
            <a:pPr indent="0" lvl="0" marL="0" rtl="0" algn="l">
              <a:spcBef>
                <a:spcPts val="1200"/>
              </a:spcBef>
              <a:spcAft>
                <a:spcPts val="0"/>
              </a:spcAft>
              <a:buNone/>
            </a:pPr>
            <a:r>
              <a:rPr b="1" lang="en">
                <a:solidFill>
                  <a:srgbClr val="FF0000"/>
                </a:solidFill>
                <a:latin typeface="Nunito"/>
                <a:ea typeface="Nunito"/>
                <a:cs typeface="Nunito"/>
                <a:sym typeface="Nunito"/>
              </a:rPr>
              <a:t>Currently, federal law does not offer much recourse for social media users who seek to challenge a social media provider’s decision about whether and how to present a user’s content. </a:t>
            </a:r>
            <a:r>
              <a:rPr lang="en">
                <a:solidFill>
                  <a:schemeClr val="lt1"/>
                </a:solidFill>
                <a:latin typeface="Nunito"/>
                <a:ea typeface="Nunito"/>
                <a:cs typeface="Nunito"/>
                <a:sym typeface="Nunito"/>
              </a:rPr>
              <a:t>Lawsuits predicated on these sites’ decisions to host or remove content have been largely unsuccessful, facing at least </a:t>
            </a:r>
            <a:r>
              <a:rPr b="1" lang="en">
                <a:solidFill>
                  <a:srgbClr val="FF0000"/>
                </a:solidFill>
                <a:latin typeface="Nunito"/>
                <a:ea typeface="Nunito"/>
                <a:cs typeface="Nunito"/>
                <a:sym typeface="Nunito"/>
              </a:rPr>
              <a:t>two significant barriers under existing federal law.</a:t>
            </a:r>
            <a:r>
              <a:rPr lang="en">
                <a:solidFill>
                  <a:schemeClr val="lt1"/>
                </a:solidFill>
                <a:latin typeface="Nunito"/>
                <a:ea typeface="Nunito"/>
                <a:cs typeface="Nunito"/>
                <a:sym typeface="Nunito"/>
              </a:rPr>
              <a:t> First, while individuals have sometimes alleged that these companies violated their f</a:t>
            </a:r>
            <a:r>
              <a:rPr b="1" lang="en">
                <a:solidFill>
                  <a:srgbClr val="FF0000"/>
                </a:solidFill>
                <a:latin typeface="Nunito"/>
                <a:ea typeface="Nunito"/>
                <a:cs typeface="Nunito"/>
                <a:sym typeface="Nunito"/>
              </a:rPr>
              <a:t>ree speech rights by discriminating against users’ content, courts have held that the First Amendment, which provides protection against state action, is not implicated by the actions of these private companies.</a:t>
            </a:r>
            <a:r>
              <a:rPr lang="en">
                <a:solidFill>
                  <a:schemeClr val="lt1"/>
                </a:solidFill>
                <a:latin typeface="Nunito"/>
                <a:ea typeface="Nunito"/>
                <a:cs typeface="Nunito"/>
                <a:sym typeface="Nunito"/>
              </a:rPr>
              <a:t> </a:t>
            </a:r>
            <a:r>
              <a:rPr b="1" lang="en">
                <a:solidFill>
                  <a:srgbClr val="FF0000"/>
                </a:solidFill>
                <a:latin typeface="Nunito"/>
                <a:ea typeface="Nunito"/>
                <a:cs typeface="Nunito"/>
                <a:sym typeface="Nunito"/>
              </a:rPr>
              <a:t>Second, courts have concluded that many non-constitutional claims are barred by Section 230 of the Communications Decency Act, 47 U.S.C. § 230, which provides immunity to providers of interactive computer services, including social media providers, both for certain decisions to host content created by others and for actions taken “voluntarily” and “in good faith” to restrict access to “objectionable” material.</a:t>
            </a:r>
            <a:endParaRPr b="1" sz="600">
              <a:solidFill>
                <a:srgbClr val="FF0000"/>
              </a:solidFill>
              <a:latin typeface="Arial"/>
              <a:ea typeface="Arial"/>
              <a:cs typeface="Arial"/>
              <a:sym typeface="Arial"/>
            </a:endParaRPr>
          </a:p>
          <a:p>
            <a:pPr indent="0" lvl="0" marL="457200" rtl="0" algn="l">
              <a:lnSpc>
                <a:spcPct val="100000"/>
              </a:lnSpc>
              <a:spcBef>
                <a:spcPts val="1200"/>
              </a:spcBef>
              <a:spcAft>
                <a:spcPts val="0"/>
              </a:spcAft>
              <a:buNone/>
            </a:pPr>
            <a:r>
              <a:t/>
            </a:r>
            <a:endParaRPr b="1" sz="11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281100" y="102150"/>
            <a:ext cx="8581800" cy="493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solidFill>
                  <a:schemeClr val="lt1"/>
                </a:solidFill>
                <a:latin typeface="Nunito"/>
                <a:ea typeface="Nunito"/>
                <a:cs typeface="Nunito"/>
                <a:sym typeface="Nunito"/>
              </a:rPr>
              <a:t>Some have argued that Congress should step in to regulate social media sites. Government action regulating internet content would constitute state action that may implicate the First Amendment. In particular, social media providers may argue that government regulations impermissibly infringe on the providers’ own constitutional free speech rights. </a:t>
            </a:r>
            <a:r>
              <a:rPr b="1" lang="en" sz="1800">
                <a:solidFill>
                  <a:srgbClr val="FF0000"/>
                </a:solidFill>
                <a:latin typeface="Nunito"/>
                <a:ea typeface="Nunito"/>
                <a:cs typeface="Nunito"/>
                <a:sym typeface="Nunito"/>
              </a:rPr>
              <a:t>Legal commentators have argued that when social media platforms decide whether and how to post users’ content, these publication decisions are themselves protected under the First Amendment. </a:t>
            </a:r>
            <a:r>
              <a:rPr lang="en" sz="1800">
                <a:solidFill>
                  <a:schemeClr val="lt1"/>
                </a:solidFill>
                <a:latin typeface="Nunito"/>
                <a:ea typeface="Nunito"/>
                <a:cs typeface="Nunito"/>
                <a:sym typeface="Nunito"/>
              </a:rPr>
              <a:t>There are few court decisions evaluating whether a social media site, by virtue of publishing, organizing, or even editing protected speech, is itself exercising free speech rights. Consequently, commentators have largely analyzed the question of whether the First Amendment protects a social media site’s publication decisions by analogy to other types of First Amendment cases. </a:t>
            </a:r>
            <a:r>
              <a:rPr b="1" lang="en" sz="1800">
                <a:solidFill>
                  <a:srgbClr val="FF0000"/>
                </a:solidFill>
                <a:latin typeface="Nunito"/>
                <a:ea typeface="Nunito"/>
                <a:cs typeface="Nunito"/>
                <a:sym typeface="Nunito"/>
              </a:rPr>
              <a:t>There are at least three possible frameworks for analyzing governmental restrictions on social media sites’ ability to moderate user content.</a:t>
            </a:r>
            <a:endParaRPr b="1" sz="1800">
              <a:solidFill>
                <a:srgbClr val="FF0000"/>
              </a:solidFill>
              <a:latin typeface="Nunito"/>
              <a:ea typeface="Nunito"/>
              <a:cs typeface="Nunito"/>
              <a:sym typeface="Nunito"/>
            </a:endParaRPr>
          </a:p>
          <a:p>
            <a:pPr indent="0" lvl="0" marL="0" rtl="0" algn="l">
              <a:spcBef>
                <a:spcPts val="1200"/>
              </a:spcBef>
              <a:spcAft>
                <a:spcPts val="1600"/>
              </a:spcAft>
              <a:buNone/>
            </a:pPr>
            <a:r>
              <a:t/>
            </a:r>
            <a:endParaRPr sz="11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199500" y="109050"/>
            <a:ext cx="8748900" cy="4732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lt1"/>
                </a:solidFill>
                <a:latin typeface="Nunito"/>
                <a:ea typeface="Nunito"/>
                <a:cs typeface="Nunito"/>
                <a:sym typeface="Nunito"/>
              </a:rPr>
              <a:t>First, using the analogue of the company town, social media sites could be treated as state actors who are themselves bound to follow the First Amendment when they regulate protected speech. </a:t>
            </a:r>
            <a:r>
              <a:rPr b="1" lang="en" sz="1400">
                <a:solidFill>
                  <a:srgbClr val="FF0000"/>
                </a:solidFill>
                <a:latin typeface="Nunito"/>
                <a:ea typeface="Nunito"/>
                <a:cs typeface="Nunito"/>
                <a:sym typeface="Nunito"/>
              </a:rPr>
              <a:t>If social media sites were treated as state actors under the First Amendment, then the Constitution itself would constrain their conduct, even absent legislative regulation.</a:t>
            </a:r>
            <a:r>
              <a:rPr lang="en" sz="1400">
                <a:solidFill>
                  <a:schemeClr val="lt1"/>
                </a:solidFill>
                <a:latin typeface="Nunito"/>
                <a:ea typeface="Nunito"/>
                <a:cs typeface="Nunito"/>
                <a:sym typeface="Nunito"/>
              </a:rPr>
              <a:t> </a:t>
            </a:r>
            <a:r>
              <a:rPr b="1" lang="en" sz="1400">
                <a:solidFill>
                  <a:srgbClr val="FF0000"/>
                </a:solidFill>
                <a:latin typeface="Nunito"/>
                <a:ea typeface="Nunito"/>
                <a:cs typeface="Nunito"/>
                <a:sym typeface="Nunito"/>
              </a:rPr>
              <a:t>The second possible framework would view social media sites as analogous to special industries like common carriers or broadcast media. </a:t>
            </a:r>
            <a:r>
              <a:rPr lang="en" sz="1400">
                <a:solidFill>
                  <a:schemeClr val="lt1"/>
                </a:solidFill>
                <a:latin typeface="Nunito"/>
                <a:ea typeface="Nunito"/>
                <a:cs typeface="Nunito"/>
                <a:sym typeface="Nunito"/>
              </a:rPr>
              <a:t>The Court has historically allowed greater regulation of these industries’ speech, given the need to protect public access for users of their services. </a:t>
            </a:r>
            <a:r>
              <a:rPr b="1" lang="en" sz="1400">
                <a:solidFill>
                  <a:srgbClr val="FF0000"/>
                </a:solidFill>
                <a:latin typeface="Nunito"/>
                <a:ea typeface="Nunito"/>
                <a:cs typeface="Nunito"/>
                <a:sym typeface="Nunito"/>
              </a:rPr>
              <a:t>Under the second framework, if special aspects of social media sites threaten the use of the medium for communicative or expressive purposes, courts might approve of content-neutral regulations intended to solve those problems.</a:t>
            </a:r>
            <a:r>
              <a:rPr lang="en" sz="1400">
                <a:solidFill>
                  <a:schemeClr val="lt1"/>
                </a:solidFill>
                <a:latin typeface="Nunito"/>
                <a:ea typeface="Nunito"/>
                <a:cs typeface="Nunito"/>
                <a:sym typeface="Nunito"/>
              </a:rPr>
              <a:t> </a:t>
            </a:r>
            <a:r>
              <a:rPr b="1" lang="en" sz="1400">
                <a:solidFill>
                  <a:srgbClr val="FF0000"/>
                </a:solidFill>
                <a:latin typeface="Nunito"/>
                <a:ea typeface="Nunito"/>
                <a:cs typeface="Nunito"/>
                <a:sym typeface="Nunito"/>
              </a:rPr>
              <a:t>The third analogy would treat social media sites like news editors, who generally receive the full protections of the First Amendment when making editorial decisions.</a:t>
            </a:r>
            <a:r>
              <a:rPr lang="en" sz="1400">
                <a:solidFill>
                  <a:schemeClr val="lt1"/>
                </a:solidFill>
                <a:latin typeface="Nunito"/>
                <a:ea typeface="Nunito"/>
                <a:cs typeface="Nunito"/>
                <a:sym typeface="Nunito"/>
              </a:rPr>
              <a:t> If social media sites were considered to be equivalent to newspaper editors when they make decisions about whether and how to present users’ content, </a:t>
            </a:r>
            <a:r>
              <a:rPr b="1" lang="en" sz="1400">
                <a:solidFill>
                  <a:srgbClr val="FF0000"/>
                </a:solidFill>
                <a:latin typeface="Nunito"/>
                <a:ea typeface="Nunito"/>
                <a:cs typeface="Nunito"/>
                <a:sym typeface="Nunito"/>
              </a:rPr>
              <a:t>then those editorial decisions would receive the broadest protections under the First Amendment.</a:t>
            </a:r>
            <a:r>
              <a:rPr lang="en" sz="1400">
                <a:solidFill>
                  <a:schemeClr val="lt1"/>
                </a:solidFill>
                <a:latin typeface="Nunito"/>
                <a:ea typeface="Nunito"/>
                <a:cs typeface="Nunito"/>
                <a:sym typeface="Nunito"/>
              </a:rPr>
              <a:t> Any government regulations that alter the editorial choices of social media sites by forcing them to host content that they would not otherwise transmit, or requiring them to take down content they would like to host, could be subject to </a:t>
            </a:r>
            <a:r>
              <a:rPr b="1" lang="en" sz="1400">
                <a:solidFill>
                  <a:srgbClr val="FF0000"/>
                </a:solidFill>
                <a:latin typeface="Nunito"/>
                <a:ea typeface="Nunito"/>
                <a:cs typeface="Nunito"/>
                <a:sym typeface="Nunito"/>
              </a:rPr>
              <a:t>strict scrutiny</a:t>
            </a:r>
            <a:r>
              <a:rPr lang="en" sz="1400">
                <a:solidFill>
                  <a:schemeClr val="lt1"/>
                </a:solidFill>
                <a:latin typeface="Nunito"/>
                <a:ea typeface="Nunito"/>
                <a:cs typeface="Nunito"/>
                <a:sym typeface="Nunito"/>
              </a:rPr>
              <a:t>. A number of federal trial courts have held that </a:t>
            </a:r>
            <a:r>
              <a:rPr b="1" lang="en" sz="1400">
                <a:solidFill>
                  <a:srgbClr val="FF0000"/>
                </a:solidFill>
                <a:latin typeface="Nunito"/>
                <a:ea typeface="Nunito"/>
                <a:cs typeface="Nunito"/>
                <a:sym typeface="Nunito"/>
              </a:rPr>
              <a:t>search engines exercise editorial judgment protected by the First Amendment when they make decisions about whether and how to present specific websites or advertisements in search results, seemingly adopting this last framework.</a:t>
            </a:r>
            <a:endParaRPr b="1" sz="1400">
              <a:solidFill>
                <a:srgbClr val="FF0000"/>
              </a:solidFill>
              <a:latin typeface="Nunito"/>
              <a:ea typeface="Nunito"/>
              <a:cs typeface="Nunito"/>
              <a:sym typeface="Nunito"/>
            </a:endParaRPr>
          </a:p>
          <a:p>
            <a:pPr indent="0" lvl="0" marL="457200" rtl="0" algn="l">
              <a:lnSpc>
                <a:spcPct val="100000"/>
              </a:lnSpc>
              <a:spcBef>
                <a:spcPts val="1200"/>
              </a:spcBef>
              <a:spcAft>
                <a:spcPts val="0"/>
              </a:spcAft>
              <a:buNone/>
            </a:pPr>
            <a:r>
              <a:t/>
            </a:r>
            <a:endParaRPr b="1">
              <a:solidFill>
                <a:srgbClr val="FF0000"/>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296950" y="185600"/>
            <a:ext cx="8000100" cy="4781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100">
                <a:solidFill>
                  <a:schemeClr val="lt1"/>
                </a:solidFill>
                <a:latin typeface="Nunito"/>
                <a:ea typeface="Nunito"/>
                <a:cs typeface="Nunito"/>
                <a:sym typeface="Nunito"/>
              </a:rPr>
              <a:t>Which of these three frameworks applies will depend largely on the particular action being regulated. </a:t>
            </a:r>
            <a:r>
              <a:rPr b="1" lang="en" sz="2100">
                <a:solidFill>
                  <a:srgbClr val="FF0000"/>
                </a:solidFill>
                <a:latin typeface="Nunito"/>
                <a:ea typeface="Nunito"/>
                <a:cs typeface="Nunito"/>
                <a:sym typeface="Nunito"/>
              </a:rPr>
              <a:t>Under existing law, social media platforms may be more likely to receive First Amendment protection when they exercise more editorial discretion in presenting user-generated content, rather than if they neutrally transmit all such content. </a:t>
            </a:r>
            <a:r>
              <a:rPr lang="en" sz="2100">
                <a:solidFill>
                  <a:schemeClr val="lt1"/>
                </a:solidFill>
                <a:latin typeface="Nunito"/>
                <a:ea typeface="Nunito"/>
                <a:cs typeface="Nunito"/>
                <a:sym typeface="Nunito"/>
              </a:rPr>
              <a:t>In addition, certain types of speech receive less protection under the First Amendment. Courts may be more likely to uphold regulations targeting certain disfavored categories of speech such as obscenity or speech inciting violence. Finally, </a:t>
            </a:r>
            <a:r>
              <a:rPr b="1" lang="en" sz="2100">
                <a:solidFill>
                  <a:srgbClr val="FF0000"/>
                </a:solidFill>
                <a:latin typeface="Nunito"/>
                <a:ea typeface="Nunito"/>
                <a:cs typeface="Nunito"/>
                <a:sym typeface="Nunito"/>
              </a:rPr>
              <a:t>if a law targets a social media site’s conduct rather than speech, it may not trigger the protections of the First Amendment at all.</a:t>
            </a:r>
            <a:endParaRPr b="1" sz="2100">
              <a:solidFill>
                <a:srgbClr val="FF0000"/>
              </a:solidFill>
              <a:latin typeface="Nunito"/>
              <a:ea typeface="Nunito"/>
              <a:cs typeface="Nunito"/>
              <a:sym typeface="Nunito"/>
            </a:endParaRPr>
          </a:p>
          <a:p>
            <a:pPr indent="0" lvl="0" marL="0" rtl="0" algn="l">
              <a:spcBef>
                <a:spcPts val="1200"/>
              </a:spcBef>
              <a:spcAft>
                <a:spcPts val="0"/>
              </a:spcAft>
              <a:buNone/>
            </a:pPr>
            <a:r>
              <a:t/>
            </a:r>
            <a:endParaRPr b="1" sz="1000">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