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c7a0e4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c7a0e4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6711876f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6711876f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c7a0e4b1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c7a0e4b1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6711876f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6711876f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c7a0e4b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c7a0e4b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6711876f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711876f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c7a0e4b1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c7a0e4b1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6711876f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6711876f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6711876f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6711876f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6711876f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6711876f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d9470f7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d9470f7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6711876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711876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711876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711876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6711876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6711876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6711876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711876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6711876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6711876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711876f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711876f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6711876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711876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www.politico.com/story/2018/11/05/elections-social-media-american-trolls-95938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politico.com/story/2018/11/05/elections-social-media-american-trolls-95938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www.politico.com/news/2019/12/01/fight-against-disinformation-2020-election-0744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olitico.com/news/2019/12/01/fight-against-disinformation-2020-election-07442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tlanticcouncil.org/expert/ben-nimmo/" TargetMode="External"/><Relationship Id="rId4" Type="http://schemas.openxmlformats.org/officeDocument/2006/relationships/hyperlink" Target="https://lawyerscommittee.org/staff/david-brody/" TargetMode="External"/><Relationship Id="rId11" Type="http://schemas.openxmlformats.org/officeDocument/2006/relationships/hyperlink" Target="https://www.politico.com/states/staff/alexandra-levine" TargetMode="External"/><Relationship Id="rId10" Type="http://schemas.openxmlformats.org/officeDocument/2006/relationships/hyperlink" Target="https://summit.fireeye.com/learn/speakers-2018/lee-foster.html" TargetMode="External"/><Relationship Id="rId9" Type="http://schemas.openxmlformats.org/officeDocument/2006/relationships/hyperlink" Target="https://www.oii.ox.ac.uk/people/nahema-marchal/" TargetMode="External"/><Relationship Id="rId5" Type="http://schemas.openxmlformats.org/officeDocument/2006/relationships/hyperlink" Target="https://subscriber.politicopro.com/staff/nancy-scola" TargetMode="External"/><Relationship Id="rId6" Type="http://schemas.openxmlformats.org/officeDocument/2006/relationships/hyperlink" Target="https://www.newamerica.org/our-people/ben-scott/" TargetMode="External"/><Relationship Id="rId7" Type="http://schemas.openxmlformats.org/officeDocument/2006/relationships/hyperlink" Target="https://www.law.nyu.edu/bernstein-institute/human_rights_directory/stern" TargetMode="External"/><Relationship Id="rId8" Type="http://schemas.openxmlformats.org/officeDocument/2006/relationships/hyperlink" Target="https://issuu.com/nyusterncenterforbusinessandhumanri/docs/nyu_election_2020_report?fr=sY2QzYzI0MjMw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1675" y="1684275"/>
            <a:ext cx="8145300" cy="16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Social Media Influence and Domestic Election Interference</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79" name="Google Shape;179;p22"/>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latin typeface="Nunito"/>
                <a:ea typeface="Nunito"/>
                <a:cs typeface="Nunito"/>
                <a:sym typeface="Nunito"/>
              </a:rPr>
              <a:t>Facebook increases advertiser accountability to prevent future electoral abuse</a:t>
            </a:r>
            <a:endParaRPr b="1" sz="2200"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80" name="Google Shape;180;p22"/>
          <p:cNvSpPr txBox="1"/>
          <p:nvPr>
            <p:ph idx="2" type="body"/>
          </p:nvPr>
        </p:nvSpPr>
        <p:spPr>
          <a:xfrm>
            <a:off x="677375" y="1876375"/>
            <a:ext cx="7553100" cy="2821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400">
                <a:solidFill>
                  <a:schemeClr val="lt1"/>
                </a:solidFill>
                <a:latin typeface="Nunito"/>
                <a:ea typeface="Nunito"/>
                <a:cs typeface="Nunito"/>
                <a:sym typeface="Nunito"/>
              </a:rPr>
              <a:t>Source:</a:t>
            </a:r>
            <a:r>
              <a:rPr lang="en" sz="3400">
                <a:solidFill>
                  <a:schemeClr val="lt1"/>
                </a:solidFill>
                <a:latin typeface="Nunito"/>
                <a:ea typeface="Nunito"/>
                <a:cs typeface="Nunito"/>
                <a:sym typeface="Nunito"/>
              </a:rPr>
              <a:t> Campaign Platform</a:t>
            </a:r>
            <a:endParaRPr sz="3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400">
                <a:solidFill>
                  <a:schemeClr val="lt1"/>
                </a:solidFill>
                <a:latin typeface="Nunito"/>
                <a:ea typeface="Nunito"/>
                <a:cs typeface="Nunito"/>
                <a:sym typeface="Nunito"/>
              </a:rPr>
              <a:t>Author:</a:t>
            </a:r>
            <a:r>
              <a:rPr lang="en" sz="3400">
                <a:solidFill>
                  <a:schemeClr val="lt1"/>
                </a:solidFill>
                <a:latin typeface="Nunito"/>
                <a:ea typeface="Nunito"/>
                <a:cs typeface="Nunito"/>
                <a:sym typeface="Nunito"/>
              </a:rPr>
              <a:t> Lindsay Stein</a:t>
            </a:r>
            <a:endParaRPr sz="3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400">
                <a:solidFill>
                  <a:schemeClr val="lt1"/>
                </a:solidFill>
                <a:latin typeface="Nunito"/>
                <a:ea typeface="Nunito"/>
                <a:cs typeface="Nunito"/>
                <a:sym typeface="Nunito"/>
              </a:rPr>
              <a:t>Date: </a:t>
            </a:r>
            <a:r>
              <a:rPr lang="en" sz="3400">
                <a:solidFill>
                  <a:schemeClr val="lt1"/>
                </a:solidFill>
                <a:latin typeface="Nunito"/>
                <a:ea typeface="Nunito"/>
                <a:cs typeface="Nunito"/>
                <a:sym typeface="Nunito"/>
              </a:rPr>
              <a:t>April 6th, 2018</a:t>
            </a:r>
            <a:r>
              <a:rPr lang="en" sz="3400">
                <a:solidFill>
                  <a:schemeClr val="lt1"/>
                </a:solidFill>
                <a:latin typeface="Nunito"/>
                <a:ea typeface="Nunito"/>
                <a:cs typeface="Nunito"/>
                <a:sym typeface="Nunito"/>
              </a:rPr>
              <a:t> </a:t>
            </a:r>
            <a:endParaRPr sz="3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400">
                <a:solidFill>
                  <a:schemeClr val="lt1"/>
                </a:solidFill>
                <a:latin typeface="Nunito"/>
                <a:ea typeface="Nunito"/>
                <a:cs typeface="Nunito"/>
                <a:sym typeface="Nunito"/>
              </a:rPr>
              <a:t>Approximate length: </a:t>
            </a:r>
            <a:r>
              <a:rPr lang="en" sz="3400">
                <a:solidFill>
                  <a:schemeClr val="lt1"/>
                </a:solidFill>
                <a:latin typeface="Nunito"/>
                <a:ea typeface="Nunito"/>
                <a:cs typeface="Nunito"/>
                <a:sym typeface="Nunito"/>
              </a:rPr>
              <a:t>1 Page(“Short”)</a:t>
            </a:r>
            <a:endParaRPr sz="3400">
              <a:solidFill>
                <a:schemeClr val="lt1"/>
              </a:solidFill>
              <a:latin typeface="Nunito"/>
              <a:ea typeface="Nunito"/>
              <a:cs typeface="Nunito"/>
              <a:sym typeface="Nunito"/>
            </a:endParaRPr>
          </a:p>
          <a:p>
            <a:pPr indent="0" lvl="0" marL="0" rtl="0" algn="l">
              <a:spcBef>
                <a:spcPts val="0"/>
              </a:spcBef>
              <a:spcAft>
                <a:spcPts val="160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225450" y="27850"/>
            <a:ext cx="8693100" cy="151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t>Facebook increases advertiser accountability to prevent future electoral abuse</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6" name="Google Shape;186;p23"/>
          <p:cNvSpPr txBox="1"/>
          <p:nvPr>
            <p:ph idx="1" type="body"/>
          </p:nvPr>
        </p:nvSpPr>
        <p:spPr>
          <a:xfrm>
            <a:off x="297000" y="1683900"/>
            <a:ext cx="7854000" cy="31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chemeClr val="lt1"/>
                </a:solidFill>
                <a:latin typeface="Arial"/>
                <a:ea typeface="Arial"/>
                <a:cs typeface="Arial"/>
                <a:sym typeface="Arial"/>
              </a:rPr>
              <a:t>Anyone who wants to run "issue ads" around political topics being debated in the country will have to be </a:t>
            </a:r>
            <a:r>
              <a:rPr lang="en" sz="1850">
                <a:solidFill>
                  <a:srgbClr val="FF0000"/>
                </a:solidFill>
                <a:latin typeface="Arial"/>
                <a:ea typeface="Arial"/>
                <a:cs typeface="Arial"/>
                <a:sym typeface="Arial"/>
              </a:rPr>
              <a:t>authorized by Facebook</a:t>
            </a:r>
            <a:r>
              <a:rPr lang="en" sz="1850">
                <a:solidFill>
                  <a:schemeClr val="lt1"/>
                </a:solidFill>
                <a:latin typeface="Arial"/>
                <a:ea typeface="Arial"/>
                <a:cs typeface="Arial"/>
                <a:sym typeface="Arial"/>
              </a:rPr>
              <a:t>, which is a policy the company put in place for electoral ads. Facebook is working with third parties to develop </a:t>
            </a:r>
            <a:r>
              <a:rPr lang="en" sz="1850">
                <a:solidFill>
                  <a:srgbClr val="FF0000"/>
                </a:solidFill>
                <a:latin typeface="Arial"/>
                <a:ea typeface="Arial"/>
                <a:cs typeface="Arial"/>
                <a:sym typeface="Arial"/>
              </a:rPr>
              <a:t>a list of political issues, which will be revised over time.</a:t>
            </a:r>
            <a:endParaRPr sz="1850">
              <a:solidFill>
                <a:srgbClr val="FF0000"/>
              </a:solidFill>
              <a:latin typeface="Arial"/>
              <a:ea typeface="Arial"/>
              <a:cs typeface="Arial"/>
              <a:sym typeface="Arial"/>
            </a:endParaRPr>
          </a:p>
          <a:p>
            <a:pPr indent="0" lvl="0" marL="0" rtl="0" algn="l">
              <a:spcBef>
                <a:spcPts val="1600"/>
              </a:spcBef>
              <a:spcAft>
                <a:spcPts val="1600"/>
              </a:spcAft>
              <a:buNone/>
            </a:pPr>
            <a:r>
              <a:rPr lang="en" sz="1850">
                <a:solidFill>
                  <a:schemeClr val="lt1"/>
                </a:solidFill>
                <a:latin typeface="Arial"/>
                <a:ea typeface="Arial"/>
                <a:cs typeface="Arial"/>
                <a:sym typeface="Arial"/>
              </a:rPr>
              <a:t>Facebook is investing in A.I. to help mine out advertisers who are skirting by on this issue, but it realizes "we won't catch every ad that should be labeled, and we encourage anyone who sees an unlabeled political ad to report it.”</a:t>
            </a:r>
            <a:endParaRPr sz="185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92" name="Google Shape;192;p24"/>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u="sng">
                <a:latin typeface="Nunito"/>
                <a:ea typeface="Nunito"/>
                <a:cs typeface="Nunito"/>
                <a:sym typeface="Nunito"/>
              </a:rPr>
              <a:t>Politicians Use Social Media Data to Target Voters</a:t>
            </a:r>
            <a:endParaRPr b="1" sz="2700" u="sng">
              <a:latin typeface="Nunito"/>
              <a:ea typeface="Nunito"/>
              <a:cs typeface="Nunito"/>
              <a:sym typeface="Nunito"/>
            </a:endParaRPr>
          </a:p>
          <a:p>
            <a:pPr indent="0" lvl="0" marL="0" rtl="0" algn="l">
              <a:spcBef>
                <a:spcPts val="0"/>
              </a:spcBef>
              <a:spcAft>
                <a:spcPts val="0"/>
              </a:spcAft>
              <a:buNone/>
            </a:pPr>
            <a:r>
              <a:t/>
            </a:r>
            <a:endParaRPr b="1" sz="2200"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93" name="Google Shape;193;p24"/>
          <p:cNvSpPr txBox="1"/>
          <p:nvPr>
            <p:ph idx="2" type="body"/>
          </p:nvPr>
        </p:nvSpPr>
        <p:spPr>
          <a:xfrm>
            <a:off x="677375" y="1876375"/>
            <a:ext cx="7553100" cy="2821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Source:</a:t>
            </a:r>
            <a:r>
              <a:rPr lang="en" sz="2800">
                <a:solidFill>
                  <a:schemeClr val="lt1"/>
                </a:solidFill>
                <a:latin typeface="Nunito"/>
                <a:ea typeface="Nunito"/>
                <a:cs typeface="Nunito"/>
                <a:sym typeface="Nunito"/>
              </a:rPr>
              <a:t> </a:t>
            </a:r>
            <a:r>
              <a:rPr lang="en" sz="2800">
                <a:solidFill>
                  <a:schemeClr val="lt1"/>
                </a:solidFill>
                <a:latin typeface="Nunito"/>
                <a:ea typeface="Nunito"/>
                <a:cs typeface="Nunito"/>
                <a:sym typeface="Nunito"/>
              </a:rPr>
              <a:t>Government Technology/the Pittsburgh Post-Gazette</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Author:</a:t>
            </a:r>
            <a:r>
              <a:rPr lang="en" sz="2800">
                <a:solidFill>
                  <a:schemeClr val="lt1"/>
                </a:solidFill>
                <a:latin typeface="Nunito"/>
                <a:ea typeface="Nunito"/>
                <a:cs typeface="Nunito"/>
                <a:sym typeface="Nunito"/>
              </a:rPr>
              <a:t> Rich Lord And Chris Potter, Pittsburgh Post-gazette</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Date: </a:t>
            </a:r>
            <a:r>
              <a:rPr lang="en" sz="2800">
                <a:solidFill>
                  <a:schemeClr val="lt1"/>
                </a:solidFill>
                <a:latin typeface="Nunito"/>
                <a:ea typeface="Nunito"/>
                <a:cs typeface="Nunito"/>
                <a:sym typeface="Nunito"/>
              </a:rPr>
              <a:t>May 18th, 2015</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Approximate length: </a:t>
            </a:r>
            <a:r>
              <a:rPr lang="en" sz="2800">
                <a:solidFill>
                  <a:schemeClr val="lt1"/>
                </a:solidFill>
                <a:latin typeface="Nunito"/>
                <a:ea typeface="Nunito"/>
                <a:cs typeface="Nunito"/>
                <a:sym typeface="Nunito"/>
              </a:rPr>
              <a:t>2</a:t>
            </a:r>
            <a:r>
              <a:rPr lang="en" sz="2800">
                <a:solidFill>
                  <a:schemeClr val="lt1"/>
                </a:solidFill>
                <a:latin typeface="Nunito"/>
                <a:ea typeface="Nunito"/>
                <a:cs typeface="Nunito"/>
                <a:sym typeface="Nunito"/>
              </a:rPr>
              <a:t> Pages(“Short”)</a:t>
            </a:r>
            <a:endParaRPr sz="2800">
              <a:solidFill>
                <a:schemeClr val="lt1"/>
              </a:solidFill>
              <a:latin typeface="Nunito"/>
              <a:ea typeface="Nunito"/>
              <a:cs typeface="Nunito"/>
              <a:sym typeface="Nunito"/>
            </a:endParaRPr>
          </a:p>
          <a:p>
            <a:pPr indent="0" lvl="0" marL="0" rtl="0" algn="l">
              <a:spcBef>
                <a:spcPts val="0"/>
              </a:spcBef>
              <a:spcAft>
                <a:spcPts val="1600"/>
              </a:spcAft>
              <a:buNone/>
            </a:pPr>
            <a:r>
              <a:t/>
            </a:r>
            <a:endParaRPr>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225450" y="76575"/>
            <a:ext cx="8693100" cy="151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t>Politicians Use Social Media Data to Target Voters</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9" name="Google Shape;199;p25"/>
          <p:cNvSpPr txBox="1"/>
          <p:nvPr>
            <p:ph idx="1" type="body"/>
          </p:nvPr>
        </p:nvSpPr>
        <p:spPr>
          <a:xfrm>
            <a:off x="225450" y="1347925"/>
            <a:ext cx="7925700" cy="3482400"/>
          </a:xfrm>
          <a:prstGeom prst="rect">
            <a:avLst/>
          </a:prstGeom>
        </p:spPr>
        <p:txBody>
          <a:bodyPr anchorCtr="0" anchor="t" bIns="91425" lIns="91425" spcFirstLastPara="1" rIns="91425" wrap="square" tIns="91425">
            <a:noAutofit/>
          </a:bodyPr>
          <a:lstStyle/>
          <a:p>
            <a:pPr indent="-352425" lvl="0" marL="457200" marR="0" rtl="0" algn="l">
              <a:lnSpc>
                <a:spcPct val="115000"/>
              </a:lnSpc>
              <a:spcBef>
                <a:spcPts val="0"/>
              </a:spcBef>
              <a:spcAft>
                <a:spcPts val="0"/>
              </a:spcAft>
              <a:buClr>
                <a:schemeClr val="lt1"/>
              </a:buClr>
              <a:buSzPts val="1950"/>
              <a:buFont typeface="Arial"/>
              <a:buChar char="●"/>
            </a:pPr>
            <a:r>
              <a:rPr lang="en" sz="1950">
                <a:solidFill>
                  <a:schemeClr val="lt1"/>
                </a:solidFill>
                <a:latin typeface="Arial"/>
                <a:ea typeface="Arial"/>
                <a:cs typeface="Arial"/>
                <a:sym typeface="Arial"/>
              </a:rPr>
              <a:t>A spreadsheet from a Washington, D.C.-based political data firm called </a:t>
            </a:r>
            <a:r>
              <a:rPr lang="en" sz="1950">
                <a:solidFill>
                  <a:srgbClr val="FF0000"/>
                </a:solidFill>
                <a:latin typeface="Arial"/>
                <a:ea typeface="Arial"/>
                <a:cs typeface="Arial"/>
                <a:sym typeface="Arial"/>
              </a:rPr>
              <a:t>Aristotle</a:t>
            </a:r>
            <a:r>
              <a:rPr lang="en" sz="1950">
                <a:solidFill>
                  <a:schemeClr val="lt1"/>
                </a:solidFill>
                <a:latin typeface="Arial"/>
                <a:ea typeface="Arial"/>
                <a:cs typeface="Arial"/>
                <a:sym typeface="Arial"/>
              </a:rPr>
              <a:t> purported to describe </a:t>
            </a:r>
            <a:r>
              <a:rPr lang="en" sz="1950">
                <a:solidFill>
                  <a:srgbClr val="FF0000"/>
                </a:solidFill>
                <a:latin typeface="Arial"/>
                <a:ea typeface="Arial"/>
                <a:cs typeface="Arial"/>
                <a:sym typeface="Arial"/>
              </a:rPr>
              <a:t>where those voters stand on gay rights, gun rights and animal rights; what type of job and level of earnings they have; which magazines and religions they subscribe to; whether they have kids, own homes, do their own remodeling, garden or fish.</a:t>
            </a:r>
            <a:endParaRPr sz="1950">
              <a:solidFill>
                <a:srgbClr val="FF0000"/>
              </a:solidFill>
              <a:latin typeface="Arial"/>
              <a:ea typeface="Arial"/>
              <a:cs typeface="Arial"/>
              <a:sym typeface="Arial"/>
            </a:endParaRPr>
          </a:p>
          <a:p>
            <a:pPr indent="-352425" lvl="0" marL="457200" marR="0" rtl="0" algn="l">
              <a:lnSpc>
                <a:spcPct val="115000"/>
              </a:lnSpc>
              <a:spcBef>
                <a:spcPts val="0"/>
              </a:spcBef>
              <a:spcAft>
                <a:spcPts val="0"/>
              </a:spcAft>
              <a:buClr>
                <a:schemeClr val="lt1"/>
              </a:buClr>
              <a:buSzPts val="1950"/>
              <a:buFont typeface="Arial"/>
              <a:buChar char="●"/>
            </a:pPr>
            <a:r>
              <a:rPr lang="en" sz="1950">
                <a:solidFill>
                  <a:schemeClr val="lt1"/>
                </a:solidFill>
                <a:latin typeface="Arial"/>
                <a:ea typeface="Arial"/>
                <a:cs typeface="Arial"/>
                <a:sym typeface="Arial"/>
              </a:rPr>
              <a:t>Campaign Grid adds data on </a:t>
            </a:r>
            <a:r>
              <a:rPr lang="en" sz="1950">
                <a:solidFill>
                  <a:srgbClr val="FF0000"/>
                </a:solidFill>
                <a:latin typeface="Arial"/>
                <a:ea typeface="Arial"/>
                <a:cs typeface="Arial"/>
                <a:sym typeface="Arial"/>
              </a:rPr>
              <a:t>what you’ve bought online and how you’ve responded to surveys, then sends tailored banner ads and pop-ups to the screen of your phone or computer.</a:t>
            </a:r>
            <a:endParaRPr sz="1450">
              <a:solidFill>
                <a:srgbClr val="FF0000"/>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05" name="Google Shape;205;p26"/>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u="sng">
                <a:latin typeface="Nunito"/>
                <a:ea typeface="Nunito"/>
                <a:cs typeface="Nunito"/>
                <a:sym typeface="Nunito"/>
                <a:hlinkClick r:id="rId3"/>
              </a:rPr>
              <a:t>Experts warn the social media threat this election is homegrown</a:t>
            </a:r>
            <a:endParaRPr b="1" sz="2900" u="sng">
              <a:latin typeface="Nunito"/>
              <a:ea typeface="Nunito"/>
              <a:cs typeface="Nunito"/>
              <a:sym typeface="Nunito"/>
            </a:endParaRPr>
          </a:p>
          <a:p>
            <a:pPr indent="0" lvl="0" marL="0" rtl="0" algn="l">
              <a:spcBef>
                <a:spcPts val="0"/>
              </a:spcBef>
              <a:spcAft>
                <a:spcPts val="0"/>
              </a:spcAft>
              <a:buNone/>
            </a:pPr>
            <a:r>
              <a:t/>
            </a:r>
            <a:endParaRPr b="1" sz="2700" u="sng">
              <a:latin typeface="Nunito"/>
              <a:ea typeface="Nunito"/>
              <a:cs typeface="Nunito"/>
              <a:sym typeface="Nunito"/>
            </a:endParaRPr>
          </a:p>
          <a:p>
            <a:pPr indent="0" lvl="0" marL="0" rtl="0" algn="l">
              <a:spcBef>
                <a:spcPts val="0"/>
              </a:spcBef>
              <a:spcAft>
                <a:spcPts val="0"/>
              </a:spcAft>
              <a:buNone/>
            </a:pPr>
            <a:r>
              <a:t/>
            </a:r>
            <a:endParaRPr b="1" sz="2200"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06" name="Google Shape;206;p26"/>
          <p:cNvSpPr txBox="1"/>
          <p:nvPr>
            <p:ph idx="2" type="body"/>
          </p:nvPr>
        </p:nvSpPr>
        <p:spPr>
          <a:xfrm>
            <a:off x="677375" y="1876375"/>
            <a:ext cx="7553100" cy="2821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Source:</a:t>
            </a:r>
            <a:r>
              <a:rPr lang="en" sz="2800">
                <a:solidFill>
                  <a:schemeClr val="lt1"/>
                </a:solidFill>
                <a:latin typeface="Nunito"/>
                <a:ea typeface="Nunito"/>
                <a:cs typeface="Nunito"/>
                <a:sym typeface="Nunito"/>
              </a:rPr>
              <a:t> Politico</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Author:</a:t>
            </a:r>
            <a:r>
              <a:rPr lang="en" sz="2800">
                <a:solidFill>
                  <a:schemeClr val="lt1"/>
                </a:solidFill>
                <a:latin typeface="Nunito"/>
                <a:ea typeface="Nunito"/>
                <a:cs typeface="Nunito"/>
                <a:sym typeface="Nunito"/>
              </a:rPr>
              <a:t> </a:t>
            </a:r>
            <a:r>
              <a:rPr lang="en" sz="2800">
                <a:solidFill>
                  <a:schemeClr val="lt1"/>
                </a:solidFill>
                <a:latin typeface="Nunito"/>
                <a:ea typeface="Nunito"/>
                <a:cs typeface="Nunito"/>
                <a:sym typeface="Nunito"/>
              </a:rPr>
              <a:t>Nancy Scola(a senior technology reporter for POLITICO Pro)</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Date: </a:t>
            </a:r>
            <a:r>
              <a:rPr lang="en" sz="2800">
                <a:solidFill>
                  <a:schemeClr val="lt1"/>
                </a:solidFill>
                <a:latin typeface="Nunito"/>
                <a:ea typeface="Nunito"/>
                <a:cs typeface="Nunito"/>
                <a:sym typeface="Nunito"/>
              </a:rPr>
              <a:t>November 5th, 2018</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Approximate length: </a:t>
            </a:r>
            <a:r>
              <a:rPr lang="en" sz="2800">
                <a:solidFill>
                  <a:schemeClr val="lt1"/>
                </a:solidFill>
                <a:latin typeface="Nunito"/>
                <a:ea typeface="Nunito"/>
                <a:cs typeface="Nunito"/>
                <a:sym typeface="Nunito"/>
              </a:rPr>
              <a:t>2 Pages(“Short”)</a:t>
            </a:r>
            <a:endParaRPr sz="2800">
              <a:solidFill>
                <a:schemeClr val="lt1"/>
              </a:solidFill>
              <a:latin typeface="Nunito"/>
              <a:ea typeface="Nunito"/>
              <a:cs typeface="Nunito"/>
              <a:sym typeface="Nunito"/>
            </a:endParaRPr>
          </a:p>
          <a:p>
            <a:pPr indent="0" lvl="0" marL="0" rtl="0" algn="l">
              <a:spcBef>
                <a:spcPts val="0"/>
              </a:spcBef>
              <a:spcAft>
                <a:spcPts val="1600"/>
              </a:spcAft>
              <a:buNone/>
            </a:pPr>
            <a:r>
              <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225450" y="76575"/>
            <a:ext cx="8693100" cy="151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hlinkClick r:id="rId3"/>
              </a:rPr>
              <a:t>Experts warn the social media threat this election is homegrown</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2" name="Google Shape;212;p27"/>
          <p:cNvSpPr txBox="1"/>
          <p:nvPr>
            <p:ph idx="1" type="body"/>
          </p:nvPr>
        </p:nvSpPr>
        <p:spPr>
          <a:xfrm>
            <a:off x="225450" y="1208725"/>
            <a:ext cx="8625600" cy="3702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Arial"/>
              <a:buChar char="●"/>
            </a:pPr>
            <a:r>
              <a:rPr lang="en" sz="1150">
                <a:solidFill>
                  <a:schemeClr val="lt1"/>
                </a:solidFill>
                <a:latin typeface="Arial"/>
                <a:ea typeface="Arial"/>
                <a:cs typeface="Arial"/>
                <a:sym typeface="Arial"/>
              </a:rPr>
              <a:t>Homegrown American </a:t>
            </a:r>
            <a:r>
              <a:rPr lang="en" sz="1150">
                <a:solidFill>
                  <a:srgbClr val="FF0000"/>
                </a:solidFill>
                <a:latin typeface="Arial"/>
                <a:ea typeface="Arial"/>
                <a:cs typeface="Arial"/>
                <a:sym typeface="Arial"/>
              </a:rPr>
              <a:t>trolls</a:t>
            </a:r>
            <a:r>
              <a:rPr lang="en" sz="1150">
                <a:solidFill>
                  <a:schemeClr val="lt1"/>
                </a:solidFill>
                <a:latin typeface="Arial"/>
                <a:ea typeface="Arial"/>
                <a:cs typeface="Arial"/>
                <a:sym typeface="Arial"/>
              </a:rPr>
              <a:t> are a growing force behind efforts on Facebook and Twitter </a:t>
            </a:r>
            <a:r>
              <a:rPr lang="en" sz="1150">
                <a:solidFill>
                  <a:srgbClr val="FF0000"/>
                </a:solidFill>
                <a:latin typeface="Arial"/>
                <a:ea typeface="Arial"/>
                <a:cs typeface="Arial"/>
                <a:sym typeface="Arial"/>
              </a:rPr>
              <a:t>to suppress turnout, confuse or anger voters, or otherwise spread fake rumors that could tip tight races or shake faith in the results.</a:t>
            </a:r>
            <a:endParaRPr sz="1150">
              <a:solidFill>
                <a:srgbClr val="FF0000"/>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Georgia"/>
              <a:buChar char="●"/>
            </a:pPr>
            <a:r>
              <a:rPr lang="en" sz="1150">
                <a:solidFill>
                  <a:schemeClr val="lt1"/>
                </a:solidFill>
                <a:latin typeface="Arial"/>
                <a:ea typeface="Arial"/>
                <a:cs typeface="Arial"/>
                <a:sym typeface="Arial"/>
              </a:rPr>
              <a:t>More targeted disruption or suppression efforts will appear on Election Day, such as </a:t>
            </a:r>
            <a:r>
              <a:rPr lang="en" sz="1150">
                <a:solidFill>
                  <a:srgbClr val="FF0000"/>
                </a:solidFill>
                <a:latin typeface="Arial"/>
                <a:ea typeface="Arial"/>
                <a:cs typeface="Arial"/>
                <a:sym typeface="Arial"/>
              </a:rPr>
              <a:t>posts that mislead about polling place closing times or discourage people from voting via fake pictures of people being bused into the wrong distric</a:t>
            </a:r>
            <a:r>
              <a:rPr lang="en" sz="1150">
                <a:solidFill>
                  <a:schemeClr val="lt1"/>
                </a:solidFill>
                <a:latin typeface="Arial"/>
                <a:ea typeface="Arial"/>
                <a:cs typeface="Arial"/>
                <a:sym typeface="Arial"/>
              </a:rPr>
              <a:t>t. The perpetrators, say experts, range from </a:t>
            </a:r>
            <a:r>
              <a:rPr lang="en" sz="1150">
                <a:solidFill>
                  <a:srgbClr val="FF0000"/>
                </a:solidFill>
                <a:latin typeface="Arial"/>
                <a:ea typeface="Arial"/>
                <a:cs typeface="Arial"/>
                <a:sym typeface="Arial"/>
              </a:rPr>
              <a:t>bored pranksters to partisans executing dirty tricks.</a:t>
            </a:r>
            <a:endParaRPr sz="1150">
              <a:solidFill>
                <a:srgbClr val="FF0000"/>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Georgia"/>
              <a:buChar char="●"/>
            </a:pPr>
            <a:r>
              <a:rPr lang="en" sz="1150">
                <a:solidFill>
                  <a:srgbClr val="FF0000"/>
                </a:solidFill>
                <a:latin typeface="Arial"/>
                <a:ea typeface="Arial"/>
                <a:cs typeface="Arial"/>
                <a:sym typeface="Arial"/>
              </a:rPr>
              <a:t>“It can be teenagers messing around, trolls on 4Chan doing it for the lulz, part of a sophisticated campaign, or a mixture of all of them”</a:t>
            </a:r>
            <a:r>
              <a:rPr lang="en" sz="1150">
                <a:solidFill>
                  <a:schemeClr val="lt1"/>
                </a:solidFill>
                <a:latin typeface="Arial"/>
                <a:ea typeface="Arial"/>
                <a:cs typeface="Arial"/>
                <a:sym typeface="Arial"/>
              </a:rPr>
              <a:t> -Ben Nimmo, an information defense fellow at the Atlantic Council’s Digital Forensic Research Lab.</a:t>
            </a:r>
            <a:endParaRPr sz="1150">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Georgia"/>
              <a:buChar char="●"/>
            </a:pPr>
            <a:r>
              <a:rPr lang="en" sz="1150">
                <a:solidFill>
                  <a:srgbClr val="FF0000"/>
                </a:solidFill>
                <a:latin typeface="Arial"/>
                <a:ea typeface="Arial"/>
                <a:cs typeface="Arial"/>
                <a:sym typeface="Arial"/>
              </a:rPr>
              <a:t>“It’s much easier to understand what’s happening —and influence what goes on — if you’re in Texas as opposed to St. Petersburg or Tehran,</a:t>
            </a:r>
            <a:r>
              <a:rPr lang="en" sz="1150">
                <a:solidFill>
                  <a:schemeClr val="lt1"/>
                </a:solidFill>
                <a:latin typeface="Arial"/>
                <a:ea typeface="Arial"/>
                <a:cs typeface="Arial"/>
                <a:sym typeface="Arial"/>
              </a:rPr>
              <a:t>” said Nimmo.</a:t>
            </a:r>
            <a:endParaRPr sz="1150">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Georgia"/>
              <a:buChar char="●"/>
            </a:pPr>
            <a:r>
              <a:rPr lang="en" sz="1150">
                <a:solidFill>
                  <a:schemeClr val="lt1"/>
                </a:solidFill>
                <a:latin typeface="Arial"/>
                <a:ea typeface="Arial"/>
                <a:cs typeface="Arial"/>
                <a:sym typeface="Arial"/>
              </a:rPr>
              <a:t>“Let’s say someone puts up a tweet that says ‘The polling place is closed because the school is flooded,’” said David Brody, senior fellow for privacy and technology at the Lawyers’ Committee for Civil Rights Under Law. “That could be factual. Or that could be false information, designed to keep people in that precinct from going to the polls. </a:t>
            </a:r>
            <a:r>
              <a:rPr lang="en" sz="1150">
                <a:solidFill>
                  <a:srgbClr val="FF0000"/>
                </a:solidFill>
                <a:latin typeface="Arial"/>
                <a:ea typeface="Arial"/>
                <a:cs typeface="Arial"/>
                <a:sym typeface="Arial"/>
              </a:rPr>
              <a:t>And it’s really difficult sometimes to vet that in real time.”</a:t>
            </a:r>
            <a:endParaRPr sz="1150">
              <a:solidFill>
                <a:srgbClr val="FF0000"/>
              </a:solidFill>
              <a:latin typeface="Arial"/>
              <a:ea typeface="Arial"/>
              <a:cs typeface="Arial"/>
              <a:sym typeface="Arial"/>
            </a:endParaRPr>
          </a:p>
          <a:p>
            <a:pPr indent="-307975" lvl="0" marL="457200" rtl="0" algn="l">
              <a:spcBef>
                <a:spcPts val="0"/>
              </a:spcBef>
              <a:spcAft>
                <a:spcPts val="0"/>
              </a:spcAft>
              <a:buClr>
                <a:schemeClr val="lt1"/>
              </a:buClr>
              <a:buSzPts val="1250"/>
              <a:buFont typeface="Georgia"/>
              <a:buChar char="●"/>
            </a:pPr>
            <a:r>
              <a:rPr lang="en" sz="1150">
                <a:solidFill>
                  <a:schemeClr val="lt1"/>
                </a:solidFill>
                <a:latin typeface="Arial"/>
                <a:ea typeface="Arial"/>
                <a:cs typeface="Arial"/>
                <a:sym typeface="Arial"/>
              </a:rPr>
              <a:t>While U.S. law and norms restrict foreign activity during elections, </a:t>
            </a:r>
            <a:r>
              <a:rPr lang="en" sz="1150">
                <a:solidFill>
                  <a:srgbClr val="FF0000"/>
                </a:solidFill>
                <a:latin typeface="Arial"/>
                <a:ea typeface="Arial"/>
                <a:cs typeface="Arial"/>
                <a:sym typeface="Arial"/>
              </a:rPr>
              <a:t>removing domestic content exposes the companies to charges that they’re censoring American speech — something they’re eager to avoid in the already tense political atmosphere around the tech industry in Washington.</a:t>
            </a:r>
            <a:r>
              <a:rPr lang="en" sz="1150">
                <a:solidFill>
                  <a:schemeClr val="lt1"/>
                </a:solidFill>
                <a:latin typeface="Arial"/>
                <a:ea typeface="Arial"/>
                <a:cs typeface="Arial"/>
                <a:sym typeface="Arial"/>
              </a:rPr>
              <a:t> Republicans frequently accuse the internet giants of discriminating against conservative views.</a:t>
            </a:r>
            <a:endParaRPr sz="115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677375" y="14872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18" name="Google Shape;218;p28"/>
          <p:cNvSpPr txBox="1"/>
          <p:nvPr>
            <p:ph idx="1" type="subTitle"/>
          </p:nvPr>
        </p:nvSpPr>
        <p:spPr>
          <a:xfrm>
            <a:off x="677375" y="79462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latin typeface="Nunito"/>
                <a:ea typeface="Nunito"/>
                <a:cs typeface="Nunito"/>
                <a:sym typeface="Nunito"/>
                <a:hlinkClick r:id="rId3"/>
              </a:rPr>
              <a:t>Why the fight against disinformation, sham accounts and trolls won’t be any easier in 2020</a:t>
            </a:r>
            <a:endParaRPr b="1" sz="2300" u="sng">
              <a:latin typeface="Nunito"/>
              <a:ea typeface="Nunito"/>
              <a:cs typeface="Nunito"/>
              <a:sym typeface="Nunito"/>
            </a:endParaRPr>
          </a:p>
          <a:p>
            <a:pPr indent="0" lvl="0" marL="0" rtl="0" algn="l">
              <a:spcBef>
                <a:spcPts val="0"/>
              </a:spcBef>
              <a:spcAft>
                <a:spcPts val="0"/>
              </a:spcAft>
              <a:buNone/>
            </a:pPr>
            <a:r>
              <a:t/>
            </a:r>
            <a:endParaRPr b="1" sz="2900" u="sng">
              <a:latin typeface="Nunito"/>
              <a:ea typeface="Nunito"/>
              <a:cs typeface="Nunito"/>
              <a:sym typeface="Nunito"/>
            </a:endParaRPr>
          </a:p>
          <a:p>
            <a:pPr indent="0" lvl="0" marL="0" rtl="0" algn="l">
              <a:spcBef>
                <a:spcPts val="0"/>
              </a:spcBef>
              <a:spcAft>
                <a:spcPts val="0"/>
              </a:spcAft>
              <a:buNone/>
            </a:pPr>
            <a:r>
              <a:t/>
            </a:r>
            <a:endParaRPr b="1" sz="2700" u="sng">
              <a:latin typeface="Nunito"/>
              <a:ea typeface="Nunito"/>
              <a:cs typeface="Nunito"/>
              <a:sym typeface="Nunito"/>
            </a:endParaRPr>
          </a:p>
          <a:p>
            <a:pPr indent="0" lvl="0" marL="0" rtl="0" algn="l">
              <a:spcBef>
                <a:spcPts val="0"/>
              </a:spcBef>
              <a:spcAft>
                <a:spcPts val="0"/>
              </a:spcAft>
              <a:buNone/>
            </a:pPr>
            <a:r>
              <a:t/>
            </a:r>
            <a:endParaRPr b="1" sz="2200"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19" name="Google Shape;219;p28"/>
          <p:cNvSpPr txBox="1"/>
          <p:nvPr>
            <p:ph idx="2" type="body"/>
          </p:nvPr>
        </p:nvSpPr>
        <p:spPr>
          <a:xfrm>
            <a:off x="677375" y="1616475"/>
            <a:ext cx="7553100" cy="2821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Source:</a:t>
            </a:r>
            <a:r>
              <a:rPr lang="en" sz="2800">
                <a:solidFill>
                  <a:schemeClr val="lt1"/>
                </a:solidFill>
                <a:latin typeface="Nunito"/>
                <a:ea typeface="Nunito"/>
                <a:cs typeface="Nunito"/>
                <a:sym typeface="Nunito"/>
              </a:rPr>
              <a:t> Politico</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Author:</a:t>
            </a:r>
            <a:r>
              <a:rPr lang="en" sz="2800">
                <a:solidFill>
                  <a:schemeClr val="lt1"/>
                </a:solidFill>
                <a:latin typeface="Nunito"/>
                <a:ea typeface="Nunito"/>
                <a:cs typeface="Nunito"/>
                <a:sym typeface="Nunito"/>
              </a:rPr>
              <a:t> </a:t>
            </a:r>
            <a:r>
              <a:rPr lang="en" sz="2800">
                <a:solidFill>
                  <a:schemeClr val="lt1"/>
                </a:solidFill>
                <a:latin typeface="Nunito"/>
                <a:ea typeface="Nunito"/>
                <a:cs typeface="Nunito"/>
                <a:sym typeface="Nunito"/>
              </a:rPr>
              <a:t>Alexandra S. Levine, Nancy Scola, Steven Overly And Cristiano Lima(reporters/journalists)</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Date: </a:t>
            </a:r>
            <a:r>
              <a:rPr lang="en" sz="2800">
                <a:solidFill>
                  <a:schemeClr val="lt1"/>
                </a:solidFill>
                <a:latin typeface="Nunito"/>
                <a:ea typeface="Nunito"/>
                <a:cs typeface="Nunito"/>
                <a:sym typeface="Nunito"/>
              </a:rPr>
              <a:t>December 1st</a:t>
            </a:r>
            <a:r>
              <a:rPr lang="en" sz="2800">
                <a:solidFill>
                  <a:schemeClr val="lt1"/>
                </a:solidFill>
                <a:latin typeface="Nunito"/>
                <a:ea typeface="Nunito"/>
                <a:cs typeface="Nunito"/>
                <a:sym typeface="Nunito"/>
              </a:rPr>
              <a:t>, 2019</a:t>
            </a:r>
            <a:endParaRPr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800">
                <a:solidFill>
                  <a:schemeClr val="lt1"/>
                </a:solidFill>
                <a:latin typeface="Nunito"/>
                <a:ea typeface="Nunito"/>
                <a:cs typeface="Nunito"/>
                <a:sym typeface="Nunito"/>
              </a:rPr>
              <a:t>Approximate length: </a:t>
            </a:r>
            <a:r>
              <a:rPr lang="en" sz="2800">
                <a:solidFill>
                  <a:schemeClr val="lt1"/>
                </a:solidFill>
                <a:latin typeface="Nunito"/>
                <a:ea typeface="Nunito"/>
                <a:cs typeface="Nunito"/>
                <a:sym typeface="Nunito"/>
              </a:rPr>
              <a:t>3</a:t>
            </a:r>
            <a:r>
              <a:rPr lang="en" sz="2800">
                <a:solidFill>
                  <a:schemeClr val="lt1"/>
                </a:solidFill>
                <a:latin typeface="Nunito"/>
                <a:ea typeface="Nunito"/>
                <a:cs typeface="Nunito"/>
                <a:sym typeface="Nunito"/>
              </a:rPr>
              <a:t> Pages(“Short”)</a:t>
            </a:r>
            <a:endParaRPr sz="2800">
              <a:solidFill>
                <a:schemeClr val="lt1"/>
              </a:solidFill>
              <a:latin typeface="Nunito"/>
              <a:ea typeface="Nunito"/>
              <a:cs typeface="Nunito"/>
              <a:sym typeface="Nunito"/>
            </a:endParaRPr>
          </a:p>
          <a:p>
            <a:pPr indent="0" lvl="0" marL="0" rtl="0" algn="l">
              <a:spcBef>
                <a:spcPts val="0"/>
              </a:spcBef>
              <a:spcAft>
                <a:spcPts val="1600"/>
              </a:spcAft>
              <a:buNone/>
            </a:pPr>
            <a:r>
              <a:t/>
            </a:r>
            <a:endParaRPr>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225450" y="76575"/>
            <a:ext cx="8693100" cy="151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900" u="sng">
                <a:hlinkClick r:id="rId3"/>
              </a:rPr>
              <a:t>Why the fight against disinformation, sham accounts and trolls won’t be any easier in 2020</a:t>
            </a:r>
            <a:endParaRPr b="1" sz="29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5" name="Google Shape;225;p29"/>
          <p:cNvSpPr txBox="1"/>
          <p:nvPr>
            <p:ph idx="1" type="body"/>
          </p:nvPr>
        </p:nvSpPr>
        <p:spPr>
          <a:xfrm>
            <a:off x="225450" y="1139125"/>
            <a:ext cx="8625600" cy="3482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lt1"/>
              </a:buClr>
              <a:buSzPts val="1700"/>
              <a:buFont typeface="Arial"/>
              <a:buChar char="●"/>
            </a:pPr>
            <a:r>
              <a:rPr lang="en" sz="1550">
                <a:solidFill>
                  <a:schemeClr val="lt1"/>
                </a:solidFill>
                <a:latin typeface="Arial"/>
                <a:ea typeface="Arial"/>
                <a:cs typeface="Arial"/>
                <a:sym typeface="Arial"/>
              </a:rPr>
              <a:t>“It’s likely that there will be a </a:t>
            </a:r>
            <a:r>
              <a:rPr lang="en" sz="1550">
                <a:solidFill>
                  <a:srgbClr val="FF0000"/>
                </a:solidFill>
                <a:latin typeface="Arial"/>
                <a:ea typeface="Arial"/>
                <a:cs typeface="Arial"/>
                <a:sym typeface="Arial"/>
              </a:rPr>
              <a:t>high volume of misinformation and disinformation pegged to the 2020 election</a:t>
            </a:r>
            <a:r>
              <a:rPr lang="en" sz="1550">
                <a:solidFill>
                  <a:schemeClr val="lt1"/>
                </a:solidFill>
                <a:latin typeface="Arial"/>
                <a:ea typeface="Arial"/>
                <a:cs typeface="Arial"/>
                <a:sym typeface="Arial"/>
              </a:rPr>
              <a:t>, with the majority of it being generated right here in the United States, as opposed to coming from overseas,” - Paul Barrett, deputy director of New York University’s Stern Center for Business and Human Rights.</a:t>
            </a:r>
            <a:endParaRPr sz="1550">
              <a:solidFill>
                <a:schemeClr val="lt1"/>
              </a:solidFill>
              <a:latin typeface="Arial"/>
              <a:ea typeface="Arial"/>
              <a:cs typeface="Arial"/>
              <a:sym typeface="Arial"/>
            </a:endParaRPr>
          </a:p>
          <a:p>
            <a:pPr indent="-336550" lvl="0" marL="457200" marR="0" rtl="0" algn="l">
              <a:lnSpc>
                <a:spcPct val="115000"/>
              </a:lnSpc>
              <a:spcBef>
                <a:spcPts val="0"/>
              </a:spcBef>
              <a:spcAft>
                <a:spcPts val="0"/>
              </a:spcAft>
              <a:buClr>
                <a:schemeClr val="lt1"/>
              </a:buClr>
              <a:buSzPts val="1700"/>
              <a:buFont typeface="Arial"/>
              <a:buChar char="●"/>
            </a:pPr>
            <a:r>
              <a:rPr lang="en" sz="1550">
                <a:solidFill>
                  <a:schemeClr val="lt1"/>
                </a:solidFill>
                <a:latin typeface="Arial"/>
                <a:ea typeface="Arial"/>
                <a:cs typeface="Arial"/>
                <a:sym typeface="Arial"/>
              </a:rPr>
              <a:t>“A lot of the disinformation that we can identify tends to be domestic...</a:t>
            </a:r>
            <a:r>
              <a:rPr lang="en" sz="1550">
                <a:solidFill>
                  <a:srgbClr val="FF0000"/>
                </a:solidFill>
                <a:latin typeface="Arial"/>
                <a:ea typeface="Arial"/>
                <a:cs typeface="Arial"/>
                <a:sym typeface="Arial"/>
              </a:rPr>
              <a:t>Just regular private citizens leveraging the Russian playbook, if you will, to create ... a divisive narrative, or just mixing factual reality with made-up facts.</a:t>
            </a:r>
            <a:r>
              <a:rPr lang="en" sz="1550">
                <a:solidFill>
                  <a:schemeClr val="lt1"/>
                </a:solidFill>
                <a:latin typeface="Arial"/>
                <a:ea typeface="Arial"/>
                <a:cs typeface="Arial"/>
                <a:sym typeface="Arial"/>
              </a:rPr>
              <a:t>”-</a:t>
            </a:r>
            <a:r>
              <a:rPr lang="en" sz="1550">
                <a:solidFill>
                  <a:schemeClr val="lt1"/>
                </a:solidFill>
                <a:latin typeface="Arial"/>
                <a:ea typeface="Arial"/>
                <a:cs typeface="Arial"/>
                <a:sym typeface="Arial"/>
              </a:rPr>
              <a:t> Nahema Marchal, a researcher at the Oxford Internet Institute’s Computational Propaganda Project.</a:t>
            </a:r>
            <a:endParaRPr sz="1550">
              <a:solidFill>
                <a:schemeClr val="lt1"/>
              </a:solidFill>
              <a:latin typeface="Arial"/>
              <a:ea typeface="Arial"/>
              <a:cs typeface="Arial"/>
              <a:sym typeface="Arial"/>
            </a:endParaRPr>
          </a:p>
          <a:p>
            <a:pPr indent="-336550" lvl="0" marL="457200" marR="0" rtl="0" algn="l">
              <a:lnSpc>
                <a:spcPct val="115000"/>
              </a:lnSpc>
              <a:spcBef>
                <a:spcPts val="0"/>
              </a:spcBef>
              <a:spcAft>
                <a:spcPts val="0"/>
              </a:spcAft>
              <a:buClr>
                <a:schemeClr val="lt1"/>
              </a:buClr>
              <a:buSzPts val="1700"/>
              <a:buFont typeface="Arial"/>
              <a:buChar char="●"/>
            </a:pPr>
            <a:r>
              <a:rPr lang="en" sz="1550">
                <a:solidFill>
                  <a:schemeClr val="lt1"/>
                </a:solidFill>
                <a:latin typeface="Arial"/>
                <a:ea typeface="Arial"/>
                <a:cs typeface="Arial"/>
                <a:sym typeface="Arial"/>
              </a:rPr>
              <a:t>Americans are allowed, even encouraged, to partake in their own democracy — which makes things a lot more complicated when they use social media tools to try to skew the electoral process. For one thing, the companies face a technical challenge: </a:t>
            </a:r>
            <a:r>
              <a:rPr lang="en" sz="1550">
                <a:solidFill>
                  <a:srgbClr val="FF0000"/>
                </a:solidFill>
                <a:latin typeface="Arial"/>
                <a:ea typeface="Arial"/>
                <a:cs typeface="Arial"/>
                <a:sym typeface="Arial"/>
              </a:rPr>
              <a:t>Domestic meddling doesn’t leave obvious markers such as ads written in broken English and traced back to Russian internet addresses.</a:t>
            </a:r>
            <a:endParaRPr sz="1750">
              <a:solidFill>
                <a:srgbClr val="FF0000"/>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idx="1" type="body"/>
          </p:nvPr>
        </p:nvSpPr>
        <p:spPr>
          <a:xfrm>
            <a:off x="71400" y="345675"/>
            <a:ext cx="8862000" cy="503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sz="1650">
                <a:solidFill>
                  <a:schemeClr val="lt1"/>
                </a:solidFill>
                <a:latin typeface="Times New Roman"/>
                <a:ea typeface="Times New Roman"/>
                <a:cs typeface="Times New Roman"/>
                <a:sym typeface="Times New Roman"/>
              </a:rPr>
              <a:t>There’s often </a:t>
            </a:r>
            <a:r>
              <a:rPr b="1" lang="en" sz="1650">
                <a:solidFill>
                  <a:srgbClr val="FF0000"/>
                </a:solidFill>
                <a:latin typeface="Times New Roman"/>
                <a:ea typeface="Times New Roman"/>
                <a:cs typeface="Times New Roman"/>
                <a:sym typeface="Times New Roman"/>
              </a:rPr>
              <a:t>no clear line between bad-faith meddling and dirty politics</a:t>
            </a:r>
            <a:r>
              <a:rPr lang="en" sz="1650">
                <a:solidFill>
                  <a:schemeClr val="lt1"/>
                </a:solidFill>
                <a:latin typeface="Times New Roman"/>
                <a:ea typeface="Times New Roman"/>
                <a:cs typeface="Times New Roman"/>
                <a:sym typeface="Times New Roman"/>
              </a:rPr>
              <a:t>. It’s not illegal to run a mud-slinging campaign or engage in unscrupulous electioneering. </a:t>
            </a:r>
            <a:endParaRPr sz="165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Arial"/>
              <a:buChar char="●"/>
            </a:pPr>
            <a:r>
              <a:rPr b="1" lang="en" sz="1650">
                <a:solidFill>
                  <a:srgbClr val="FF0000"/>
                </a:solidFill>
                <a:latin typeface="Times New Roman"/>
                <a:ea typeface="Times New Roman"/>
                <a:cs typeface="Times New Roman"/>
                <a:sym typeface="Times New Roman"/>
              </a:rPr>
              <a:t>The line between foreign and domestic can be blurry. </a:t>
            </a:r>
            <a:r>
              <a:rPr lang="en" sz="1650">
                <a:solidFill>
                  <a:schemeClr val="lt1"/>
                </a:solidFill>
                <a:latin typeface="Times New Roman"/>
                <a:ea typeface="Times New Roman"/>
                <a:cs typeface="Times New Roman"/>
                <a:sym typeface="Times New Roman"/>
              </a:rPr>
              <a:t>Even in 2016, the Kremlin-backed troll farm known as the Internet Research Agency relied on Americans to boost their disinformation. </a:t>
            </a:r>
            <a:endParaRPr sz="1650">
              <a:solidFill>
                <a:schemeClr val="lt1"/>
              </a:solidFill>
              <a:latin typeface="Times New Roman"/>
              <a:ea typeface="Times New Roman"/>
              <a:cs typeface="Times New Roman"/>
              <a:sym typeface="Times New Roman"/>
            </a:endParaRPr>
          </a:p>
          <a:p>
            <a:pPr indent="-320675" lvl="0" marL="457200" rtl="0" algn="l">
              <a:spcBef>
                <a:spcPts val="0"/>
              </a:spcBef>
              <a:spcAft>
                <a:spcPts val="0"/>
              </a:spcAft>
              <a:buClr>
                <a:schemeClr val="lt1"/>
              </a:buClr>
              <a:buSzPts val="1450"/>
              <a:buFont typeface="Georgia"/>
              <a:buChar char="●"/>
            </a:pPr>
            <a:r>
              <a:rPr lang="en" sz="1650">
                <a:solidFill>
                  <a:schemeClr val="lt1"/>
                </a:solidFill>
                <a:latin typeface="Times New Roman"/>
                <a:ea typeface="Times New Roman"/>
                <a:cs typeface="Times New Roman"/>
                <a:sym typeface="Times New Roman"/>
              </a:rPr>
              <a:t>Experts agree on one thing: </a:t>
            </a:r>
            <a:r>
              <a:rPr b="1" lang="en" sz="1650">
                <a:solidFill>
                  <a:srgbClr val="FF0000"/>
                </a:solidFill>
                <a:latin typeface="Times New Roman"/>
                <a:ea typeface="Times New Roman"/>
                <a:cs typeface="Times New Roman"/>
                <a:sym typeface="Times New Roman"/>
              </a:rPr>
              <a:t>The election interference tactics that social media platforms encounter in 2020 will look different from those they’ve been trying to fend off since 2016.</a:t>
            </a:r>
            <a:endParaRPr b="1" sz="1650">
              <a:solidFill>
                <a:srgbClr val="FF0000"/>
              </a:solidFill>
              <a:latin typeface="Times New Roman"/>
              <a:ea typeface="Times New Roman"/>
              <a:cs typeface="Times New Roman"/>
              <a:sym typeface="Times New Roman"/>
            </a:endParaRPr>
          </a:p>
          <a:p>
            <a:pPr indent="-320675" lvl="0" marL="457200" marR="0" rtl="0" algn="l">
              <a:lnSpc>
                <a:spcPct val="115000"/>
              </a:lnSpc>
              <a:spcBef>
                <a:spcPts val="0"/>
              </a:spcBef>
              <a:spcAft>
                <a:spcPts val="0"/>
              </a:spcAft>
              <a:buClr>
                <a:schemeClr val="lt1"/>
              </a:buClr>
              <a:buSzPts val="1450"/>
              <a:buFont typeface="Georgia"/>
              <a:buChar char="●"/>
            </a:pPr>
            <a:r>
              <a:rPr lang="en" sz="1650">
                <a:solidFill>
                  <a:schemeClr val="lt1"/>
                </a:solidFill>
                <a:latin typeface="Times New Roman"/>
                <a:ea typeface="Times New Roman"/>
                <a:cs typeface="Times New Roman"/>
                <a:sym typeface="Times New Roman"/>
              </a:rPr>
              <a:t>“What we're going to see is the </a:t>
            </a:r>
            <a:r>
              <a:rPr b="1" lang="en" sz="1650">
                <a:solidFill>
                  <a:srgbClr val="FF0000"/>
                </a:solidFill>
                <a:latin typeface="Times New Roman"/>
                <a:ea typeface="Times New Roman"/>
                <a:cs typeface="Times New Roman"/>
                <a:sym typeface="Times New Roman"/>
              </a:rPr>
              <a:t>continued evolution and development of new approaches, new experimentation</a:t>
            </a:r>
            <a:r>
              <a:rPr lang="en" sz="1650">
                <a:solidFill>
                  <a:schemeClr val="lt1"/>
                </a:solidFill>
                <a:latin typeface="Times New Roman"/>
                <a:ea typeface="Times New Roman"/>
                <a:cs typeface="Times New Roman"/>
                <a:sym typeface="Times New Roman"/>
              </a:rPr>
              <a:t> trying to see what will work and what won’t,” said Lee Foster, who leads the information operations intelligence analysis team at the cybersecurity firm FireEye.</a:t>
            </a:r>
            <a:endParaRPr sz="1650">
              <a:solidFill>
                <a:schemeClr val="lt1"/>
              </a:solidFill>
              <a:latin typeface="Times New Roman"/>
              <a:ea typeface="Times New Roman"/>
              <a:cs typeface="Times New Roman"/>
              <a:sym typeface="Times New Roman"/>
            </a:endParaRPr>
          </a:p>
          <a:p>
            <a:pPr indent="-320675" lvl="0" marL="457200" marR="0" rtl="0" algn="l">
              <a:lnSpc>
                <a:spcPct val="115000"/>
              </a:lnSpc>
              <a:spcBef>
                <a:spcPts val="0"/>
              </a:spcBef>
              <a:spcAft>
                <a:spcPts val="0"/>
              </a:spcAft>
              <a:buClr>
                <a:schemeClr val="lt1"/>
              </a:buClr>
              <a:buSzPts val="1450"/>
              <a:buFont typeface="Georgia"/>
              <a:buChar char="●"/>
            </a:pPr>
            <a:r>
              <a:rPr lang="en" sz="1650">
                <a:solidFill>
                  <a:schemeClr val="lt1"/>
                </a:solidFill>
                <a:latin typeface="Times New Roman"/>
                <a:ea typeface="Times New Roman"/>
                <a:cs typeface="Times New Roman"/>
                <a:sym typeface="Times New Roman"/>
              </a:rPr>
              <a:t>Researchers have already </a:t>
            </a:r>
            <a:r>
              <a:rPr b="1" lang="en" sz="1650">
                <a:solidFill>
                  <a:srgbClr val="FF0000"/>
                </a:solidFill>
                <a:latin typeface="Times New Roman"/>
                <a:ea typeface="Times New Roman"/>
                <a:cs typeface="Times New Roman"/>
                <a:sym typeface="Times New Roman"/>
              </a:rPr>
              <a:t>observed extensive efforts to distribute disinformation through user-generated posts — known as “organic” content — rather than the ads or paid messages that were prominent in the 2016 disinformation campaigns.</a:t>
            </a:r>
            <a:endParaRPr b="1" sz="1650">
              <a:solidFill>
                <a:srgbClr val="FF0000"/>
              </a:solidFill>
              <a:latin typeface="Times New Roman"/>
              <a:ea typeface="Times New Roman"/>
              <a:cs typeface="Times New Roman"/>
              <a:sym typeface="Times New Roman"/>
            </a:endParaRPr>
          </a:p>
          <a:p>
            <a:pPr indent="-320675" lvl="0" marL="457200" rtl="0" algn="l">
              <a:spcBef>
                <a:spcPts val="0"/>
              </a:spcBef>
              <a:spcAft>
                <a:spcPts val="0"/>
              </a:spcAft>
              <a:buClr>
                <a:schemeClr val="lt1"/>
              </a:buClr>
              <a:buSzPts val="1450"/>
              <a:buFont typeface="Times New Roman"/>
              <a:buChar char="●"/>
            </a:pPr>
            <a:r>
              <a:rPr lang="en" sz="1650">
                <a:solidFill>
                  <a:schemeClr val="lt1"/>
                </a:solidFill>
                <a:latin typeface="Times New Roman"/>
                <a:ea typeface="Times New Roman"/>
                <a:cs typeface="Times New Roman"/>
                <a:sym typeface="Times New Roman"/>
              </a:rPr>
              <a:t>Social media sites have generally granted politicians considerably more leeway to spread lies and half-truths through their individual accounts and in certain instances through political ads. </a:t>
            </a:r>
            <a:endParaRPr sz="14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45875" y="205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Potential </a:t>
            </a:r>
            <a:r>
              <a:rPr b="1" lang="en"/>
              <a:t>Experts</a:t>
            </a:r>
            <a:r>
              <a:rPr lang="en"/>
              <a:t> </a:t>
            </a:r>
            <a:endParaRPr/>
          </a:p>
        </p:txBody>
      </p:sp>
      <p:sp>
        <p:nvSpPr>
          <p:cNvPr id="236" name="Google Shape;236;p31"/>
          <p:cNvSpPr txBox="1"/>
          <p:nvPr>
            <p:ph idx="1" type="body"/>
          </p:nvPr>
        </p:nvSpPr>
        <p:spPr>
          <a:xfrm>
            <a:off x="477925" y="828000"/>
            <a:ext cx="7846800" cy="348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Georgia"/>
              <a:buChar char="●"/>
            </a:pPr>
            <a:r>
              <a:rPr b="1" lang="en" sz="145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Ben Nimmo</a:t>
            </a:r>
            <a:r>
              <a:rPr lang="en" sz="1450">
                <a:solidFill>
                  <a:schemeClr val="lt1"/>
                </a:solidFill>
                <a:latin typeface="Times New Roman"/>
                <a:ea typeface="Times New Roman"/>
                <a:cs typeface="Times New Roman"/>
                <a:sym typeface="Times New Roman"/>
              </a:rPr>
              <a:t>, an information defense fellow at the Atlantic Council’s Digital Forensic Research Lab</a:t>
            </a:r>
            <a:endParaRPr sz="1450">
              <a:solidFill>
                <a:schemeClr val="lt1"/>
              </a:solidFill>
              <a:latin typeface="Times New Roman"/>
              <a:ea typeface="Times New Roman"/>
              <a:cs typeface="Times New Roman"/>
              <a:sym typeface="Times New Roman"/>
            </a:endParaRPr>
          </a:p>
          <a:p>
            <a:pPr indent="-295275" lvl="0" marL="457200" rtl="0" algn="l">
              <a:spcBef>
                <a:spcPts val="0"/>
              </a:spcBef>
              <a:spcAft>
                <a:spcPts val="0"/>
              </a:spcAft>
              <a:buClr>
                <a:schemeClr val="lt1"/>
              </a:buClr>
              <a:buSzPts val="1050"/>
              <a:buFont typeface="Georgia"/>
              <a:buChar char="●"/>
            </a:pPr>
            <a:r>
              <a:rPr b="1" lang="en" sz="1450" u="sng">
                <a:solidFill>
                  <a:schemeClr val="accent6"/>
                </a:solidFill>
                <a:latin typeface="Times New Roman"/>
                <a:ea typeface="Times New Roman"/>
                <a:cs typeface="Times New Roman"/>
                <a:sym typeface="Times New Roman"/>
                <a:hlinkClick r:id="rId4">
                  <a:extLst>
                    <a:ext uri="{A12FA001-AC4F-418D-AE19-62706E023703}">
                      <ahyp:hlinkClr val="tx"/>
                    </a:ext>
                  </a:extLst>
                </a:hlinkClick>
              </a:rPr>
              <a:t>David Brody</a:t>
            </a:r>
            <a:r>
              <a:rPr lang="en" sz="1450">
                <a:solidFill>
                  <a:srgbClr val="FF0000"/>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senior fellow for privacy and technology at the Lawyers’ Committee for Civil Rights Under Law</a:t>
            </a:r>
            <a:endParaRPr sz="145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Georgia"/>
              <a:buChar char="●"/>
            </a:pPr>
            <a:r>
              <a:rPr b="1" lang="en" sz="145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Nancy Scola</a:t>
            </a:r>
            <a:r>
              <a:rPr lang="en" sz="1450">
                <a:solidFill>
                  <a:srgbClr val="0000FF"/>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a senior technology reporter for POLITICO Pro.</a:t>
            </a:r>
            <a:endParaRPr sz="1450">
              <a:solidFill>
                <a:schemeClr val="lt1"/>
              </a:solidFill>
              <a:latin typeface="Times New Roman"/>
              <a:ea typeface="Times New Roman"/>
              <a:cs typeface="Times New Roman"/>
              <a:sym typeface="Times New Roman"/>
            </a:endParaRPr>
          </a:p>
          <a:p>
            <a:pPr indent="-301625" lvl="0" marL="457200" marR="0" rtl="0" algn="l">
              <a:lnSpc>
                <a:spcPct val="115000"/>
              </a:lnSpc>
              <a:spcBef>
                <a:spcPts val="0"/>
              </a:spcBef>
              <a:spcAft>
                <a:spcPts val="0"/>
              </a:spcAft>
              <a:buClr>
                <a:schemeClr val="lt1"/>
              </a:buClr>
              <a:buSzPts val="1150"/>
              <a:buFont typeface="Georgia"/>
              <a:buChar char="●"/>
            </a:pPr>
            <a:r>
              <a:rPr b="1" lang="en" sz="1450" u="sng">
                <a:solidFill>
                  <a:schemeClr val="accent6"/>
                </a:solidFill>
                <a:latin typeface="Times New Roman"/>
                <a:ea typeface="Times New Roman"/>
                <a:cs typeface="Times New Roman"/>
                <a:sym typeface="Times New Roman"/>
                <a:hlinkClick r:id="rId6">
                  <a:extLst>
                    <a:ext uri="{A12FA001-AC4F-418D-AE19-62706E023703}">
                      <ahyp:hlinkClr val="tx"/>
                    </a:ext>
                  </a:extLst>
                </a:hlinkClick>
              </a:rPr>
              <a:t>Ben Scott</a:t>
            </a:r>
            <a:r>
              <a:rPr b="1" lang="en" sz="1450">
                <a:solidFill>
                  <a:srgbClr val="FF0000"/>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director of policy and advocacy at the Omidyar Network.</a:t>
            </a:r>
            <a:endParaRPr sz="145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Georgia"/>
              <a:buChar char="●"/>
            </a:pPr>
            <a:r>
              <a:rPr b="1" i="1" lang="en" sz="145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Paul Barrett</a:t>
            </a:r>
            <a:r>
              <a:rPr lang="en" sz="1450">
                <a:solidFill>
                  <a:srgbClr val="0000FF"/>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deputy director of New York University’s Stern Center for Business and Human Rights. He wrote </a:t>
            </a:r>
            <a:r>
              <a:rPr lang="en" sz="1450" u="sng">
                <a:solidFill>
                  <a:srgbClr val="4A86E8"/>
                </a:solidFill>
                <a:latin typeface="Times New Roman"/>
                <a:ea typeface="Times New Roman"/>
                <a:cs typeface="Times New Roman"/>
                <a:sym typeface="Times New Roman"/>
                <a:hlinkClick r:id="rId8">
                  <a:extLst>
                    <a:ext uri="{A12FA001-AC4F-418D-AE19-62706E023703}">
                      <ahyp:hlinkClr val="tx"/>
                    </a:ext>
                  </a:extLst>
                </a:hlinkClick>
              </a:rPr>
              <a:t>this</a:t>
            </a:r>
            <a:r>
              <a:rPr lang="en" sz="1450">
                <a:solidFill>
                  <a:schemeClr val="lt1"/>
                </a:solidFill>
                <a:latin typeface="Times New Roman"/>
                <a:ea typeface="Times New Roman"/>
                <a:cs typeface="Times New Roman"/>
                <a:sym typeface="Times New Roman"/>
              </a:rPr>
              <a:t> report on Disinformation and the 2020 Election: How the Social Media Industry Should Prepare.</a:t>
            </a:r>
            <a:endParaRPr sz="145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Arial"/>
              <a:buChar char="●"/>
            </a:pPr>
            <a:r>
              <a:rPr b="1" lang="en" sz="1450" u="sng">
                <a:solidFill>
                  <a:srgbClr val="0000FF"/>
                </a:solidFill>
                <a:latin typeface="Times New Roman"/>
                <a:ea typeface="Times New Roman"/>
                <a:cs typeface="Times New Roman"/>
                <a:sym typeface="Times New Roman"/>
                <a:hlinkClick r:id="rId9">
                  <a:extLst>
                    <a:ext uri="{A12FA001-AC4F-418D-AE19-62706E023703}">
                      <ahyp:hlinkClr val="tx"/>
                    </a:ext>
                  </a:extLst>
                </a:hlinkClick>
              </a:rPr>
              <a:t>Nahema Marchal</a:t>
            </a:r>
            <a:r>
              <a:rPr b="1" lang="en" sz="1450">
                <a:solidFill>
                  <a:srgbClr val="0000FF"/>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a researcher at the Oxford Internet Institute’s Computational Propaganda Project.</a:t>
            </a:r>
            <a:endParaRPr sz="1450">
              <a:solidFill>
                <a:schemeClr val="lt1"/>
              </a:solidFill>
              <a:latin typeface="Times New Roman"/>
              <a:ea typeface="Times New Roman"/>
              <a:cs typeface="Times New Roman"/>
              <a:sym typeface="Times New Roman"/>
            </a:endParaRPr>
          </a:p>
          <a:p>
            <a:pPr indent="-301625" lvl="0" marL="457200" rtl="0" algn="l">
              <a:spcBef>
                <a:spcPts val="0"/>
              </a:spcBef>
              <a:spcAft>
                <a:spcPts val="0"/>
              </a:spcAft>
              <a:buClr>
                <a:schemeClr val="lt1"/>
              </a:buClr>
              <a:buSzPts val="1150"/>
              <a:buFont typeface="Georgia"/>
              <a:buChar char="●"/>
            </a:pPr>
            <a:r>
              <a:rPr b="1" lang="en" sz="1450" u="sng">
                <a:solidFill>
                  <a:schemeClr val="accent6"/>
                </a:solidFill>
                <a:latin typeface="Times New Roman"/>
                <a:ea typeface="Times New Roman"/>
                <a:cs typeface="Times New Roman"/>
                <a:sym typeface="Times New Roman"/>
                <a:hlinkClick r:id="rId10">
                  <a:extLst>
                    <a:ext uri="{A12FA001-AC4F-418D-AE19-62706E023703}">
                      <ahyp:hlinkClr val="tx"/>
                    </a:ext>
                  </a:extLst>
                </a:hlinkClick>
              </a:rPr>
              <a:t>Lee Foster</a:t>
            </a:r>
            <a:r>
              <a:rPr b="1" lang="en" sz="1450">
                <a:solidFill>
                  <a:schemeClr val="lt1"/>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who leads the information operations intelligence analysis team at the cybersecurity firm FireEye.</a:t>
            </a:r>
            <a:endParaRPr sz="145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Arial"/>
              <a:buChar char="●"/>
            </a:pPr>
            <a:r>
              <a:rPr b="1" lang="en" sz="1450" u="sng">
                <a:solidFill>
                  <a:schemeClr val="accent6"/>
                </a:solidFill>
                <a:latin typeface="Times New Roman"/>
                <a:ea typeface="Times New Roman"/>
                <a:cs typeface="Times New Roman"/>
                <a:sym typeface="Times New Roman"/>
                <a:hlinkClick r:id="rId11">
                  <a:extLst>
                    <a:ext uri="{A12FA001-AC4F-418D-AE19-62706E023703}">
                      <ahyp:hlinkClr val="tx"/>
                    </a:ext>
                  </a:extLst>
                </a:hlinkClick>
              </a:rPr>
              <a:t>Alexandra S. Levine</a:t>
            </a:r>
            <a:r>
              <a:rPr lang="en" sz="1450">
                <a:solidFill>
                  <a:schemeClr val="accent6"/>
                </a:solidFill>
                <a:latin typeface="Times New Roman"/>
                <a:ea typeface="Times New Roman"/>
                <a:cs typeface="Times New Roman"/>
                <a:sym typeface="Times New Roman"/>
              </a:rPr>
              <a:t>,</a:t>
            </a:r>
            <a:r>
              <a:rPr lang="en" sz="1450">
                <a:solidFill>
                  <a:schemeClr val="lt1"/>
                </a:solidFill>
                <a:latin typeface="Times New Roman"/>
                <a:ea typeface="Times New Roman"/>
                <a:cs typeface="Times New Roman"/>
                <a:sym typeface="Times New Roman"/>
              </a:rPr>
              <a:t> a reporter covering the intersection of technology, government and public policy, and she is the author of POLITICO’s popular daily newsletter, Morning Tech. </a:t>
            </a:r>
            <a:endParaRPr sz="115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t>Facebook Audience Insights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pic>
        <p:nvPicPr>
          <p:cNvPr id="134" name="Google Shape;134;p14"/>
          <p:cNvPicPr preferRelativeResize="0"/>
          <p:nvPr/>
        </p:nvPicPr>
        <p:blipFill>
          <a:blip r:embed="rId3">
            <a:alphaModFix/>
          </a:blip>
          <a:stretch>
            <a:fillRect/>
          </a:stretch>
        </p:blipFill>
        <p:spPr>
          <a:xfrm>
            <a:off x="1419150" y="756325"/>
            <a:ext cx="5517301" cy="415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t>Facebook Audience Insights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pic>
        <p:nvPicPr>
          <p:cNvPr id="140" name="Google Shape;140;p15"/>
          <p:cNvPicPr preferRelativeResize="0"/>
          <p:nvPr/>
        </p:nvPicPr>
        <p:blipFill>
          <a:blip r:embed="rId3">
            <a:alphaModFix/>
          </a:blip>
          <a:stretch>
            <a:fillRect/>
          </a:stretch>
        </p:blipFill>
        <p:spPr>
          <a:xfrm>
            <a:off x="222750" y="1320000"/>
            <a:ext cx="8698498" cy="277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a:t>Data/Information</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i="1" lang="en" sz="1200">
                <a:latin typeface="Arial"/>
                <a:ea typeface="Arial"/>
                <a:cs typeface="Arial"/>
                <a:sym typeface="Arial"/>
              </a:rPr>
              <a:t>Using Audience Insights, you can get aggregate and anonymous information such as:</a:t>
            </a:r>
            <a:endParaRPr i="1" sz="1200">
              <a:latin typeface="Arial"/>
              <a:ea typeface="Arial"/>
              <a:cs typeface="Arial"/>
              <a:sym typeface="Arial"/>
            </a:endParaRPr>
          </a:p>
          <a:p>
            <a:pPr indent="-304800" lvl="0" marL="457200" rtl="0" algn="l">
              <a:lnSpc>
                <a:spcPct val="150000"/>
              </a:lnSpc>
              <a:spcBef>
                <a:spcPts val="800"/>
              </a:spcBef>
              <a:spcAft>
                <a:spcPts val="0"/>
              </a:spcAft>
              <a:buClr>
                <a:schemeClr val="lt1"/>
              </a:buClr>
              <a:buSzPts val="1200"/>
              <a:buFont typeface="Arial"/>
              <a:buChar char="●"/>
            </a:pPr>
            <a:r>
              <a:rPr lang="en" sz="1200">
                <a:solidFill>
                  <a:srgbClr val="FF0000"/>
                </a:solidFill>
                <a:latin typeface="Arial"/>
                <a:ea typeface="Arial"/>
                <a:cs typeface="Arial"/>
                <a:sym typeface="Arial"/>
              </a:rPr>
              <a:t>Demographics</a:t>
            </a:r>
            <a:r>
              <a:rPr lang="en" sz="1200">
                <a:latin typeface="Arial"/>
                <a:ea typeface="Arial"/>
                <a:cs typeface="Arial"/>
                <a:sym typeface="Arial"/>
              </a:rPr>
              <a:t> — Age and gender, lifestyle, education, relationship status, job role and household size</a:t>
            </a:r>
            <a:endParaRPr sz="1200">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1200">
                <a:solidFill>
                  <a:srgbClr val="FF0000"/>
                </a:solidFill>
                <a:latin typeface="Arial"/>
                <a:ea typeface="Arial"/>
                <a:cs typeface="Arial"/>
                <a:sym typeface="Arial"/>
              </a:rPr>
              <a:t>Page likes</a:t>
            </a:r>
            <a:r>
              <a:rPr lang="en" sz="1200">
                <a:latin typeface="Arial"/>
                <a:ea typeface="Arial"/>
                <a:cs typeface="Arial"/>
                <a:sym typeface="Arial"/>
              </a:rPr>
              <a:t> — The top Pages people like in different categories, like women’s apparel or sports</a:t>
            </a:r>
            <a:endParaRPr sz="1200">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1200">
                <a:solidFill>
                  <a:srgbClr val="FF0000"/>
                </a:solidFill>
                <a:latin typeface="Arial"/>
                <a:ea typeface="Arial"/>
                <a:cs typeface="Arial"/>
                <a:sym typeface="Arial"/>
              </a:rPr>
              <a:t>Location and language</a:t>
            </a:r>
            <a:r>
              <a:rPr lang="en" sz="1200">
                <a:latin typeface="Arial"/>
                <a:ea typeface="Arial"/>
                <a:cs typeface="Arial"/>
                <a:sym typeface="Arial"/>
              </a:rPr>
              <a:t> — Where do people live, and what languages do they speak</a:t>
            </a:r>
            <a:endParaRPr sz="1200">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1200">
                <a:solidFill>
                  <a:srgbClr val="FF0000"/>
                </a:solidFill>
                <a:latin typeface="Arial"/>
                <a:ea typeface="Arial"/>
                <a:cs typeface="Arial"/>
                <a:sym typeface="Arial"/>
              </a:rPr>
              <a:t>Facebook usage</a:t>
            </a:r>
            <a:r>
              <a:rPr lang="en" sz="1200">
                <a:latin typeface="Arial"/>
                <a:ea typeface="Arial"/>
                <a:cs typeface="Arial"/>
                <a:sym typeface="Arial"/>
              </a:rPr>
              <a:t> — How frequently are people in your target audience logging onto Facebook and what device(s) they are using when they log on</a:t>
            </a:r>
            <a:endParaRPr sz="1200">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1200">
                <a:solidFill>
                  <a:srgbClr val="FF0000"/>
                </a:solidFill>
                <a:latin typeface="Arial"/>
                <a:ea typeface="Arial"/>
                <a:cs typeface="Arial"/>
                <a:sym typeface="Arial"/>
              </a:rPr>
              <a:t>Purchases activity</a:t>
            </a:r>
            <a:r>
              <a:rPr lang="en" sz="1200">
                <a:latin typeface="Arial"/>
                <a:ea typeface="Arial"/>
                <a:cs typeface="Arial"/>
                <a:sym typeface="Arial"/>
              </a:rPr>
              <a:t> — Past purchase behavior (i.e. heavy buyers of women’s apparel) and purchase methods (i.e., in-store, online)</a:t>
            </a:r>
            <a:endParaRPr sz="1200">
              <a:latin typeface="Arial"/>
              <a:ea typeface="Arial"/>
              <a:cs typeface="Arial"/>
              <a:sym typeface="Arial"/>
            </a:endParaRPr>
          </a:p>
          <a:p>
            <a:pPr indent="0" lvl="0" marL="0" rtl="0" algn="l">
              <a:lnSpc>
                <a:spcPct val="150000"/>
              </a:lnSpc>
              <a:spcBef>
                <a:spcPts val="1600"/>
              </a:spcBef>
              <a:spcAft>
                <a:spcPts val="0"/>
              </a:spcAft>
              <a:buNone/>
            </a:pPr>
            <a:r>
              <a:rPr i="1" lang="en" sz="1200">
                <a:latin typeface="Arial"/>
                <a:ea typeface="Arial"/>
                <a:cs typeface="Arial"/>
                <a:sym typeface="Arial"/>
              </a:rPr>
              <a:t>And you can view this information for three different groups of people:</a:t>
            </a:r>
            <a:endParaRPr i="1" sz="1200">
              <a:latin typeface="Arial"/>
              <a:ea typeface="Arial"/>
              <a:cs typeface="Arial"/>
              <a:sym typeface="Arial"/>
            </a:endParaRPr>
          </a:p>
          <a:p>
            <a:pPr indent="-304800" lvl="0" marL="457200" rtl="0" algn="l">
              <a:lnSpc>
                <a:spcPct val="150000"/>
              </a:lnSpc>
              <a:spcBef>
                <a:spcPts val="800"/>
              </a:spcBef>
              <a:spcAft>
                <a:spcPts val="0"/>
              </a:spcAft>
              <a:buSzPts val="1200"/>
              <a:buFont typeface="Arial"/>
              <a:buChar char="●"/>
            </a:pPr>
            <a:r>
              <a:rPr lang="en" sz="1200">
                <a:latin typeface="Arial"/>
                <a:ea typeface="Arial"/>
                <a:cs typeface="Arial"/>
                <a:sym typeface="Arial"/>
              </a:rPr>
              <a:t>People on Facebook </a:t>
            </a:r>
            <a:r>
              <a:rPr lang="en" sz="1200">
                <a:solidFill>
                  <a:srgbClr val="FF0000"/>
                </a:solidFill>
                <a:latin typeface="Arial"/>
                <a:ea typeface="Arial"/>
                <a:cs typeface="Arial"/>
                <a:sym typeface="Arial"/>
              </a:rPr>
              <a:t>(the general Facebook audience)</a:t>
            </a:r>
            <a:endParaRPr sz="1200">
              <a:solidFill>
                <a:srgbClr val="FF0000"/>
              </a:solidFill>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solidFill>
                  <a:srgbClr val="FF0000"/>
                </a:solidFill>
                <a:latin typeface="Arial"/>
                <a:ea typeface="Arial"/>
                <a:cs typeface="Arial"/>
                <a:sym typeface="Arial"/>
              </a:rPr>
              <a:t>People connected to your Page or event</a:t>
            </a:r>
            <a:endParaRPr sz="1200">
              <a:solidFill>
                <a:srgbClr val="FF0000"/>
              </a:solidFill>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People in </a:t>
            </a:r>
            <a:r>
              <a:rPr lang="en" sz="1200">
                <a:solidFill>
                  <a:srgbClr val="FF0000"/>
                </a:solidFill>
                <a:latin typeface="Arial"/>
                <a:ea typeface="Arial"/>
                <a:cs typeface="Arial"/>
                <a:sym typeface="Arial"/>
              </a:rPr>
              <a:t>Custom Audiences </a:t>
            </a:r>
            <a:r>
              <a:rPr lang="en" sz="1200">
                <a:latin typeface="Arial"/>
                <a:ea typeface="Arial"/>
                <a:cs typeface="Arial"/>
                <a:sym typeface="Arial"/>
              </a:rPr>
              <a:t>you’ve already created (an audience made up of your current customers)</a:t>
            </a:r>
            <a:endParaRPr sz="1200">
              <a:latin typeface="Arial"/>
              <a:ea typeface="Arial"/>
              <a:cs typeface="Arial"/>
              <a:sym typeface="Arial"/>
            </a:endParaRPr>
          </a:p>
          <a:p>
            <a:pPr indent="0" lvl="0" marL="0" marR="0" rtl="0" algn="l">
              <a:lnSpc>
                <a:spcPct val="100000"/>
              </a:lnSpc>
              <a:spcBef>
                <a:spcPts val="1600"/>
              </a:spcBef>
              <a:spcAft>
                <a:spcPts val="0"/>
              </a:spcAft>
              <a:buNone/>
            </a:pPr>
            <a:r>
              <a:t/>
            </a:r>
            <a:endParaRPr b="1" sz="38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248225" y="128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Audience Insights Tool</a:t>
            </a:r>
            <a:endParaRPr/>
          </a:p>
        </p:txBody>
      </p:sp>
      <p:sp>
        <p:nvSpPr>
          <p:cNvPr id="151" name="Google Shape;151;p17"/>
          <p:cNvSpPr txBox="1"/>
          <p:nvPr>
            <p:ph idx="1" type="body"/>
          </p:nvPr>
        </p:nvSpPr>
        <p:spPr>
          <a:xfrm>
            <a:off x="248225" y="700650"/>
            <a:ext cx="8568000" cy="414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lt1"/>
                </a:solidFill>
                <a:latin typeface="Arial"/>
                <a:ea typeface="Arial"/>
                <a:cs typeface="Arial"/>
                <a:sym typeface="Arial"/>
              </a:rPr>
              <a:t>Insights provide information about </a:t>
            </a:r>
            <a:r>
              <a:rPr b="1" lang="en" sz="1700">
                <a:solidFill>
                  <a:srgbClr val="FF0000"/>
                </a:solidFill>
                <a:latin typeface="Arial"/>
                <a:ea typeface="Arial"/>
                <a:cs typeface="Arial"/>
                <a:sym typeface="Arial"/>
              </a:rPr>
              <a:t>your Page's performance, like demographic data about your audience and how people are responding to your posts.</a:t>
            </a:r>
            <a:endParaRPr b="1" sz="1700">
              <a:solidFill>
                <a:srgbClr val="FF0000"/>
              </a:solidFill>
              <a:latin typeface="Arial"/>
              <a:ea typeface="Arial"/>
              <a:cs typeface="Arial"/>
              <a:sym typeface="Arial"/>
            </a:endParaRPr>
          </a:p>
          <a:p>
            <a:pPr indent="0" lvl="0" marL="0" rtl="0" algn="l">
              <a:spcBef>
                <a:spcPts val="1200"/>
              </a:spcBef>
              <a:spcAft>
                <a:spcPts val="0"/>
              </a:spcAft>
              <a:buNone/>
            </a:pPr>
            <a:r>
              <a:rPr lang="en" sz="1700">
                <a:solidFill>
                  <a:schemeClr val="lt1"/>
                </a:solidFill>
                <a:latin typeface="Arial"/>
                <a:ea typeface="Arial"/>
                <a:cs typeface="Arial"/>
                <a:sym typeface="Arial"/>
              </a:rPr>
              <a:t>Keep in mind that you can only access </a:t>
            </a:r>
            <a:r>
              <a:rPr b="1" lang="en" sz="1700">
                <a:solidFill>
                  <a:srgbClr val="FF0000"/>
                </a:solidFill>
                <a:latin typeface="Arial"/>
                <a:ea typeface="Arial"/>
                <a:cs typeface="Arial"/>
                <a:sym typeface="Arial"/>
              </a:rPr>
              <a:t>data in Page Insights for the last 2 years, and demographic data, such as age, gender and location, are available in Page Insights once there is data for 100 or more people.</a:t>
            </a:r>
            <a:r>
              <a:rPr lang="en" sz="1700">
                <a:solidFill>
                  <a:schemeClr val="lt1"/>
                </a:solidFill>
                <a:latin typeface="Arial"/>
                <a:ea typeface="Arial"/>
                <a:cs typeface="Arial"/>
                <a:sym typeface="Arial"/>
              </a:rPr>
              <a:t> Pages categorized as a Community Page don't have Insights.</a:t>
            </a:r>
            <a:endParaRPr sz="1700">
              <a:solidFill>
                <a:schemeClr val="lt1"/>
              </a:solidFill>
              <a:latin typeface="Arial"/>
              <a:ea typeface="Arial"/>
              <a:cs typeface="Arial"/>
              <a:sym typeface="Arial"/>
            </a:endParaRPr>
          </a:p>
          <a:p>
            <a:pPr indent="0" lvl="0" marL="0" rtl="0" algn="l">
              <a:spcBef>
                <a:spcPts val="1200"/>
              </a:spcBef>
              <a:spcAft>
                <a:spcPts val="0"/>
              </a:spcAft>
              <a:buNone/>
            </a:pPr>
            <a:r>
              <a:rPr lang="en" sz="1700">
                <a:solidFill>
                  <a:schemeClr val="lt1"/>
                </a:solidFill>
                <a:latin typeface="Arial"/>
                <a:ea typeface="Arial"/>
                <a:cs typeface="Arial"/>
                <a:sym typeface="Arial"/>
              </a:rPr>
              <a:t>You can use Insights to:</a:t>
            </a:r>
            <a:endParaRPr sz="1700">
              <a:solidFill>
                <a:schemeClr val="lt1"/>
              </a:solidFill>
              <a:latin typeface="Arial"/>
              <a:ea typeface="Arial"/>
              <a:cs typeface="Arial"/>
              <a:sym typeface="Arial"/>
            </a:endParaRPr>
          </a:p>
          <a:p>
            <a:pPr indent="-346075" lvl="0" marL="457200" rtl="0" algn="l">
              <a:spcBef>
                <a:spcPts val="1200"/>
              </a:spcBef>
              <a:spcAft>
                <a:spcPts val="0"/>
              </a:spcAft>
              <a:buClr>
                <a:schemeClr val="lt1"/>
              </a:buClr>
              <a:buSzPts val="1850"/>
              <a:buFont typeface="Arial"/>
              <a:buChar char="●"/>
            </a:pPr>
            <a:r>
              <a:rPr lang="en" sz="1700">
                <a:solidFill>
                  <a:schemeClr val="lt1"/>
                </a:solidFill>
                <a:latin typeface="Arial"/>
                <a:ea typeface="Arial"/>
                <a:cs typeface="Arial"/>
                <a:sym typeface="Arial"/>
              </a:rPr>
              <a:t>Understand how people are engaging with your Page.</a:t>
            </a:r>
            <a:endParaRPr sz="1700">
              <a:solidFill>
                <a:schemeClr val="lt1"/>
              </a:solidFill>
              <a:latin typeface="Arial"/>
              <a:ea typeface="Arial"/>
              <a:cs typeface="Arial"/>
              <a:sym typeface="Arial"/>
            </a:endParaRPr>
          </a:p>
          <a:p>
            <a:pPr indent="-346075" lvl="0" marL="457200" rtl="0" algn="l">
              <a:spcBef>
                <a:spcPts val="0"/>
              </a:spcBef>
              <a:spcAft>
                <a:spcPts val="0"/>
              </a:spcAft>
              <a:buClr>
                <a:schemeClr val="lt1"/>
              </a:buClr>
              <a:buSzPts val="1850"/>
              <a:buFont typeface="Arial"/>
              <a:buChar char="●"/>
            </a:pPr>
            <a:r>
              <a:rPr lang="en" sz="1700">
                <a:solidFill>
                  <a:schemeClr val="lt1"/>
                </a:solidFill>
                <a:latin typeface="Arial"/>
                <a:ea typeface="Arial"/>
                <a:cs typeface="Arial"/>
                <a:sym typeface="Arial"/>
              </a:rPr>
              <a:t>View metrics about your Page's performance.</a:t>
            </a:r>
            <a:endParaRPr sz="1700">
              <a:solidFill>
                <a:schemeClr val="lt1"/>
              </a:solidFill>
              <a:latin typeface="Arial"/>
              <a:ea typeface="Arial"/>
              <a:cs typeface="Arial"/>
              <a:sym typeface="Arial"/>
            </a:endParaRPr>
          </a:p>
          <a:p>
            <a:pPr indent="-346075" lvl="0" marL="457200" rtl="0" algn="l">
              <a:spcBef>
                <a:spcPts val="0"/>
              </a:spcBef>
              <a:spcAft>
                <a:spcPts val="0"/>
              </a:spcAft>
              <a:buClr>
                <a:schemeClr val="lt1"/>
              </a:buClr>
              <a:buSzPts val="1850"/>
              <a:buFont typeface="Arial"/>
              <a:buChar char="●"/>
            </a:pPr>
            <a:r>
              <a:rPr lang="en" sz="1700">
                <a:solidFill>
                  <a:schemeClr val="lt1"/>
                </a:solidFill>
                <a:latin typeface="Arial"/>
                <a:ea typeface="Arial"/>
                <a:cs typeface="Arial"/>
                <a:sym typeface="Arial"/>
              </a:rPr>
              <a:t>Learn which posts have the most engagement and see when your audience is on Facebook.</a:t>
            </a:r>
            <a:endParaRPr sz="1700">
              <a:solidFill>
                <a:schemeClr val="lt1"/>
              </a:solidFill>
              <a:latin typeface="Arial"/>
              <a:ea typeface="Arial"/>
              <a:cs typeface="Arial"/>
              <a:sym typeface="Arial"/>
            </a:endParaRPr>
          </a:p>
          <a:p>
            <a:pPr indent="0" lvl="0" marL="0" rtl="0" algn="l">
              <a:spcBef>
                <a:spcPts val="1200"/>
              </a:spcBef>
              <a:spcAft>
                <a:spcPts val="1600"/>
              </a:spcAft>
              <a:buNone/>
            </a:pPr>
            <a:r>
              <a:t/>
            </a:r>
            <a:endParaRPr sz="17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91400" y="985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200"/>
              <a:t>Cracking Down on Facebook Platform Abuse</a:t>
            </a:r>
            <a:endParaRPr b="1" sz="3400" u="sng"/>
          </a:p>
        </p:txBody>
      </p:sp>
      <p:pic>
        <p:nvPicPr>
          <p:cNvPr id="157" name="Google Shape;157;p18"/>
          <p:cNvPicPr preferRelativeResize="0"/>
          <p:nvPr/>
        </p:nvPicPr>
        <p:blipFill>
          <a:blip r:embed="rId3">
            <a:alphaModFix/>
          </a:blip>
          <a:stretch>
            <a:fillRect/>
          </a:stretch>
        </p:blipFill>
        <p:spPr>
          <a:xfrm>
            <a:off x="1396650" y="774025"/>
            <a:ext cx="5811674" cy="4087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213450" y="168175"/>
            <a:ext cx="8762700" cy="804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600" u="sng"/>
              <a:t>Potential Abuse of Facebook Platform and More</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4400"/>
              <a:t>People can create many Pages and use the Audience Insights tools to target the advertisements to a specific target</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48225" y="128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Audience Insights Tool</a:t>
            </a:r>
            <a:endParaRPr/>
          </a:p>
        </p:txBody>
      </p:sp>
      <p:sp>
        <p:nvSpPr>
          <p:cNvPr id="168" name="Google Shape;168;p20"/>
          <p:cNvSpPr txBox="1"/>
          <p:nvPr>
            <p:ph idx="1" type="body"/>
          </p:nvPr>
        </p:nvSpPr>
        <p:spPr>
          <a:xfrm>
            <a:off x="248225" y="387425"/>
            <a:ext cx="8568000" cy="4141200"/>
          </a:xfrm>
          <a:prstGeom prst="rect">
            <a:avLst/>
          </a:prstGeom>
        </p:spPr>
        <p:txBody>
          <a:bodyPr anchorCtr="0" anchor="t" bIns="91425" lIns="91425" spcFirstLastPara="1" rIns="91425" wrap="square" tIns="91425">
            <a:noAutofit/>
          </a:bodyPr>
          <a:lstStyle/>
          <a:p>
            <a:pPr indent="0" lvl="0" marL="0" rtl="0" algn="l">
              <a:lnSpc>
                <a:spcPct val="118421"/>
              </a:lnSpc>
              <a:spcBef>
                <a:spcPts val="1900"/>
              </a:spcBef>
              <a:spcAft>
                <a:spcPts val="0"/>
              </a:spcAft>
              <a:buNone/>
            </a:pPr>
            <a:r>
              <a:rPr lang="en" sz="1900" u="sng">
                <a:solidFill>
                  <a:srgbClr val="FF0000"/>
                </a:solidFill>
                <a:latin typeface="Arial"/>
                <a:ea typeface="Arial"/>
                <a:cs typeface="Arial"/>
                <a:sym typeface="Arial"/>
              </a:rPr>
              <a:t>Removing some targeting options</a:t>
            </a:r>
            <a:endParaRPr sz="1900" u="sng">
              <a:solidFill>
                <a:srgbClr val="FF0000"/>
              </a:solidFill>
              <a:latin typeface="Arial"/>
              <a:ea typeface="Arial"/>
              <a:cs typeface="Arial"/>
              <a:sym typeface="Arial"/>
            </a:endParaRPr>
          </a:p>
          <a:p>
            <a:pPr indent="0" lvl="0" marL="0" rtl="0" algn="l">
              <a:lnSpc>
                <a:spcPct val="163043"/>
              </a:lnSpc>
              <a:spcBef>
                <a:spcPts val="1100"/>
              </a:spcBef>
              <a:spcAft>
                <a:spcPts val="0"/>
              </a:spcAft>
              <a:buNone/>
            </a:pPr>
            <a:r>
              <a:rPr lang="en" sz="1150">
                <a:solidFill>
                  <a:schemeClr val="lt1"/>
                </a:solidFill>
                <a:latin typeface="Arial"/>
                <a:ea typeface="Arial"/>
                <a:cs typeface="Arial"/>
                <a:sym typeface="Arial"/>
              </a:rPr>
              <a:t>We’re committed to protecting people from discriminatory advertising on our platforms. That’s why we’re removing over 5,000 targeting options to help prevent misuse. While these options have been used in legitimate ways to reach people interested in a certain product or service, we think minimizing the risk of abuse is more important. This includes limiting the ability for advertisers to exclude audiences that relate to attributes such as ethnicity or religion.</a:t>
            </a:r>
            <a:endParaRPr sz="1150">
              <a:solidFill>
                <a:schemeClr val="lt1"/>
              </a:solidFill>
              <a:latin typeface="Arial"/>
              <a:ea typeface="Arial"/>
              <a:cs typeface="Arial"/>
              <a:sym typeface="Arial"/>
            </a:endParaRPr>
          </a:p>
          <a:p>
            <a:pPr indent="0" lvl="0" marL="0" rtl="0" algn="l">
              <a:lnSpc>
                <a:spcPct val="118421"/>
              </a:lnSpc>
              <a:spcBef>
                <a:spcPts val="1900"/>
              </a:spcBef>
              <a:spcAft>
                <a:spcPts val="0"/>
              </a:spcAft>
              <a:buNone/>
            </a:pPr>
            <a:r>
              <a:rPr lang="en" sz="1900" u="sng">
                <a:solidFill>
                  <a:srgbClr val="FF0000"/>
                </a:solidFill>
                <a:latin typeface="Arial"/>
                <a:ea typeface="Arial"/>
                <a:cs typeface="Arial"/>
                <a:sym typeface="Arial"/>
              </a:rPr>
              <a:t>Expanding advertiser education</a:t>
            </a:r>
            <a:endParaRPr sz="1900" u="sng">
              <a:solidFill>
                <a:srgbClr val="FF0000"/>
              </a:solidFill>
              <a:latin typeface="Arial"/>
              <a:ea typeface="Arial"/>
              <a:cs typeface="Arial"/>
              <a:sym typeface="Arial"/>
            </a:endParaRPr>
          </a:p>
          <a:p>
            <a:pPr indent="0" lvl="0" marL="0" rtl="0" algn="l">
              <a:lnSpc>
                <a:spcPct val="163043"/>
              </a:lnSpc>
              <a:spcBef>
                <a:spcPts val="600"/>
              </a:spcBef>
              <a:spcAft>
                <a:spcPts val="0"/>
              </a:spcAft>
              <a:buNone/>
            </a:pPr>
            <a:r>
              <a:rPr lang="en" sz="1150">
                <a:solidFill>
                  <a:schemeClr val="lt1"/>
                </a:solidFill>
                <a:latin typeface="Arial"/>
                <a:ea typeface="Arial"/>
                <a:cs typeface="Arial"/>
                <a:sym typeface="Arial"/>
              </a:rPr>
              <a:t>We want to help educate advertisers about their obligations under our policies. For over a year, we have required advertisers we identify offering housing, employment or credit ads to certify compliance with our non-discrimination policy. In the coming weeks, this new certification will roll out gradually to all US advertisers via our Ads Manager tool. Advertisers will be required to complete this certification in order to continue advertising on Facebook. We’ve designed this education in consultation with outside experts to underscore the difference between acceptable ad targeting and ad discrimination.</a:t>
            </a:r>
            <a:endParaRPr sz="1150">
              <a:solidFill>
                <a:schemeClr val="lt1"/>
              </a:solidFill>
              <a:latin typeface="Arial"/>
              <a:ea typeface="Arial"/>
              <a:cs typeface="Arial"/>
              <a:sym typeface="Arial"/>
            </a:endParaRPr>
          </a:p>
          <a:p>
            <a:pPr indent="0" lvl="0" marL="0" rtl="0" algn="l">
              <a:lnSpc>
                <a:spcPct val="163043"/>
              </a:lnSpc>
              <a:spcBef>
                <a:spcPts val="1100"/>
              </a:spcBef>
              <a:spcAft>
                <a:spcPts val="0"/>
              </a:spcAft>
              <a:buNone/>
            </a:pPr>
            <a:r>
              <a:rPr lang="en" sz="1150">
                <a:solidFill>
                  <a:schemeClr val="lt1"/>
                </a:solidFill>
                <a:latin typeface="Arial"/>
                <a:ea typeface="Arial"/>
                <a:cs typeface="Arial"/>
                <a:sym typeface="Arial"/>
              </a:rPr>
              <a:t>We’ll expand this to advertisers using our other tools and APIs, and those in additional countries, over time.</a:t>
            </a:r>
            <a:endParaRPr sz="1150">
              <a:solidFill>
                <a:schemeClr val="lt1"/>
              </a:solidFill>
              <a:latin typeface="Arial"/>
              <a:ea typeface="Arial"/>
              <a:cs typeface="Arial"/>
              <a:sym typeface="Arial"/>
            </a:endParaRPr>
          </a:p>
          <a:p>
            <a:pPr indent="0" lvl="0" marL="0" rtl="0" algn="l">
              <a:spcBef>
                <a:spcPts val="1100"/>
              </a:spcBef>
              <a:spcAft>
                <a:spcPts val="1600"/>
              </a:spcAft>
              <a:buNone/>
            </a:pPr>
            <a:r>
              <a:t/>
            </a:r>
            <a:endParaRPr sz="17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1"/>
          <p:cNvPicPr preferRelativeResize="0"/>
          <p:nvPr/>
        </p:nvPicPr>
        <p:blipFill>
          <a:blip r:embed="rId3">
            <a:alphaModFix/>
          </a:blip>
          <a:stretch>
            <a:fillRect/>
          </a:stretch>
        </p:blipFill>
        <p:spPr>
          <a:xfrm>
            <a:off x="3005650" y="236650"/>
            <a:ext cx="2745175" cy="4688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