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a:t>
            </a:r>
            <a:endParaRPr/>
          </a:p>
          <a:p>
            <a:pPr indent="0" lvl="0" marL="0" rtl="0" algn="l">
              <a:spcBef>
                <a:spcPts val="0"/>
              </a:spcBef>
              <a:spcAft>
                <a:spcPts val="0"/>
              </a:spcAft>
              <a:buNone/>
            </a:pPr>
            <a:r>
              <a:rPr lang="en"/>
              <a:t>-laws/regulations about influence(social media, communications,2016 elections,digital tech, etc.)</a:t>
            </a:r>
            <a:endParaRPr/>
          </a:p>
          <a:p>
            <a:pPr indent="0" lvl="0" marL="0" rtl="0" algn="l">
              <a:spcBef>
                <a:spcPts val="0"/>
              </a:spcBef>
              <a:spcAft>
                <a:spcPts val="0"/>
              </a:spcAft>
              <a:buNone/>
            </a:pPr>
            <a:r>
              <a:rPr lang="en"/>
              <a:t>-corruption, Congressional hearings about influence, due diligence of social media, influence</a:t>
            </a:r>
            <a:endParaRPr/>
          </a:p>
          <a:p>
            <a:pPr indent="0" lvl="0" marL="0" rtl="0" algn="l">
              <a:spcBef>
                <a:spcPts val="0"/>
              </a:spcBef>
              <a:spcAft>
                <a:spcPts val="0"/>
              </a:spcAft>
              <a:buNone/>
            </a:pPr>
            <a:r>
              <a:rPr lang="en"/>
              <a:t>-exploitation of election power </a:t>
            </a:r>
            <a:endParaRPr/>
          </a:p>
          <a:p>
            <a:pPr indent="0" lvl="0" marL="0" rtl="0" algn="l">
              <a:spcBef>
                <a:spcPts val="0"/>
              </a:spcBef>
              <a:spcAft>
                <a:spcPts val="0"/>
              </a:spcAft>
              <a:buNone/>
            </a:pPr>
            <a:r>
              <a:rPr lang="en"/>
              <a:t>-smart people about election influence</a:t>
            </a:r>
            <a:endParaRPr/>
          </a:p>
          <a:p>
            <a:pPr indent="0" lvl="0" marL="0" rtl="0" algn="l">
              <a:spcBef>
                <a:spcPts val="0"/>
              </a:spcBef>
              <a:spcAft>
                <a:spcPts val="0"/>
              </a:spcAft>
              <a:buNone/>
            </a:pPr>
            <a:r>
              <a:rPr lang="en"/>
              <a:t>-private actors and policies </a:t>
            </a:r>
            <a:endParaRPr/>
          </a:p>
          <a:p>
            <a:pPr indent="0" lvl="0" marL="0" rtl="0" algn="l">
              <a:spcBef>
                <a:spcPts val="0"/>
              </a:spcBef>
              <a:spcAft>
                <a:spcPts val="0"/>
              </a:spcAft>
              <a:buNone/>
            </a:pPr>
            <a:r>
              <a:rPr lang="en"/>
              <a:t>-privacy terms and conditions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bf4cde075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f4cde075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c7ec3389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c7ec3389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bf4cde0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f4cde0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c7ec3389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c7ec3389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bf4cde07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bf4cde0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bf4cde075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bf4cde075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c7ec3389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c7ec3389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bf4cde0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f4cde0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bf4cde075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f4cde075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c7ec3389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c7ec3389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7ec33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7ec33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bf4cde0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bf4cde0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c7ec338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c7ec338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bf4cde07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bf4cde0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bf4cde075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bf4cde075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c7ec3389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c7ec3389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bf4cde07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bf4cde07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f4cde075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f4cde075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bf4cde07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bf4cde07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c7ec3389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c7ec3389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bf4cde07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bf4cde0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4ce391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4ce391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Domestic election interference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bf4cde075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bf4cde075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c7ec3389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c7ec3389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bf4cde0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f4cde0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c7ec338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c7ec338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bf4cde0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bf4cde0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bf4cde075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bf4cde075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bf4cde075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f4cde075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bf4cde075_1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bf4cde075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c7ec3389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c7ec3389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bf4cde07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bf4cde07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f4cde075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f4cde075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bf4cde075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bf4cde075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bf4cde075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bf4cde075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bf4cde07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bf4cde07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bf4cde075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bf4cde075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bf4cde075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bf4cde075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f4cde075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f4cde075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bf4cde075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bf4cde075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bf4cde075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bf4cde075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c069f97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c069f97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57786"/>
                </a:solidFill>
              </a:rPr>
              <a:t>We are expanding our enforcement approach to include accounts that deliberately mimic or are intended to replace accounts we have previously suspended for violating our rules.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c069f97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c069f97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bf4cde075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f4cde075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c069f97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c069f97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8c069f97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8c069f97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8c069f97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c069f97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bf4cde07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bf4cde07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f4cde075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f4cde075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f4cde07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f4cde07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https://leginfo.legislature.ca.gov/faces/billTextClient.xhtml?bill_id=201720180SB1001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c7ec3389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c7ec3389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f4cde0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f4cde0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advance-lexis-com.libproxy.mit.edu/document/?pdmfid=1516831&amp;crid=f1f528d1-cd44-43e6-b8c9-e32fd3fa519f&amp;pddocfullpath=%2Fshared%2Fdocument%2Fanalytical-materials%2Furn%3AcontentItem%3A5X93-SK81-JN14-G4CH-00000-00&amp;pdcontentcomponentid=439355&amp;pdteaserkey=sr1&amp;pditab=allpods&amp;ecomp=gb63k&amp;earg=sr1&amp;prid=6e9fcc31-0b90-4ee5-8497-c85d7e5c6af1" TargetMode="External"/><Relationship Id="rId4" Type="http://schemas.openxmlformats.org/officeDocument/2006/relationships/hyperlink" Target="https://advance-lexis-com.libproxy.mit.edu/document/?pdmfid=1516831&amp;crid=f1f528d1-cd44-43e6-b8c9-e32fd3fa519f&amp;pddocfullpath=%2Fshared%2Fdocument%2Fanalytical-materials%2Furn%3AcontentItem%3A5X93-SK81-JN14-G4CH-00000-00&amp;pdcontentcomponentid=439355&amp;pdteaserkey=sr1&amp;pditab=allpods&amp;ecomp=gb63k&amp;earg=sr1&amp;prid=6e9fcc31-0b90-4ee5-8497-c85d7e5c6af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dvance-lexis-com.libproxy.mit.edu/document/?pdmfid=1516831&amp;crid=f1f528d1-cd44-43e6-b8c9-e32fd3fa519f&amp;pddocfullpath=%2Fshared%2Fdocument%2Fanalytical-materials%2Furn%3AcontentItem%3A5X93-SK81-JN14-G4CH-00000-00&amp;pdcontentcomponentid=439355&amp;pdteaserkey=sr1&amp;pditab=allpods&amp;ecomp=gb63k&amp;earg=sr1&amp;prid=6e9fcc31-0b90-4ee5-8497-c85d7e5c6af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advance-lexis-com.libproxy.mit.edu/document/?pdmfid=1516831&amp;crid=f357a516-337b-4fda-979f-b1d44fe99da2&amp;pddocfullpath=%2Fshared%2Fdocument%2Fanalytical-materials%2Furn%3AcontentItem%3A5WTN-C6X1-F361-M3P3-00000-00&amp;pdcontentcomponentid=406488&amp;pdteaserkey=sr9&amp;pditab=allpods&amp;ecomp=gb63k&amp;earg=sr9&amp;prid=6e9fcc31-0b90-4ee5-8497-c85d7e5c6af1" TargetMode="External"/><Relationship Id="rId4" Type="http://schemas.openxmlformats.org/officeDocument/2006/relationships/hyperlink" Target="https://advance-lexis-com.libproxy.mit.edu/document/?pdmfid=1516831&amp;crid=f357a516-337b-4fda-979f-b1d44fe99da2&amp;pddocfullpath=%2Fshared%2Fdocument%2Fanalytical-materials%2Furn%3AcontentItem%3A5WTN-C6X1-F361-M3P3-00000-00&amp;pdcontentcomponentid=406488&amp;pdteaserkey=sr9&amp;pditab=allpods&amp;ecomp=gb63k&amp;earg=sr9&amp;prid=6e9fcc31-0b90-4ee5-8497-c85d7e5c6af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dvance-lexis-com.libproxy.mit.edu/document/?pdmfid=1516831&amp;crid=f357a516-337b-4fda-979f-b1d44fe99da2&amp;pddocfullpath=%2Fshared%2Fdocument%2Fanalytical-materials%2Furn%3AcontentItem%3A5WTN-C6X1-F361-M3P3-00000-00&amp;pdcontentcomponentid=406488&amp;pdteaserkey=sr9&amp;pditab=allpods&amp;ecomp=gb63k&amp;earg=sr9&amp;prid=6e9fcc31-0b90-4ee5-8497-c85d7e5c6af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advance-lexis-com.libproxy.mit.edu/document/?pdmfid=1516831&amp;crid=65e6fd5a-9dc8-43be-91e2-6b4c1d1d75f6&amp;pddocfullpath=%2Fshared%2Fdocument%2Fanalytical-materials%2Furn%3AcontentItem%3A5TNY-VDC0-02BM-Y483-00000-00&amp;pdcontentcomponentid=7375&amp;pdteaserkey=sr10&amp;pditab=allpods&amp;ecomp=gb63k&amp;earg=sr10&amp;prid=2af9ce6d-e0a0-4cdf-951c-8cb1a57a98c1" TargetMode="External"/><Relationship Id="rId4" Type="http://schemas.openxmlformats.org/officeDocument/2006/relationships/hyperlink" Target="https://advance-lexis-com.libproxy.mit.edu/document/?pdmfid=1516831&amp;crid=65e6fd5a-9dc8-43be-91e2-6b4c1d1d75f6&amp;pddocfullpath=%2Fshared%2Fdocument%2Fanalytical-materials%2Furn%3AcontentItem%3A5TNY-VDC0-02BM-Y483-00000-00&amp;pdcontentcomponentid=7375&amp;pdteaserkey=sr10&amp;pditab=allpods&amp;ecomp=gb63k&amp;earg=sr10&amp;prid=2af9ce6d-e0a0-4cdf-951c-8cb1a57a98c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dvance-lexis-com.libproxy.mit.edu/document/?pdmfid=1516831&amp;crid=65e6fd5a-9dc8-43be-91e2-6b4c1d1d75f6&amp;pddocfullpath=%2Fshared%2Fdocument%2Fanalytical-materials%2Furn%3AcontentItem%3A5TNY-VDC0-02BM-Y483-00000-00&amp;pdcontentcomponentid=7375&amp;pdteaserkey=sr10&amp;pditab=allpods&amp;ecomp=gb63k&amp;earg=sr10&amp;prid=2af9ce6d-e0a0-4cdf-951c-8cb1a57a98c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advance-lexis-com.libproxy.mit.edu/document/?pdmfid=1516831&amp;crid=1fcab25c-197e-48c8-8335-a91ee5f31be7&amp;pddocfullpath=%2Fshared%2Fdocument%2Fanalytical-materials%2Furn%3AcontentItem%3A6036-VTR1-K0BB-S2KB-00000-00&amp;pdcontentcomponentid=139118&amp;pdteaserkey=sr18&amp;pditab=allpods&amp;ecomp=gb63k&amp;earg=sr18&amp;prid=2af9ce6d-e0a0-4cdf-951c-8cb1a57a98c1" TargetMode="External"/><Relationship Id="rId4" Type="http://schemas.openxmlformats.org/officeDocument/2006/relationships/hyperlink" Target="https://advance-lexis-com.libproxy.mit.edu/document/?pdmfid=1516831&amp;crid=1fcab25c-197e-48c8-8335-a91ee5f31be7&amp;pddocfullpath=%2Fshared%2Fdocument%2Fanalytical-materials%2Furn%3AcontentItem%3A6036-VTR1-K0BB-S2KB-00000-00&amp;pdcontentcomponentid=139118&amp;pdteaserkey=sr18&amp;pditab=allpods&amp;ecomp=gb63k&amp;earg=sr18&amp;prid=2af9ce6d-e0a0-4cdf-951c-8cb1a57a98c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advance-lexis-com.libproxy.mit.edu/document/?pdmfid=1516831&amp;crid=f04cf165-a2ef-42ad-85b4-3bb309a1148c&amp;pddocfullpath=%2Fshared%2Fdocument%2Fanalytical-materials%2Furn%3AcontentItem%3A5YJF-CKW1-JT42-S014-00000-00&amp;pdcontentcomponentid=172013&amp;pdteaserkey=sr3&amp;pditab=allpods&amp;ecomp=gb63k&amp;earg=sr3&amp;prid=ff58009b-64a6-4028-92bb-ccde25d5f94e" TargetMode="External"/><Relationship Id="rId4" Type="http://schemas.openxmlformats.org/officeDocument/2006/relationships/hyperlink" Target="https://advance-lexis-com.libproxy.mit.edu/document/?pdmfid=1516831&amp;crid=f04cf165-a2ef-42ad-85b4-3bb309a1148c&amp;pddocfullpath=%2Fshared%2Fdocument%2Fanalytical-materials%2Furn%3AcontentItem%3A5YJF-CKW1-JT42-S014-00000-00&amp;pdcontentcomponentid=172013&amp;pdteaserkey=sr3&amp;pditab=allpods&amp;ecomp=gb63k&amp;earg=sr3&amp;prid=ff58009b-64a6-4028-92bb-ccde25d5f94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dvance-lexis-com.libproxy.mit.edu/document/?pdmfid=1516831&amp;crid=1fcab25c-197e-48c8-8335-a91ee5f31be7&amp;pddocfullpath=%2Fshared%2Fdocument%2Fanalytical-materials%2Furn%3AcontentItem%3A6036-VTR1-K0BB-S2KB-00000-00&amp;pdcontentcomponentid=139118&amp;pdteaserkey=sr18&amp;pditab=allpods&amp;ecomp=gb63k&amp;earg=sr18&amp;prid=2af9ce6d-e0a0-4cdf-951c-8cb1a57a98c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advance-lexis-com.libproxy.mit.edu/document/?pdmfid=1516831&amp;crid=a9444b4a-5328-4e14-ae94-55e677a1f730&amp;pddocfullpath=%2Fshared%2Fdocument%2Fanalytical-materials%2Furn%3AcontentItem%3A5Y3N-GPR1-F873-B0DC-00000-00&amp;pdcontentcomponentid=308669&amp;pdteaserkey=sr1&amp;pditab=allpods&amp;ecomp=gb63k&amp;earg=sr1&amp;prid=88d4902a-37cd-4f4d-870d-bd657ab6e46c" TargetMode="External"/><Relationship Id="rId4" Type="http://schemas.openxmlformats.org/officeDocument/2006/relationships/hyperlink" Target="https://advance-lexis-com.libproxy.mit.edu/document/?pdmfid=1516831&amp;crid=a9444b4a-5328-4e14-ae94-55e677a1f730&amp;pddocfullpath=%2Fshared%2Fdocument%2Fanalytical-materials%2Furn%3AcontentItem%3A5Y3N-GPR1-F873-B0DC-00000-00&amp;pdcontentcomponentid=308669&amp;pdteaserkey=sr1&amp;pditab=allpods&amp;ecomp=gb63k&amp;earg=sr1&amp;prid=88d4902a-37cd-4f4d-870d-bd657ab6e46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dvance-lexis-com.libproxy.mit.edu/document/?pdmfid=1516831&amp;crid=a9444b4a-5328-4e14-ae94-55e677a1f730&amp;pddocfullpath=%2Fshared%2Fdocument%2Fanalytical-materials%2Furn%3AcontentItem%3A5Y3N-GPR1-F873-B0DC-00000-00&amp;pdcontentcomponentid=308669&amp;pdteaserkey=sr1&amp;pditab=allpods&amp;ecomp=gb63k&amp;earg=sr1&amp;prid=88d4902a-37cd-4f4d-870d-bd657ab6e46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advance-lexis-com.libproxy.mit.edu/document/?pdmfid=1516831&amp;crid=02489f90-8f9a-40b9-8b8f-2b4c736bd0ef&amp;pddocfullpath=%2Fshared%2Fdocument%2Fanalytical-materials%2Furn%3AcontentItem%3A5XBC-7071-JSRM-60XV-00000-00&amp;pdcontentcomponentid=224660&amp;pdteaserkey=sr1&amp;pditab=allpods&amp;ecomp=gb63k&amp;earg=sr1&amp;prid=40f319e0-b750-473a-86a0-cb9d0ad39bac" TargetMode="External"/><Relationship Id="rId4" Type="http://schemas.openxmlformats.org/officeDocument/2006/relationships/hyperlink" Target="https://advance-lexis-com.libproxy.mit.edu/document/?pdmfid=1516831&amp;crid=02489f90-8f9a-40b9-8b8f-2b4c736bd0ef&amp;pddocfullpath=%2Fshared%2Fdocument%2Fanalytical-materials%2Furn%3AcontentItem%3A5XBC-7071-JSRM-60XV-00000-00&amp;pdcontentcomponentid=224660&amp;pdteaserkey=sr1&amp;pditab=allpods&amp;ecomp=gb63k&amp;earg=sr1&amp;prid=40f319e0-b750-473a-86a0-cb9d0ad39ba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dvance-lexis-com.libproxy.mit.edu/document/?pdmfid=1516831&amp;crid=02489f90-8f9a-40b9-8b8f-2b4c736bd0ef&amp;pddocfullpath=%2Fshared%2Fdocument%2Fanalytical-materials%2Furn%3AcontentItem%3A5XBC-7071-JSRM-60XV-00000-00&amp;pdcontentcomponentid=224660&amp;pdteaserkey=sr1&amp;pditab=allpods&amp;ecomp=gb63k&amp;earg=sr1&amp;prid=40f319e0-b750-473a-86a0-cb9d0ad39bac" TargetMode="External"/><Relationship Id="rId4" Type="http://schemas.openxmlformats.org/officeDocument/2006/relationships/hyperlink" Target="https://advance-lexis-com.libproxy.mit.edu/document/?pdmfid=1516831&amp;crid=02489f90-8f9a-40b9-8b8f-2b4c736bd0ef&amp;pddocfullpath=%2Fshared%2Fdocument%2Fanalytical-materials%2Furn%3AcontentItem%3A5XBC-7071-JSRM-60XV-00000-00&amp;pdcontentcomponentid=224660&amp;pdteaserkey=sr1&amp;pditab=allpods&amp;ecomp=gb63k&amp;earg=sr1&amp;prid=40f319e0-b750-473a-86a0-cb9d0ad39ba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advance-lexis-com.libproxy.mit.edu/document/?pdmfid=1516831&amp;crid=224e7898-f6fd-4e59-818a-fd6b26c5c38a&amp;pddocfullpath=%2Fshared%2Fdocument%2Fanalytical-materials%2Furn%3AcontentItem%3A5STW-FYX0-00CV-M1SJ-00000-00&amp;pdcontentcomponentid=7328&amp;pdteaserkey=sr5&amp;pditab=allpods&amp;ecomp=gb63k&amp;earg=sr5&amp;prid=7bf6a1f0-6442-4633-af74-3a607a9b291e" TargetMode="External"/><Relationship Id="rId4" Type="http://schemas.openxmlformats.org/officeDocument/2006/relationships/hyperlink" Target="https://advance-lexis-com.libproxy.mit.edu/document/?pdmfid=1516831&amp;crid=224e7898-f6fd-4e59-818a-fd6b26c5c38a&amp;pddocfullpath=%2Fshared%2Fdocument%2Fanalytical-materials%2Furn%3AcontentItem%3A5STW-FYX0-00CV-M1SJ-00000-00&amp;pdcontentcomponentid=7328&amp;pdteaserkey=sr5&amp;pditab=allpods&amp;ecomp=gb63k&amp;earg=sr5&amp;prid=7bf6a1f0-6442-4633-af74-3a607a9b291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dvance-lexis-com.libproxy.mit.edu/document/?pdmfid=1516831&amp;crid=224e7898-f6fd-4e59-818a-fd6b26c5c38a&amp;pddocfullpath=%2Fshared%2Fdocument%2Fanalytical-materials%2Furn%3AcontentItem%3A5STW-FYX0-00CV-M1SJ-00000-00&amp;pdcontentcomponentid=7328&amp;pdteaserkey=sr5&amp;pditab=allpods&amp;ecomp=gb63k&amp;earg=sr5&amp;prid=7bf6a1f0-6442-4633-af74-3a607a9b291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dvance-lexis-com.libproxy.mit.edu/document/?pdmfid=1516831&amp;crid=f04cf165-a2ef-42ad-85b4-3bb309a1148c&amp;pddocfullpath=%2Fshared%2Fdocument%2Fanalytical-materials%2Furn%3AcontentItem%3A5YJF-CKW1-JT42-S014-00000-00&amp;pdcontentcomponentid=172013&amp;pdteaserkey=sr3&amp;pditab=allpods&amp;ecomp=gb63k&amp;earg=sr3&amp;prid=ff58009b-64a6-4028-92bb-ccde25d5f94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hyperlink" Target="https://advance-lexis-com.libproxy.mit.edu/document/?pdmfid=1516831&amp;crid=779a7d49-4466-477b-b6a6-9655a0362069&amp;pddocfullpath=%2Fshared%2Fdocument%2Fanalytical-materials%2Furn%3AcontentItem%3A5T8D-T3R0-00CV-72D2-00000-00&amp;pdcontentcomponentid=142668&amp;pdteaserkey=sr6&amp;pditab=allpods&amp;ecomp=gb63k&amp;earg=sr6&amp;prid=7bf6a1f0-6442-4633-af74-3a607a9b291e" TargetMode="External"/><Relationship Id="rId4" Type="http://schemas.openxmlformats.org/officeDocument/2006/relationships/hyperlink" Target="https://advance-lexis-com.libproxy.mit.edu/document/?pdmfid=1516831&amp;crid=779a7d49-4466-477b-b6a6-9655a0362069&amp;pddocfullpath=%2Fshared%2Fdocument%2Fanalytical-materials%2Furn%3AcontentItem%3A5T8D-T3R0-00CV-72D2-00000-00&amp;pdcontentcomponentid=142668&amp;pdteaserkey=sr6&amp;pditab=allpods&amp;ecomp=gb63k&amp;earg=sr6&amp;prid=7bf6a1f0-6442-4633-af74-3a607a9b291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advance-lexis-com.libproxy.mit.edu/document/?pdmfid=1516831&amp;crid=779a7d49-4466-477b-b6a6-9655a0362069&amp;pddocfullpath=%2Fshared%2Fdocument%2Fanalytical-materials%2Furn%3AcontentItem%3A5T8D-T3R0-00CV-72D2-00000-00&amp;pdcontentcomponentid=142668&amp;pdteaserkey=sr6&amp;pditab=allpods&amp;ecomp=gb63k&amp;earg=sr6&amp;prid=7bf6a1f0-6442-4633-af74-3a607a9b291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hyperlink" Target="https://lawreview.law.ucdavis.edu/issues/53/4/53-4_Overton.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lawreview.law.ucdavis.edu/issues/53/4/53-4_Overton.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hyperlink" Target="https://www.loc.gov/law/help/social-media-disinformation/compsum.ph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loc.gov/law/help/social-media-disinformation/compsum.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United_States_Congress" TargetMode="External"/><Relationship Id="rId4" Type="http://schemas.openxmlformats.org/officeDocument/2006/relationships/hyperlink" Target="https://en.wikipedia.org/wiki/Pornography" TargetMode="External"/><Relationship Id="rId5" Type="http://schemas.openxmlformats.org/officeDocument/2006/relationships/hyperlink" Target="https://en.wikipedia.org/wiki/Internet" TargetMode="External"/><Relationship Id="rId6" Type="http://schemas.openxmlformats.org/officeDocument/2006/relationships/hyperlink" Target="https://en.wikipedia.org/wiki/Reno_v._ACLU" TargetMode="External"/><Relationship Id="rId7" Type="http://schemas.openxmlformats.org/officeDocument/2006/relationships/hyperlink" Target="https://en.wikipedia.org/wiki/United_States_Supreme_Court" TargetMode="External"/><Relationship Id="rId8" Type="http://schemas.openxmlformats.org/officeDocument/2006/relationships/hyperlink" Target="https://en.wikipedia.org/wiki/Act_of_Congres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about.fb.com/news/2019/10/update-on-election-integrity-effor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blog.twitter.com/en_us/topics/company/2018/five-days-until-electionday-2018.html" TargetMode="External"/><Relationship Id="rId4" Type="http://schemas.openxmlformats.org/officeDocument/2006/relationships/hyperlink" Target="https://help.twitter.com/en/rules-and-policies/election-integrity-policy" TargetMode="External"/><Relationship Id="rId5" Type="http://schemas.openxmlformats.org/officeDocument/2006/relationships/hyperlink" Target="https://blog.twitter.com/en_us/topics/company/2019/synthetic_manipulated_media_policy_feedback.html" TargetMode="External"/><Relationship Id="rId6" Type="http://schemas.openxmlformats.org/officeDocument/2006/relationships/hyperlink" Target="https://blog.twitter.com/en_us/topics/company/2020/new-approach-to-synthetic-and-manipulated-media.html" TargetMode="External"/><Relationship Id="rId7" Type="http://schemas.openxmlformats.org/officeDocument/2006/relationships/hyperlink" Target="https://blog.twitter.com/en_us/topics/company/2020/new-approach-to-synthetic-and-manipulated-media.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csmapnyu.org" TargetMode="External"/><Relationship Id="rId4" Type="http://schemas.openxmlformats.org/officeDocument/2006/relationships/hyperlink" Target="https://www.ifes.org/sites/default/files/ifes_working_paper_social_media_disinformation_and_electoral_integrity_august_2019_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leginfo.legislature.ca.gov/faces/billTextClient.xhtml?bill_id=201720180SB100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advance-lexis-com.libproxy.mit.edu/document/teaserdocument/?pdmfid=1516831&amp;crid=21e8df66-7e11-445b-8ca0-f08c98587c31&amp;pddocfullpath=%2Fshared%2Fdocument%2Fanalytical-materials%2Furn%3AcontentItem%3A5S5Y-SFV0-00CW-82C0-00000-00&amp;pddocid=urn%3AcontentItem%3A5S5Y-SFV0-00CW-82C0-00000-00&amp;pdcontentcomponentid=147867&amp;pdteaserkey=h1&amp;pditab=allpods&amp;ecomp=gb63k&amp;earg=sr2&amp;prid=6e9fcc31-0b90-4ee5-8497-c85d7e5c6af1" TargetMode="External"/><Relationship Id="rId4" Type="http://schemas.openxmlformats.org/officeDocument/2006/relationships/hyperlink" Target="https://advance-lexis-com.libproxy.mit.edu/document/teaserdocument/?pdmfid=1516831&amp;crid=21e8df66-7e11-445b-8ca0-f08c98587c31&amp;pddocfullpath=%2Fshared%2Fdocument%2Fanalytical-materials%2Furn%3AcontentItem%3A5S5Y-SFV0-00CW-82C0-00000-00&amp;pddocid=urn%3AcontentItem%3A5S5Y-SFV0-00CW-82C0-00000-00&amp;pdcontentcomponentid=147867&amp;pdteaserkey=h1&amp;pditab=allpods&amp;ecomp=gb63k&amp;earg=sr2&amp;prid=6e9fcc31-0b90-4ee5-8497-c85d7e5c6af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dvance-lexis-com.libproxy.mit.edu/document/teaserdocument/?pdmfid=1516831&amp;crid=21e8df66-7e11-445b-8ca0-f08c98587c31&amp;pddocfullpath=%2Fshared%2Fdocument%2Fanalytical-materials%2Furn%3AcontentItem%3A5S5Y-SFV0-00CW-82C0-00000-00&amp;pddocid=urn%3AcontentItem%3A5S5Y-SFV0-00CW-82C0-00000-00&amp;pdcontentcomponentid=147867&amp;pdteaserkey=h1&amp;pditab=allpods&amp;ecomp=gb63k&amp;earg=sr2&amp;prid=6e9fcc31-0b90-4ee5-8497-c85d7e5c6af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1675" y="1684275"/>
            <a:ext cx="8145300" cy="16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Social Media Influence, Elections, and the Law</a:t>
            </a:r>
            <a:endParaRPr sz="7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359600" y="27175"/>
            <a:ext cx="8359200" cy="44613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1"/>
              </a:buClr>
              <a:buSzPts val="1400"/>
              <a:buFont typeface="Times New Roman"/>
              <a:buChar char="●"/>
            </a:pPr>
            <a:r>
              <a:rPr lang="en" sz="1400">
                <a:solidFill>
                  <a:schemeClr val="lt1"/>
                </a:solidFill>
                <a:latin typeface="Times New Roman"/>
                <a:ea typeface="Times New Roman"/>
                <a:cs typeface="Times New Roman"/>
                <a:sym typeface="Times New Roman"/>
              </a:rPr>
              <a:t>The distribution of false news can now be more effectively targeted at those individuals most likely to be affected by the misinformation</a:t>
            </a:r>
            <a:r>
              <a:rPr b="1" lang="en" sz="1400">
                <a:solidFill>
                  <a:srgbClr val="FF0000"/>
                </a:solidFill>
                <a:latin typeface="Times New Roman"/>
                <a:ea typeface="Times New Roman"/>
                <a:cs typeface="Times New Roman"/>
                <a:sym typeface="Times New Roman"/>
              </a:rPr>
              <a:t>[Increased Ability to Target the Most Impressionable]</a:t>
            </a:r>
            <a:endParaRPr b="1" sz="1400">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solidFill>
                  <a:schemeClr val="lt1"/>
                </a:solidFill>
                <a:latin typeface="Times New Roman"/>
                <a:ea typeface="Times New Roman"/>
                <a:cs typeface="Times New Roman"/>
                <a:sym typeface="Times New Roman"/>
              </a:rPr>
              <a:t>Technological changes are undermining news consumers' abilities to distinguish between legitimate and false news</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600">
                <a:solidFill>
                  <a:schemeClr val="lt1"/>
                </a:solidFill>
                <a:latin typeface="Times New Roman"/>
                <a:ea typeface="Times New Roman"/>
                <a:cs typeface="Times New Roman"/>
                <a:sym typeface="Times New Roman"/>
              </a:rPr>
              <a:t>Recent research by the Pew Research Center indicates that individuals who consume news via social media are </a:t>
            </a:r>
            <a:r>
              <a:rPr b="1" lang="en" sz="1600">
                <a:solidFill>
                  <a:srgbClr val="FF0000"/>
                </a:solidFill>
                <a:latin typeface="Times New Roman"/>
                <a:ea typeface="Times New Roman"/>
                <a:cs typeface="Times New Roman"/>
                <a:sym typeface="Times New Roman"/>
              </a:rPr>
              <a:t>capable of identifying the originating source of the story consumed only about half the time.</a:t>
            </a:r>
            <a:endParaRPr b="1" sz="1600">
              <a:solidFill>
                <a:srgbClr val="FF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It seems necessary that, going forward, First Amendment jurisprudence and the operational decision-making of social media platforms, recognize </a:t>
            </a:r>
            <a:r>
              <a:rPr b="1" lang="en" sz="1600">
                <a:solidFill>
                  <a:srgbClr val="FF0000"/>
                </a:solidFill>
                <a:latin typeface="Times New Roman"/>
                <a:ea typeface="Times New Roman"/>
                <a:cs typeface="Times New Roman"/>
                <a:sym typeface="Times New Roman"/>
              </a:rPr>
              <a:t>the more limited efficacy of counterspeech within the context of the operation social media platforms</a:t>
            </a:r>
            <a:r>
              <a:rPr lang="en" sz="1600">
                <a:solidFill>
                  <a:schemeClr val="lt1"/>
                </a:solidFill>
                <a:latin typeface="Times New Roman"/>
                <a:ea typeface="Times New Roman"/>
                <a:cs typeface="Times New Roman"/>
                <a:sym typeface="Times New Roman"/>
              </a:rPr>
              <a:t>. It seems appropriate that, within the context of news on social media, the counterspeech doctrine should receive the same kind of more circumspect and limited application that has been advocated for in speech contexts, such as hate speech and adopted by the courts in contexts such as libel.</a:t>
            </a:r>
            <a:endParaRPr sz="1600">
              <a:solidFill>
                <a:schemeClr val="lt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These social media platforms should adopt a </a:t>
            </a:r>
            <a:r>
              <a:rPr b="1" lang="en" sz="1600">
                <a:solidFill>
                  <a:srgbClr val="FF0000"/>
                </a:solidFill>
                <a:latin typeface="Times New Roman"/>
                <a:ea typeface="Times New Roman"/>
                <a:cs typeface="Times New Roman"/>
                <a:sym typeface="Times New Roman"/>
              </a:rPr>
              <a:t>greater institutional commitment to a public interest-grounded approach to content filtering, in keeping with the editorial responsibilities that have characterized previous generations of news organizations. </a:t>
            </a:r>
            <a:endParaRPr b="1" sz="1600">
              <a:solidFill>
                <a:srgbClr val="FF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The end result today at the end of the day is a state of </a:t>
            </a:r>
            <a:r>
              <a:rPr b="1" lang="en" sz="1600">
                <a:solidFill>
                  <a:srgbClr val="FF0000"/>
                </a:solidFill>
                <a:latin typeface="Times New Roman"/>
                <a:ea typeface="Times New Roman"/>
                <a:cs typeface="Times New Roman"/>
                <a:sym typeface="Times New Roman"/>
              </a:rPr>
              <a:t>market failure in the marketplace of ideas.</a:t>
            </a:r>
            <a:endParaRPr b="1" sz="1600">
              <a:solidFill>
                <a:srgbClr val="FF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85" name="Google Shape;185;p23"/>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Nunito"/>
                <a:ea typeface="Nunito"/>
                <a:cs typeface="Nunito"/>
                <a:sym typeface="Nunito"/>
                <a:hlinkClick r:id="rId3"/>
              </a:rPr>
              <a:t>ARTICLE: RUSSIAN ELECTION INTERFERENCE AND RACE-BAITING, 9 Colum. J. Race &amp; L. 191</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86" name="Google Shape;186;p23"/>
          <p:cNvSpPr txBox="1"/>
          <p:nvPr>
            <p:ph idx="2" type="body"/>
          </p:nvPr>
        </p:nvSpPr>
        <p:spPr>
          <a:xfrm>
            <a:off x="677375" y="17109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Source:</a:t>
            </a:r>
            <a:r>
              <a:rPr lang="en" sz="2300">
                <a:solidFill>
                  <a:schemeClr val="lt1"/>
                </a:solidFill>
                <a:latin typeface="Nunito"/>
                <a:ea typeface="Nunito"/>
                <a:cs typeface="Nunito"/>
                <a:sym typeface="Nunito"/>
              </a:rPr>
              <a:t> </a:t>
            </a:r>
            <a:r>
              <a:rPr lang="en" sz="2300">
                <a:solidFill>
                  <a:schemeClr val="lt1"/>
                </a:solidFill>
                <a:uFill>
                  <a:noFill/>
                </a:uFill>
                <a:latin typeface="Nunito"/>
                <a:ea typeface="Nunito"/>
                <a:cs typeface="Nunito"/>
                <a:sym typeface="Nunito"/>
                <a:hlinkClick r:id="rId4">
                  <a:extLst>
                    <a:ext uri="{A12FA001-AC4F-418D-AE19-62706E023703}">
                      <ahyp:hlinkClr val="tx"/>
                    </a:ext>
                  </a:extLst>
                </a:hlinkClick>
              </a:rPr>
              <a:t>Columbia Journal of Race and Law</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Author:</a:t>
            </a:r>
            <a:r>
              <a:rPr lang="en" sz="2300">
                <a:solidFill>
                  <a:schemeClr val="lt1"/>
                </a:solidFill>
                <a:latin typeface="Nunito"/>
                <a:ea typeface="Nunito"/>
                <a:cs typeface="Nunito"/>
                <a:sym typeface="Nunito"/>
              </a:rPr>
              <a:t> </a:t>
            </a:r>
            <a:r>
              <a:rPr lang="en" sz="2300">
                <a:solidFill>
                  <a:schemeClr val="lt1"/>
                </a:solidFill>
                <a:latin typeface="Nunito"/>
                <a:ea typeface="Nunito"/>
                <a:cs typeface="Nunito"/>
                <a:sym typeface="Nunito"/>
              </a:rPr>
              <a:t>Darin E.W. Johnson(Associate Professor of Law, Howard University School of Law; J.D., Harvard Law School; B.A., Yale College)</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Date: </a:t>
            </a:r>
            <a:r>
              <a:rPr lang="en" sz="2300">
                <a:solidFill>
                  <a:schemeClr val="lt1"/>
                </a:solidFill>
                <a:latin typeface="Nunito"/>
                <a:ea typeface="Nunito"/>
                <a:cs typeface="Nunito"/>
                <a:sym typeface="Nunito"/>
              </a:rPr>
              <a:t>2019</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Approximate length: </a:t>
            </a:r>
            <a:r>
              <a:rPr lang="en" sz="2300">
                <a:solidFill>
                  <a:schemeClr val="lt1"/>
                </a:solidFill>
                <a:latin typeface="Nunito"/>
                <a:ea typeface="Nunito"/>
                <a:cs typeface="Nunito"/>
                <a:sym typeface="Nunito"/>
              </a:rPr>
              <a:t>60209</a:t>
            </a:r>
            <a:r>
              <a:rPr lang="en" sz="2300">
                <a:solidFill>
                  <a:schemeClr val="lt1"/>
                </a:solidFill>
                <a:latin typeface="Nunito"/>
                <a:ea typeface="Nunito"/>
                <a:cs typeface="Nunito"/>
                <a:sym typeface="Nunito"/>
              </a:rPr>
              <a:t> words</a:t>
            </a:r>
            <a:endParaRPr sz="2300">
              <a:solidFill>
                <a:schemeClr val="lt1"/>
              </a:solidFill>
              <a:latin typeface="Nunito"/>
              <a:ea typeface="Nunito"/>
              <a:cs typeface="Nunito"/>
              <a:sym typeface="Nunito"/>
            </a:endParaRPr>
          </a:p>
          <a:p>
            <a:pPr indent="0" lvl="0" marL="0" rtl="0" algn="l">
              <a:spcBef>
                <a:spcPts val="0"/>
              </a:spcBef>
              <a:spcAft>
                <a:spcPts val="160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151025" y="168175"/>
            <a:ext cx="8834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u="sng">
                <a:hlinkClick r:id="rId3"/>
              </a:rPr>
              <a:t>ARTICLE: RUSSIAN ELECTION INTERFERENCE AND RACE-BAITING, 9 Colum. J. Race &amp; L. 191</a:t>
            </a:r>
            <a:endParaRPr b="1" sz="17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92" name="Google Shape;192;p24"/>
          <p:cNvSpPr txBox="1"/>
          <p:nvPr>
            <p:ph idx="1" type="body"/>
          </p:nvPr>
        </p:nvSpPr>
        <p:spPr>
          <a:xfrm>
            <a:off x="282725" y="582800"/>
            <a:ext cx="8571300" cy="4104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Times New Roman"/>
              <a:buChar char="●"/>
            </a:pPr>
            <a:r>
              <a:rPr lang="en" sz="1200">
                <a:solidFill>
                  <a:schemeClr val="lt1"/>
                </a:solidFill>
                <a:latin typeface="Times New Roman"/>
                <a:ea typeface="Times New Roman"/>
                <a:cs typeface="Times New Roman"/>
                <a:sym typeface="Times New Roman"/>
              </a:rPr>
              <a:t>The intelligence agents had a thorough understanding of the important role that minority turnout would play in the election. By mid-2016, </a:t>
            </a:r>
            <a:r>
              <a:rPr b="1" lang="en" sz="1200">
                <a:solidFill>
                  <a:srgbClr val="FF0000"/>
                </a:solidFill>
                <a:latin typeface="Times New Roman"/>
                <a:ea typeface="Times New Roman"/>
                <a:cs typeface="Times New Roman"/>
                <a:sym typeface="Times New Roman"/>
              </a:rPr>
              <a:t>the IRA began an active campaign through social media to suppress minority voter turnout.</a:t>
            </a:r>
            <a:r>
              <a:rPr lang="en" sz="1200">
                <a:solidFill>
                  <a:schemeClr val="lt1"/>
                </a:solidFill>
                <a:latin typeface="Times New Roman"/>
                <a:ea typeface="Times New Roman"/>
                <a:cs typeface="Times New Roman"/>
                <a:sym typeface="Times New Roman"/>
              </a:rPr>
              <a:t> For example, in the Instagram group "Woke Blacks," the IRA posted: "[A] particular hype and hatred for Trump is misleading the people and forcing Blacks to vote Killary. We cannot resort to the lesser of two devils. Then we'd surely be better off without voting AT ALL."</a:t>
            </a:r>
            <a:endParaRPr sz="18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b="1" lang="en" sz="1200">
                <a:solidFill>
                  <a:srgbClr val="FF0000"/>
                </a:solidFill>
                <a:latin typeface="Times New Roman"/>
                <a:ea typeface="Times New Roman"/>
                <a:cs typeface="Times New Roman"/>
                <a:sym typeface="Times New Roman"/>
              </a:rPr>
              <a:t>Racial division was fundamental to Russia's interference campaign. More than half of the Russian advertisements on Facebook, for example, used race as a central theme to sow disunion</a:t>
            </a:r>
            <a:endParaRPr b="1" sz="12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lang="en" sz="1200">
                <a:solidFill>
                  <a:schemeClr val="lt1"/>
                </a:solidFill>
                <a:latin typeface="Times New Roman"/>
                <a:ea typeface="Times New Roman"/>
                <a:cs typeface="Times New Roman"/>
                <a:sym typeface="Times New Roman"/>
              </a:rPr>
              <a:t>Facebook was particularly vulnerable to a strategic advertisement operation because </a:t>
            </a:r>
            <a:r>
              <a:rPr b="1" lang="en" sz="1200">
                <a:solidFill>
                  <a:srgbClr val="FF0000"/>
                </a:solidFill>
                <a:latin typeface="Times New Roman"/>
                <a:ea typeface="Times New Roman"/>
                <a:cs typeface="Times New Roman"/>
                <a:sym typeface="Times New Roman"/>
              </a:rPr>
              <a:t>its self-service advertisement model permits users to create their own advertisements and target recipients based on geography, demographics, and specific interests. </a:t>
            </a:r>
            <a:r>
              <a:rPr lang="en" sz="1200">
                <a:solidFill>
                  <a:schemeClr val="lt1"/>
                </a:solidFill>
                <a:latin typeface="Times New Roman"/>
                <a:ea typeface="Times New Roman"/>
                <a:cs typeface="Times New Roman"/>
                <a:sym typeface="Times New Roman"/>
              </a:rPr>
              <a:t>There is a </a:t>
            </a:r>
            <a:r>
              <a:rPr b="1" lang="en" sz="1200">
                <a:solidFill>
                  <a:srgbClr val="FF0000"/>
                </a:solidFill>
                <a:latin typeface="Times New Roman"/>
                <a:ea typeface="Times New Roman"/>
                <a:cs typeface="Times New Roman"/>
                <a:sym typeface="Times New Roman"/>
              </a:rPr>
              <a:t>very large challenge in regulating any of this since Facebook advertisements are economically and legally sound overall. </a:t>
            </a:r>
            <a:endParaRPr b="1" sz="12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lang="en" sz="1200">
                <a:solidFill>
                  <a:schemeClr val="lt1"/>
                </a:solidFill>
                <a:latin typeface="Times New Roman"/>
                <a:ea typeface="Times New Roman"/>
                <a:cs typeface="Times New Roman"/>
                <a:sym typeface="Times New Roman"/>
              </a:rPr>
              <a:t>The Russian cyber disinformation scheme was </a:t>
            </a:r>
            <a:r>
              <a:rPr b="1" lang="en" sz="1200">
                <a:solidFill>
                  <a:srgbClr val="FF0000"/>
                </a:solidFill>
                <a:latin typeface="Times New Roman"/>
                <a:ea typeface="Times New Roman"/>
                <a:cs typeface="Times New Roman"/>
                <a:sym typeface="Times New Roman"/>
              </a:rPr>
              <a:t>much more prominent on Instagram than had previously been reported.</a:t>
            </a:r>
            <a:r>
              <a:rPr lang="en" sz="1200">
                <a:solidFill>
                  <a:schemeClr val="lt1"/>
                </a:solidFill>
                <a:latin typeface="Times New Roman"/>
                <a:ea typeface="Times New Roman"/>
                <a:cs typeface="Times New Roman"/>
                <a:sym typeface="Times New Roman"/>
              </a:rPr>
              <a:t> The IRA began to shift its activity to Instagram in 2017 after the media began reporting on their Facebook and Twitter operations.</a:t>
            </a:r>
            <a:endParaRPr sz="12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sz="1200">
                <a:solidFill>
                  <a:schemeClr val="lt1"/>
                </a:solidFill>
                <a:latin typeface="Times New Roman"/>
                <a:ea typeface="Times New Roman"/>
                <a:cs typeface="Times New Roman"/>
                <a:sym typeface="Times New Roman"/>
              </a:rPr>
              <a:t>Although the Constitution drafters expressed significant concern about foreign influence in domestic elections, </a:t>
            </a:r>
            <a:r>
              <a:rPr b="1" lang="en" sz="1200">
                <a:solidFill>
                  <a:srgbClr val="FF0000"/>
                </a:solidFill>
                <a:latin typeface="Times New Roman"/>
                <a:ea typeface="Times New Roman"/>
                <a:cs typeface="Times New Roman"/>
                <a:sym typeface="Times New Roman"/>
              </a:rPr>
              <a:t>no explicit prohibition addressing such foreign influence appears in the Constitution. </a:t>
            </a:r>
            <a:endParaRPr b="1" sz="12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b="1" lang="en" sz="1200">
                <a:solidFill>
                  <a:srgbClr val="FF0000"/>
                </a:solidFill>
                <a:latin typeface="Times New Roman"/>
                <a:ea typeface="Times New Roman"/>
                <a:cs typeface="Times New Roman"/>
                <a:sym typeface="Times New Roman"/>
              </a:rPr>
              <a:t>Foreign espionage has not been expressly addressed under international law</a:t>
            </a:r>
            <a:r>
              <a:rPr lang="en" sz="1200">
                <a:solidFill>
                  <a:schemeClr val="lt1"/>
                </a:solidFill>
                <a:latin typeface="Times New Roman"/>
                <a:ea typeface="Times New Roman"/>
                <a:cs typeface="Times New Roman"/>
                <a:sym typeface="Times New Roman"/>
              </a:rPr>
              <a:t>. Espionage has historically been a violation of domestic, but not international, law.</a:t>
            </a:r>
            <a:endParaRPr sz="12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b="1" lang="en" sz="1200">
                <a:solidFill>
                  <a:srgbClr val="FF0000"/>
                </a:solidFill>
                <a:latin typeface="Times New Roman"/>
                <a:ea typeface="Times New Roman"/>
                <a:cs typeface="Times New Roman"/>
                <a:sym typeface="Times New Roman"/>
              </a:rPr>
              <a:t>Reducing institutionalized racism will reduce racial tensions, which will in turn reduce Russia's ability to stimulate divisions. </a:t>
            </a:r>
            <a:endParaRPr b="1" sz="1200">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98" name="Google Shape;198;p25"/>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Nunito"/>
                <a:ea typeface="Nunito"/>
                <a:cs typeface="Nunito"/>
                <a:sym typeface="Nunito"/>
                <a:hlinkClick r:id="rId3"/>
              </a:rPr>
              <a:t>Democracy Under The Influence: Paradigms of State Responsibility for Cyber Influence Operations on Elections</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99" name="Google Shape;199;p25"/>
          <p:cNvSpPr txBox="1"/>
          <p:nvPr>
            <p:ph idx="2" type="body"/>
          </p:nvPr>
        </p:nvSpPr>
        <p:spPr>
          <a:xfrm>
            <a:off x="677375" y="17109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Source:</a:t>
            </a:r>
            <a:r>
              <a:rPr lang="en" sz="2300">
                <a:solidFill>
                  <a:schemeClr val="lt1"/>
                </a:solidFill>
                <a:latin typeface="Nunito"/>
                <a:ea typeface="Nunito"/>
                <a:cs typeface="Nunito"/>
                <a:sym typeface="Nunito"/>
              </a:rPr>
              <a:t> </a:t>
            </a:r>
            <a:r>
              <a:rPr lang="en" sz="2300">
                <a:solidFill>
                  <a:schemeClr val="lt1"/>
                </a:solidFill>
                <a:uFill>
                  <a:noFill/>
                </a:uFill>
                <a:latin typeface="Nunito"/>
                <a:ea typeface="Nunito"/>
                <a:cs typeface="Nunito"/>
                <a:sym typeface="Nunito"/>
                <a:hlinkClick r:id="rId4">
                  <a:extLst>
                    <a:ext uri="{A12FA001-AC4F-418D-AE19-62706E023703}">
                      <ahyp:hlinkClr val="tx"/>
                    </a:ext>
                  </a:extLst>
                </a:hlinkClick>
              </a:rPr>
              <a:t>Chinese Journal of International Law (UK)</a:t>
            </a:r>
            <a:endParaRPr sz="1050">
              <a:solidFill>
                <a:srgbClr val="0067B1"/>
              </a:solidFill>
              <a:latin typeface="Arial"/>
              <a:ea typeface="Arial"/>
              <a:cs typeface="Arial"/>
              <a:sym typeface="Arial"/>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Author:</a:t>
            </a:r>
            <a:r>
              <a:rPr lang="en" sz="2300">
                <a:solidFill>
                  <a:schemeClr val="lt1"/>
                </a:solidFill>
                <a:latin typeface="Nunito"/>
                <a:ea typeface="Nunito"/>
                <a:cs typeface="Nunito"/>
                <a:sym typeface="Nunito"/>
              </a:rPr>
              <a:t> </a:t>
            </a:r>
            <a:r>
              <a:rPr lang="en" sz="900">
                <a:solidFill>
                  <a:srgbClr val="373739"/>
                </a:solidFill>
                <a:highlight>
                  <a:srgbClr val="FFFFFF"/>
                </a:highlight>
                <a:latin typeface="Verdana"/>
                <a:ea typeface="Verdana"/>
                <a:cs typeface="Verdana"/>
                <a:sym typeface="Verdana"/>
              </a:rPr>
              <a:t> </a:t>
            </a:r>
            <a:r>
              <a:rPr lang="en" sz="2300">
                <a:solidFill>
                  <a:schemeClr val="lt1"/>
                </a:solidFill>
                <a:latin typeface="Nunito"/>
                <a:ea typeface="Nunito"/>
                <a:cs typeface="Nunito"/>
                <a:sym typeface="Nunito"/>
              </a:rPr>
              <a:t>Barrie Sander(Postdoctoral Fellow, Fundao Getulio Vargas (FGV), School of International Relations</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Date: </a:t>
            </a:r>
            <a:r>
              <a:rPr lang="en" sz="2300">
                <a:solidFill>
                  <a:schemeClr val="lt1"/>
                </a:solidFill>
                <a:latin typeface="Nunito"/>
                <a:ea typeface="Nunito"/>
                <a:cs typeface="Nunito"/>
                <a:sym typeface="Nunito"/>
              </a:rPr>
              <a:t>August 15th, 2019</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Approximate length: </a:t>
            </a:r>
            <a:r>
              <a:rPr lang="en" sz="2300">
                <a:solidFill>
                  <a:schemeClr val="lt1"/>
                </a:solidFill>
                <a:latin typeface="Nunito"/>
                <a:ea typeface="Nunito"/>
                <a:cs typeface="Nunito"/>
                <a:sym typeface="Nunito"/>
              </a:rPr>
              <a:t>50409</a:t>
            </a:r>
            <a:r>
              <a:rPr lang="en" sz="2300">
                <a:solidFill>
                  <a:schemeClr val="lt1"/>
                </a:solidFill>
                <a:latin typeface="Nunito"/>
                <a:ea typeface="Nunito"/>
                <a:cs typeface="Nunito"/>
                <a:sym typeface="Nunito"/>
              </a:rPr>
              <a:t> words</a:t>
            </a:r>
            <a:endParaRPr sz="2300">
              <a:solidFill>
                <a:schemeClr val="lt1"/>
              </a:solidFill>
              <a:latin typeface="Nunito"/>
              <a:ea typeface="Nunito"/>
              <a:cs typeface="Nunito"/>
              <a:sym typeface="Nunito"/>
            </a:endParaRPr>
          </a:p>
          <a:p>
            <a:pPr indent="0" lvl="0" marL="0" rtl="0" algn="l">
              <a:spcBef>
                <a:spcPts val="0"/>
              </a:spcBef>
              <a:spcAft>
                <a:spcPts val="160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441650" y="1148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Democracy Under The Influence: Paradigms of State Responsibility for Cyber Influence Operations on Elections</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05" name="Google Shape;205;p26"/>
          <p:cNvSpPr txBox="1"/>
          <p:nvPr>
            <p:ph idx="1" type="body"/>
          </p:nvPr>
        </p:nvSpPr>
        <p:spPr>
          <a:xfrm>
            <a:off x="294450" y="657375"/>
            <a:ext cx="8555100" cy="42174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Cyberspace is an enabling environment that allows actors to transmit information to large audiences at low cost, near instantaneously, through </a:t>
            </a:r>
            <a:r>
              <a:rPr b="1" lang="en" sz="1100">
                <a:solidFill>
                  <a:srgbClr val="FF0000"/>
                </a:solidFill>
                <a:latin typeface="Times New Roman"/>
                <a:ea typeface="Times New Roman"/>
                <a:cs typeface="Times New Roman"/>
                <a:sym typeface="Times New Roman"/>
              </a:rPr>
              <a:t>multiple distribution points, across borders and with heightened opportunities for anonymity</a:t>
            </a:r>
            <a:r>
              <a:rPr lang="en" sz="1100">
                <a:solidFill>
                  <a:schemeClr val="lt1"/>
                </a:solidFill>
                <a:latin typeface="Times New Roman"/>
                <a:ea typeface="Times New Roman"/>
                <a:cs typeface="Times New Roman"/>
                <a:sym typeface="Times New Roman"/>
              </a:rPr>
              <a:t>. In addition, the increasing quantity of personal information stored online, as well as the trail of </a:t>
            </a:r>
            <a:r>
              <a:rPr b="1" lang="en" sz="1100">
                <a:solidFill>
                  <a:srgbClr val="FF0000"/>
                </a:solidFill>
                <a:latin typeface="Times New Roman"/>
                <a:ea typeface="Times New Roman"/>
                <a:cs typeface="Times New Roman"/>
                <a:sym typeface="Times New Roman"/>
              </a:rPr>
              <a:t>"digital breadcrumbs"</a:t>
            </a:r>
            <a:r>
              <a:rPr lang="en" sz="1100">
                <a:solidFill>
                  <a:schemeClr val="lt1"/>
                </a:solidFill>
                <a:latin typeface="Times New Roman"/>
                <a:ea typeface="Times New Roman"/>
                <a:cs typeface="Times New Roman"/>
                <a:sym typeface="Times New Roman"/>
              </a:rPr>
              <a:t> that are deposited unwittingly as a result of an individual’s online and offline activities, constitute a treasure trove of data that can be exploited for the purposes of launching influence operations.</a:t>
            </a:r>
            <a:endParaRPr sz="11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In the electoral context, foreign actors have deployed two types of cyber influence operations for the purpose of meddling in the electoral processes of other States: first, </a:t>
            </a:r>
            <a:r>
              <a:rPr b="1" lang="en" sz="1100">
                <a:solidFill>
                  <a:srgbClr val="FF0000"/>
                </a:solidFill>
                <a:latin typeface="Times New Roman"/>
                <a:ea typeface="Times New Roman"/>
                <a:cs typeface="Times New Roman"/>
                <a:sym typeface="Times New Roman"/>
              </a:rPr>
              <a:t>the hacking and leaking of non-public information into the public domain for the purpose of harming an individual, organisation, or State-a practice known as "doxing"</a:t>
            </a:r>
            <a:r>
              <a:rPr lang="en" sz="1100">
                <a:solidFill>
                  <a:schemeClr val="lt1"/>
                </a:solidFill>
                <a:latin typeface="Times New Roman"/>
                <a:ea typeface="Times New Roman"/>
                <a:cs typeface="Times New Roman"/>
                <a:sym typeface="Times New Roman"/>
              </a:rPr>
              <a:t>; and second, t</a:t>
            </a:r>
            <a:r>
              <a:rPr b="1" lang="en" sz="1100">
                <a:solidFill>
                  <a:srgbClr val="FF0000"/>
                </a:solidFill>
                <a:latin typeface="Times New Roman"/>
                <a:ea typeface="Times New Roman"/>
                <a:cs typeface="Times New Roman"/>
                <a:sym typeface="Times New Roman"/>
              </a:rPr>
              <a:t>he deliberate use of newly-created or publicly available information to threaten, confuse, or mislead a target audience-a practice referred to here under the label of "information operations". </a:t>
            </a:r>
            <a:endParaRPr b="1" sz="11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Most prominently, two strategic hacks occurred during the 2016 US presidential election. The first occurred allegedly when the</a:t>
            </a:r>
            <a:r>
              <a:rPr b="1" lang="en" sz="1100">
                <a:solidFill>
                  <a:srgbClr val="FF0000"/>
                </a:solidFill>
                <a:latin typeface="Times New Roman"/>
                <a:ea typeface="Times New Roman"/>
                <a:cs typeface="Times New Roman"/>
                <a:sym typeface="Times New Roman"/>
              </a:rPr>
              <a:t> Russian General Staff Main Intelligence Directorate (GRU) gained unauthorized access to the networks of the Democratic National Committee </a:t>
            </a:r>
            <a:r>
              <a:rPr lang="en" sz="1100">
                <a:solidFill>
                  <a:schemeClr val="lt1"/>
                </a:solidFill>
                <a:latin typeface="Times New Roman"/>
                <a:ea typeface="Times New Roman"/>
                <a:cs typeface="Times New Roman"/>
                <a:sym typeface="Times New Roman"/>
              </a:rPr>
              <a:t>(DNC) between July 2015 and June 2016, exfiltrated large volumes of data including emails that indicated the preferences of various Democratic Party officials for </a:t>
            </a:r>
            <a:r>
              <a:rPr lang="en" sz="1100">
                <a:solidFill>
                  <a:schemeClr val="lt1"/>
                </a:solidFill>
                <a:latin typeface="Times New Roman"/>
                <a:ea typeface="Times New Roman"/>
                <a:cs typeface="Times New Roman"/>
                <a:sym typeface="Times New Roman"/>
              </a:rPr>
              <a:t>Hillary</a:t>
            </a:r>
            <a:r>
              <a:rPr lang="en" sz="1100">
                <a:solidFill>
                  <a:schemeClr val="lt1"/>
                </a:solidFill>
                <a:latin typeface="Times New Roman"/>
                <a:ea typeface="Times New Roman"/>
                <a:cs typeface="Times New Roman"/>
                <a:sym typeface="Times New Roman"/>
              </a:rPr>
              <a:t> Clinton over Bernie Sanders, and subsequently published the emails in two waves strategically timed to cause significant disruption to the political process. The second entailed the </a:t>
            </a:r>
            <a:r>
              <a:rPr b="1" lang="en" sz="1100">
                <a:solidFill>
                  <a:srgbClr val="FF0000"/>
                </a:solidFill>
                <a:latin typeface="Times New Roman"/>
                <a:ea typeface="Times New Roman"/>
                <a:cs typeface="Times New Roman"/>
                <a:sym typeface="Times New Roman"/>
              </a:rPr>
              <a:t>intrusion of the email account of John Podesta-the chairman of </a:t>
            </a:r>
            <a:r>
              <a:rPr b="1" lang="en" sz="1100">
                <a:solidFill>
                  <a:srgbClr val="FF0000"/>
                </a:solidFill>
                <a:latin typeface="Times New Roman"/>
                <a:ea typeface="Times New Roman"/>
                <a:cs typeface="Times New Roman"/>
                <a:sym typeface="Times New Roman"/>
              </a:rPr>
              <a:t>Hillary</a:t>
            </a:r>
            <a:r>
              <a:rPr b="1" lang="en" sz="1100">
                <a:solidFill>
                  <a:srgbClr val="FF0000"/>
                </a:solidFill>
                <a:latin typeface="Times New Roman"/>
                <a:ea typeface="Times New Roman"/>
                <a:cs typeface="Times New Roman"/>
                <a:sym typeface="Times New Roman"/>
              </a:rPr>
              <a:t> Clinton’s presidential campaign-</a:t>
            </a:r>
            <a:r>
              <a:rPr lang="en" sz="1100">
                <a:solidFill>
                  <a:schemeClr val="lt1"/>
                </a:solidFill>
                <a:latin typeface="Times New Roman"/>
                <a:ea typeface="Times New Roman"/>
                <a:cs typeface="Times New Roman"/>
                <a:sym typeface="Times New Roman"/>
              </a:rPr>
              <a:t>the exfiltration of his emails, and their subsequent publication a mere hour after the  Washington Post had released the Access Hollywood tape of Donald Trump making degrading remarks about women.</a:t>
            </a:r>
            <a:endParaRPr sz="11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It is not uncommon for </a:t>
            </a:r>
            <a:r>
              <a:rPr b="1" lang="en" sz="1100">
                <a:solidFill>
                  <a:srgbClr val="FF0000"/>
                </a:solidFill>
                <a:latin typeface="Times New Roman"/>
                <a:ea typeface="Times New Roman"/>
                <a:cs typeface="Times New Roman"/>
                <a:sym typeface="Times New Roman"/>
              </a:rPr>
              <a:t>mal-information and disinformation</a:t>
            </a:r>
            <a:r>
              <a:rPr lang="en" sz="1100">
                <a:solidFill>
                  <a:schemeClr val="lt1"/>
                </a:solidFill>
                <a:latin typeface="Times New Roman"/>
                <a:ea typeface="Times New Roman"/>
                <a:cs typeface="Times New Roman"/>
                <a:sym typeface="Times New Roman"/>
              </a:rPr>
              <a:t> operations to be conducted in tandem as part of a coordinated information campaign-whether to influence how citizens vote or to undermine confidence in the integrity of a vote.</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158100" y="355500"/>
            <a:ext cx="8827800" cy="4530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1"/>
              </a:buClr>
              <a:buSzPts val="1400"/>
              <a:buFont typeface="Times New Roman"/>
              <a:buChar char="●"/>
            </a:pPr>
            <a:r>
              <a:rPr lang="en" sz="1400">
                <a:solidFill>
                  <a:schemeClr val="lt1"/>
                </a:solidFill>
                <a:latin typeface="Times New Roman"/>
                <a:ea typeface="Times New Roman"/>
                <a:cs typeface="Times New Roman"/>
                <a:sym typeface="Times New Roman"/>
              </a:rPr>
              <a:t>A cyber influence operation may amount to </a:t>
            </a:r>
            <a:r>
              <a:rPr b="1" lang="en" sz="1400">
                <a:solidFill>
                  <a:srgbClr val="FF0000"/>
                </a:solidFill>
                <a:latin typeface="Times New Roman"/>
                <a:ea typeface="Times New Roman"/>
                <a:cs typeface="Times New Roman"/>
                <a:sym typeface="Times New Roman"/>
              </a:rPr>
              <a:t>a violation of the target State’s sovereignty under international law, but is very challenging and unclear.</a:t>
            </a:r>
            <a:endParaRPr b="1" sz="1400">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Verdana"/>
              <a:buChar char="●"/>
            </a:pPr>
            <a:r>
              <a:rPr lang="en" sz="1400">
                <a:solidFill>
                  <a:schemeClr val="lt1"/>
                </a:solidFill>
                <a:latin typeface="Times New Roman"/>
                <a:ea typeface="Times New Roman"/>
                <a:cs typeface="Times New Roman"/>
                <a:sym typeface="Times New Roman"/>
              </a:rPr>
              <a:t>A cyber influence operation targeting an election may amount to </a:t>
            </a:r>
            <a:r>
              <a:rPr b="1" lang="en" sz="1400">
                <a:solidFill>
                  <a:srgbClr val="FF0000"/>
                </a:solidFill>
                <a:latin typeface="Times New Roman"/>
                <a:ea typeface="Times New Roman"/>
                <a:cs typeface="Times New Roman"/>
                <a:sym typeface="Times New Roman"/>
              </a:rPr>
              <a:t>a violation of the duty of non-intervention in the internal or external affairs of another State.</a:t>
            </a:r>
            <a:endParaRPr b="1" sz="1400">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solidFill>
                  <a:schemeClr val="lt1"/>
                </a:solidFill>
                <a:latin typeface="Times New Roman"/>
                <a:ea typeface="Times New Roman"/>
                <a:cs typeface="Times New Roman"/>
                <a:sym typeface="Times New Roman"/>
              </a:rPr>
              <a:t>A cyber influence operation on a State’s electoral process may constitute </a:t>
            </a:r>
            <a:r>
              <a:rPr b="1" lang="en" sz="1400">
                <a:solidFill>
                  <a:srgbClr val="FF0000"/>
                </a:solidFill>
                <a:latin typeface="Times New Roman"/>
                <a:ea typeface="Times New Roman"/>
                <a:cs typeface="Times New Roman"/>
                <a:sym typeface="Times New Roman"/>
              </a:rPr>
              <a:t>a breach of the duty of due diligence.</a:t>
            </a:r>
            <a:endParaRPr b="1" sz="1400">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 sz="1400">
                <a:solidFill>
                  <a:schemeClr val="lt1"/>
                </a:solidFill>
                <a:latin typeface="Times New Roman"/>
                <a:ea typeface="Times New Roman"/>
                <a:cs typeface="Times New Roman"/>
                <a:sym typeface="Times New Roman"/>
              </a:rPr>
              <a:t>Beyond technical and political attribution, a State targeted by a cyber operation must identify a sufficient  </a:t>
            </a:r>
            <a:r>
              <a:rPr i="1" lang="en" sz="1400">
                <a:solidFill>
                  <a:schemeClr val="lt1"/>
                </a:solidFill>
                <a:latin typeface="Times New Roman"/>
                <a:ea typeface="Times New Roman"/>
                <a:cs typeface="Times New Roman"/>
                <a:sym typeface="Times New Roman"/>
              </a:rPr>
              <a:t>legal</a:t>
            </a:r>
            <a:r>
              <a:rPr lang="en" sz="1400">
                <a:solidFill>
                  <a:schemeClr val="lt1"/>
                </a:solidFill>
                <a:latin typeface="Times New Roman"/>
                <a:ea typeface="Times New Roman"/>
                <a:cs typeface="Times New Roman"/>
                <a:sym typeface="Times New Roman"/>
              </a:rPr>
              <a:t> nexus between a breach of international law and a State in order for the breach to qualify as an internationally wrongful act. </a:t>
            </a:r>
            <a:endParaRPr sz="14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Verdana"/>
              <a:buChar char="●"/>
            </a:pPr>
            <a:r>
              <a:rPr lang="en" sz="1400">
                <a:solidFill>
                  <a:schemeClr val="lt1"/>
                </a:solidFill>
                <a:latin typeface="Times New Roman"/>
                <a:ea typeface="Times New Roman"/>
                <a:cs typeface="Times New Roman"/>
                <a:sym typeface="Times New Roman"/>
              </a:rPr>
              <a:t>A cyber influence operation on an election may amount to </a:t>
            </a:r>
            <a:r>
              <a:rPr b="1" lang="en" sz="1400">
                <a:solidFill>
                  <a:srgbClr val="FF0000"/>
                </a:solidFill>
                <a:latin typeface="Times New Roman"/>
                <a:ea typeface="Times New Roman"/>
                <a:cs typeface="Times New Roman"/>
                <a:sym typeface="Times New Roman"/>
              </a:rPr>
              <a:t>a violation of the right to political participation.</a:t>
            </a:r>
            <a:endParaRPr b="1" sz="1400">
              <a:solidFill>
                <a:srgbClr val="FF0000"/>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Verdana"/>
              <a:buChar char="●"/>
            </a:pPr>
            <a:r>
              <a:rPr lang="en" sz="1400">
                <a:solidFill>
                  <a:schemeClr val="lt1"/>
                </a:solidFill>
                <a:latin typeface="Times New Roman"/>
                <a:ea typeface="Times New Roman"/>
                <a:cs typeface="Times New Roman"/>
                <a:sym typeface="Times New Roman"/>
              </a:rPr>
              <a:t>A cyber influence operation on an election may amount to </a:t>
            </a:r>
            <a:r>
              <a:rPr b="1" lang="en" sz="1400">
                <a:solidFill>
                  <a:srgbClr val="FF0000"/>
                </a:solidFill>
                <a:latin typeface="Times New Roman"/>
                <a:ea typeface="Times New Roman"/>
                <a:cs typeface="Times New Roman"/>
                <a:sym typeface="Times New Roman"/>
              </a:rPr>
              <a:t>a violation of the right to freedom of expression.</a:t>
            </a:r>
            <a:endParaRPr b="1" sz="1400">
              <a:solidFill>
                <a:srgbClr val="FF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Verdana"/>
              <a:buChar char="●"/>
            </a:pPr>
            <a:r>
              <a:rPr lang="en" sz="1400">
                <a:solidFill>
                  <a:schemeClr val="lt1"/>
                </a:solidFill>
                <a:latin typeface="Times New Roman"/>
                <a:ea typeface="Times New Roman"/>
                <a:cs typeface="Times New Roman"/>
                <a:sym typeface="Times New Roman"/>
              </a:rPr>
              <a:t>A cyber influence operation on an election may violate </a:t>
            </a:r>
            <a:r>
              <a:rPr b="1" lang="en" sz="1400">
                <a:solidFill>
                  <a:srgbClr val="FF0000"/>
                </a:solidFill>
                <a:latin typeface="Times New Roman"/>
                <a:ea typeface="Times New Roman"/>
                <a:cs typeface="Times New Roman"/>
                <a:sym typeface="Times New Roman"/>
              </a:rPr>
              <a:t>the collective right of a people to self-determination.</a:t>
            </a:r>
            <a:endParaRPr b="1" sz="1400">
              <a:solidFill>
                <a:srgbClr val="FF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Verdana"/>
              <a:buChar char="●"/>
            </a:pPr>
            <a:r>
              <a:rPr lang="en" sz="1400">
                <a:solidFill>
                  <a:schemeClr val="lt1"/>
                </a:solidFill>
                <a:latin typeface="Times New Roman"/>
                <a:ea typeface="Times New Roman"/>
                <a:cs typeface="Times New Roman"/>
                <a:sym typeface="Times New Roman"/>
              </a:rPr>
              <a:t>Beyond the rights to political participation and freedom of expression, a further possibility is that </a:t>
            </a:r>
            <a:r>
              <a:rPr b="1" lang="en" sz="1400">
                <a:solidFill>
                  <a:srgbClr val="FF0000"/>
                </a:solidFill>
                <a:latin typeface="Times New Roman"/>
                <a:ea typeface="Times New Roman"/>
                <a:cs typeface="Times New Roman"/>
                <a:sym typeface="Times New Roman"/>
              </a:rPr>
              <a:t>doxing operations may violate the right to privacy of the individuals whose non-public information is exfiltrated and leaked into the public domain. </a:t>
            </a:r>
            <a:r>
              <a:rPr lang="en" sz="1400">
                <a:solidFill>
                  <a:schemeClr val="lt1"/>
                </a:solidFill>
                <a:latin typeface="Times New Roman"/>
                <a:ea typeface="Times New Roman"/>
                <a:cs typeface="Times New Roman"/>
                <a:sym typeface="Times New Roman"/>
              </a:rPr>
              <a:t>The right to privacy is set out in a range of international human rights treaties and also recognised under customary international law. </a:t>
            </a:r>
            <a:endParaRPr sz="1400">
              <a:solidFill>
                <a:schemeClr val="lt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lt1"/>
              </a:buClr>
              <a:buSzPts val="1400"/>
              <a:buFont typeface="Arial"/>
              <a:buChar char="●"/>
            </a:pPr>
            <a:r>
              <a:rPr lang="en" sz="1400">
                <a:solidFill>
                  <a:schemeClr val="lt1"/>
                </a:solidFill>
                <a:latin typeface="Times New Roman"/>
                <a:ea typeface="Times New Roman"/>
                <a:cs typeface="Times New Roman"/>
                <a:sym typeface="Times New Roman"/>
              </a:rPr>
              <a:t>The principal challenge to concluding that cyber influence operations on elections violate international human rights obligations, however, is the </a:t>
            </a:r>
            <a:r>
              <a:rPr b="1" lang="en" sz="1400">
                <a:solidFill>
                  <a:srgbClr val="FF0000"/>
                </a:solidFill>
                <a:latin typeface="Times New Roman"/>
                <a:ea typeface="Times New Roman"/>
                <a:cs typeface="Times New Roman"/>
                <a:sym typeface="Times New Roman"/>
              </a:rPr>
              <a:t>contested scope of the extraterritorial application of this body of law.</a:t>
            </a:r>
            <a:endParaRPr b="1" sz="1400">
              <a:solidFill>
                <a:srgbClr val="FF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16" name="Google Shape;216;p28"/>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latin typeface="Nunito"/>
                <a:ea typeface="Nunito"/>
                <a:cs typeface="Nunito"/>
                <a:sym typeface="Nunito"/>
                <a:hlinkClick r:id="rId3"/>
              </a:rPr>
              <a:t>ARTICLE: FOOL ME ONCE: REGULATING "FAKE NEWS" AND OTHER ONLINE ADVERTISING, 91 S. Cal. L. Rev. 1223</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17" name="Google Shape;217;p28"/>
          <p:cNvSpPr txBox="1"/>
          <p:nvPr>
            <p:ph idx="2" type="body"/>
          </p:nvPr>
        </p:nvSpPr>
        <p:spPr>
          <a:xfrm>
            <a:off x="677375" y="18610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Source:</a:t>
            </a:r>
            <a:r>
              <a:rPr lang="en" sz="1900">
                <a:solidFill>
                  <a:schemeClr val="lt1"/>
                </a:solidFill>
                <a:latin typeface="Nunito"/>
                <a:ea typeface="Nunito"/>
                <a:cs typeface="Nunito"/>
                <a:sym typeface="Nunito"/>
              </a:rPr>
              <a:t> </a:t>
            </a:r>
            <a:r>
              <a:rPr lang="en" sz="1900">
                <a:solidFill>
                  <a:schemeClr val="lt1"/>
                </a:solidFill>
                <a:uFill>
                  <a:noFill/>
                </a:uFill>
                <a:latin typeface="Nunito"/>
                <a:ea typeface="Nunito"/>
                <a:cs typeface="Nunito"/>
                <a:sym typeface="Nunito"/>
                <a:hlinkClick r:id="rId4">
                  <a:extLst>
                    <a:ext uri="{A12FA001-AC4F-418D-AE19-62706E023703}">
                      <ahyp:hlinkClr val="tx"/>
                    </a:ext>
                  </a:extLst>
                </a:hlinkClick>
              </a:rPr>
              <a:t>Southern California Law Review</a:t>
            </a:r>
            <a:endParaRPr sz="650">
              <a:solidFill>
                <a:srgbClr val="0067B1"/>
              </a:solidFill>
              <a:latin typeface="Arial"/>
              <a:ea typeface="Arial"/>
              <a:cs typeface="Arial"/>
              <a:sym typeface="Arial"/>
            </a:endParaRPr>
          </a:p>
          <a:p>
            <a:pPr indent="0" lvl="0" marL="0" marR="0" rtl="0" algn="l">
              <a:lnSpc>
                <a:spcPct val="100000"/>
              </a:lnSpc>
              <a:spcBef>
                <a:spcPts val="0"/>
              </a:spcBef>
              <a:spcAft>
                <a:spcPts val="0"/>
              </a:spcAft>
              <a:buNone/>
            </a:pPr>
            <a:r>
              <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Author:</a:t>
            </a:r>
            <a:r>
              <a:rPr lang="en" sz="1900">
                <a:solidFill>
                  <a:schemeClr val="lt1"/>
                </a:solidFill>
                <a:latin typeface="Nunito"/>
                <a:ea typeface="Nunito"/>
                <a:cs typeface="Nunito"/>
                <a:sym typeface="Nunito"/>
              </a:rPr>
              <a:t> </a:t>
            </a:r>
            <a:r>
              <a:rPr lang="en" sz="500">
                <a:solidFill>
                  <a:srgbClr val="373739"/>
                </a:solidFill>
                <a:highlight>
                  <a:srgbClr val="FFFFFF"/>
                </a:highlight>
                <a:latin typeface="Verdana"/>
                <a:ea typeface="Verdana"/>
                <a:cs typeface="Verdana"/>
                <a:sym typeface="Verdana"/>
              </a:rPr>
              <a:t> </a:t>
            </a:r>
            <a:r>
              <a:rPr lang="en" sz="1900">
                <a:solidFill>
                  <a:schemeClr val="lt1"/>
                </a:solidFill>
                <a:latin typeface="Nunito"/>
                <a:ea typeface="Nunito"/>
                <a:cs typeface="Nunito"/>
                <a:sym typeface="Nunito"/>
              </a:rPr>
              <a:t>Abby K. Wood(Associate Professor of Law, Political Science, and Public Policy at University of Southern California) and Ann M. Ravel(Senior Fellow, Maplight Digital Deception Project and former Chair of the Federal Election Commission and California Fair Political Practices Commission)</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Date: </a:t>
            </a:r>
            <a:r>
              <a:rPr lang="en" sz="1900">
                <a:solidFill>
                  <a:schemeClr val="lt1"/>
                </a:solidFill>
                <a:latin typeface="Nunito"/>
                <a:ea typeface="Nunito"/>
                <a:cs typeface="Nunito"/>
                <a:sym typeface="Nunito"/>
              </a:rPr>
              <a:t>September 2018</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Approximate length: </a:t>
            </a:r>
            <a:r>
              <a:rPr lang="en" sz="1900">
                <a:solidFill>
                  <a:schemeClr val="lt1"/>
                </a:solidFill>
                <a:latin typeface="Nunito"/>
                <a:ea typeface="Nunito"/>
                <a:cs typeface="Nunito"/>
                <a:sym typeface="Nunito"/>
              </a:rPr>
              <a:t>54972</a:t>
            </a:r>
            <a:r>
              <a:rPr lang="en" sz="1900">
                <a:solidFill>
                  <a:schemeClr val="lt1"/>
                </a:solidFill>
                <a:latin typeface="Nunito"/>
                <a:ea typeface="Nunito"/>
                <a:cs typeface="Nunito"/>
                <a:sym typeface="Nunito"/>
              </a:rPr>
              <a:t> words</a:t>
            </a:r>
            <a:endParaRPr sz="19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157700" y="168175"/>
            <a:ext cx="91944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u="sng">
                <a:hlinkClick r:id="rId3"/>
              </a:rPr>
              <a:t>ARTICLE: FOOL ME ONCE: REGULATING "FAKE NEWS" AND OTHER ONLINE ADVERTISING, 91 S. Cal. L. Rev. 1223</a:t>
            </a:r>
            <a:endParaRPr b="1" sz="19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23" name="Google Shape;223;p29"/>
          <p:cNvSpPr txBox="1"/>
          <p:nvPr>
            <p:ph idx="1" type="body"/>
          </p:nvPr>
        </p:nvSpPr>
        <p:spPr>
          <a:xfrm>
            <a:off x="204325" y="783950"/>
            <a:ext cx="8661300" cy="40908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Times New Roman"/>
              <a:buChar char="●"/>
            </a:pPr>
            <a:r>
              <a:rPr b="1" lang="en" sz="1000">
                <a:solidFill>
                  <a:srgbClr val="FF0000"/>
                </a:solidFill>
                <a:latin typeface="Times New Roman"/>
                <a:ea typeface="Times New Roman"/>
                <a:cs typeface="Times New Roman"/>
                <a:sym typeface="Times New Roman"/>
              </a:rPr>
              <a:t>Internet platforms prefer self-regulation</a:t>
            </a:r>
            <a:r>
              <a:rPr lang="en" sz="1000">
                <a:solidFill>
                  <a:schemeClr val="lt1"/>
                </a:solidFill>
                <a:latin typeface="Times New Roman"/>
                <a:ea typeface="Times New Roman"/>
                <a:cs typeface="Times New Roman"/>
                <a:sym typeface="Times New Roman"/>
              </a:rPr>
              <a:t> and have only recently come around to supporting proposed transparency legislation. There currently are </a:t>
            </a:r>
            <a:r>
              <a:rPr b="1" lang="en" sz="1000">
                <a:solidFill>
                  <a:srgbClr val="FF0000"/>
                </a:solidFill>
                <a:latin typeface="Times New Roman"/>
                <a:ea typeface="Times New Roman"/>
                <a:cs typeface="Times New Roman"/>
                <a:sym typeface="Times New Roman"/>
              </a:rPr>
              <a:t>not many regulations for social media and internet platforms.</a:t>
            </a:r>
            <a:r>
              <a:rPr lang="en" sz="1000">
                <a:solidFill>
                  <a:schemeClr val="lt1"/>
                </a:solidFill>
                <a:latin typeface="Times New Roman"/>
                <a:ea typeface="Times New Roman"/>
                <a:cs typeface="Times New Roman"/>
                <a:sym typeface="Times New Roman"/>
              </a:rPr>
              <a:t> </a:t>
            </a:r>
            <a:r>
              <a:rPr b="1" lang="en" sz="1000">
                <a:solidFill>
                  <a:srgbClr val="FF0000"/>
                </a:solidFill>
                <a:latin typeface="Times New Roman"/>
                <a:ea typeface="Times New Roman"/>
                <a:cs typeface="Times New Roman"/>
                <a:sym typeface="Times New Roman"/>
              </a:rPr>
              <a:t>While government must not regulate the content of political speech, it can, and should, force transparency into the process.</a:t>
            </a:r>
            <a:endParaRPr b="1" sz="10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b="1" lang="en" sz="1000">
                <a:solidFill>
                  <a:srgbClr val="FF0000"/>
                </a:solidFill>
                <a:latin typeface="Times New Roman"/>
                <a:ea typeface="Times New Roman"/>
                <a:cs typeface="Times New Roman"/>
                <a:sym typeface="Times New Roman"/>
              </a:rPr>
              <a:t>Our campaign finance laws are riddled with gaps and loopholes, which exclude a large portion of online advertising from disclosure and disclaimer requirements.</a:t>
            </a:r>
            <a:endParaRPr b="1" sz="10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b="1" lang="en" sz="1000">
                <a:solidFill>
                  <a:srgbClr val="FF0000"/>
                </a:solidFill>
                <a:latin typeface="Times New Roman"/>
                <a:ea typeface="Times New Roman"/>
                <a:cs typeface="Times New Roman"/>
                <a:sym typeface="Times New Roman"/>
              </a:rPr>
              <a:t>The government should not rely upon the platforms to regulate themselves.</a:t>
            </a:r>
            <a:r>
              <a:rPr lang="en" sz="1000">
                <a:solidFill>
                  <a:schemeClr val="lt1"/>
                </a:solidFill>
                <a:latin typeface="Times New Roman"/>
                <a:ea typeface="Times New Roman"/>
                <a:cs typeface="Times New Roman"/>
                <a:sym typeface="Times New Roman"/>
              </a:rPr>
              <a:t> While each platform is making proposals to increase transparency for online political advertising, the lack of transparency originated with the platforms, and for at least a decade, it appeared to serve their profit interests.</a:t>
            </a:r>
            <a:endParaRPr sz="10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b="1" lang="en" sz="1000">
                <a:solidFill>
                  <a:srgbClr val="FF0000"/>
                </a:solidFill>
                <a:latin typeface="Times New Roman"/>
                <a:ea typeface="Times New Roman"/>
                <a:cs typeface="Times New Roman"/>
                <a:sym typeface="Times New Roman"/>
              </a:rPr>
              <a:t>Fake news is political advertising and costs money in terms of production and distribution.</a:t>
            </a:r>
            <a:r>
              <a:rPr lang="en" sz="1000">
                <a:solidFill>
                  <a:schemeClr val="lt1"/>
                </a:solidFill>
                <a:latin typeface="Times New Roman"/>
                <a:ea typeface="Times New Roman"/>
                <a:cs typeface="Times New Roman"/>
                <a:sym typeface="Times New Roman"/>
              </a:rPr>
              <a:t> This can potentially trigger some regulations. </a:t>
            </a:r>
            <a:endParaRPr sz="10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000">
                <a:solidFill>
                  <a:schemeClr val="lt1"/>
                </a:solidFill>
                <a:latin typeface="Times New Roman"/>
                <a:ea typeface="Times New Roman"/>
                <a:cs typeface="Times New Roman"/>
                <a:sym typeface="Times New Roman"/>
              </a:rPr>
              <a:t>The FEC lacks a coherent regulatory approach to implementing the Federal Election Campaign Act's press (or "media") exemption from campaign finance regulation.</a:t>
            </a:r>
            <a:endParaRPr sz="10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b="1" i="1" lang="en" sz="1000">
                <a:solidFill>
                  <a:srgbClr val="FF0000"/>
                </a:solidFill>
                <a:latin typeface="Times New Roman"/>
                <a:ea typeface="Times New Roman"/>
                <a:cs typeface="Times New Roman"/>
                <a:sym typeface="Times New Roman"/>
              </a:rPr>
              <a:t>Bluman v. FEC(2012): </a:t>
            </a:r>
            <a:r>
              <a:rPr lang="en" sz="1000">
                <a:solidFill>
                  <a:schemeClr val="lt1"/>
                </a:solidFill>
                <a:latin typeface="Times New Roman"/>
                <a:ea typeface="Times New Roman"/>
                <a:cs typeface="Times New Roman"/>
                <a:sym typeface="Times New Roman"/>
              </a:rPr>
              <a:t>The Supreme Court voiced strong views that </a:t>
            </a:r>
            <a:r>
              <a:rPr b="1" lang="en" sz="1000">
                <a:solidFill>
                  <a:srgbClr val="FF0000"/>
                </a:solidFill>
                <a:latin typeface="Times New Roman"/>
                <a:ea typeface="Times New Roman"/>
                <a:cs typeface="Times New Roman"/>
                <a:sym typeface="Times New Roman"/>
              </a:rPr>
              <a:t>the government has a compelling interest in limiting direct campaign contributions by foreign nationals, though the language is somewhat uncertain about other involvement of foreign nationals.</a:t>
            </a:r>
            <a:endParaRPr b="1" sz="1000">
              <a:solidFill>
                <a:srgbClr val="FF0000"/>
              </a:solidFill>
              <a:latin typeface="Times New Roman"/>
              <a:ea typeface="Times New Roman"/>
              <a:cs typeface="Times New Roman"/>
              <a:sym typeface="Times New Roman"/>
            </a:endParaRPr>
          </a:p>
          <a:p>
            <a:pPr indent="-292100" lvl="0" marL="457200" marR="0" rtl="0" algn="l">
              <a:lnSpc>
                <a:spcPct val="115000"/>
              </a:lnSpc>
              <a:spcBef>
                <a:spcPts val="0"/>
              </a:spcBef>
              <a:spcAft>
                <a:spcPts val="0"/>
              </a:spcAft>
              <a:buClr>
                <a:schemeClr val="lt1"/>
              </a:buClr>
              <a:buSzPts val="1000"/>
              <a:buFont typeface="Verdana"/>
              <a:buChar char="●"/>
            </a:pPr>
            <a:r>
              <a:rPr lang="en" sz="1000">
                <a:solidFill>
                  <a:schemeClr val="lt1"/>
                </a:solidFill>
                <a:latin typeface="Times New Roman"/>
                <a:ea typeface="Times New Roman"/>
                <a:cs typeface="Times New Roman"/>
                <a:sym typeface="Times New Roman"/>
              </a:rPr>
              <a:t>Under the existing jurisprudential framework, </a:t>
            </a:r>
            <a:r>
              <a:rPr b="1" lang="en" sz="1000">
                <a:solidFill>
                  <a:srgbClr val="FF0000"/>
                </a:solidFill>
                <a:latin typeface="Times New Roman"/>
                <a:ea typeface="Times New Roman"/>
                <a:cs typeface="Times New Roman"/>
                <a:sym typeface="Times New Roman"/>
              </a:rPr>
              <a:t>government's main involvement to combat disinformation advertising will be related to transparency</a:t>
            </a:r>
            <a:endParaRPr b="1" sz="1000">
              <a:solidFill>
                <a:srgbClr val="FF0000"/>
              </a:solidFill>
              <a:latin typeface="Times New Roman"/>
              <a:ea typeface="Times New Roman"/>
              <a:cs typeface="Times New Roman"/>
              <a:sym typeface="Times New Roman"/>
            </a:endParaRPr>
          </a:p>
          <a:p>
            <a:pPr indent="-292100" lvl="0" marL="457200" marR="0" rtl="0" algn="l">
              <a:lnSpc>
                <a:spcPct val="115000"/>
              </a:lnSpc>
              <a:spcBef>
                <a:spcPts val="0"/>
              </a:spcBef>
              <a:spcAft>
                <a:spcPts val="0"/>
              </a:spcAft>
              <a:buClr>
                <a:schemeClr val="lt1"/>
              </a:buClr>
              <a:buSzPts val="1000"/>
              <a:buFont typeface="Verdana"/>
              <a:buChar char="●"/>
            </a:pPr>
            <a:r>
              <a:rPr b="1" lang="en" sz="1000">
                <a:solidFill>
                  <a:srgbClr val="FF0000"/>
                </a:solidFill>
                <a:latin typeface="Times New Roman"/>
                <a:ea typeface="Times New Roman"/>
                <a:cs typeface="Times New Roman"/>
                <a:sym typeface="Times New Roman"/>
              </a:rPr>
              <a:t>Government is constitutionally prohibited from anything resembling censorship,</a:t>
            </a:r>
            <a:r>
              <a:rPr lang="en" sz="1000">
                <a:solidFill>
                  <a:schemeClr val="lt1"/>
                </a:solidFill>
                <a:latin typeface="Times New Roman"/>
                <a:ea typeface="Times New Roman"/>
                <a:cs typeface="Times New Roman"/>
                <a:sym typeface="Times New Roman"/>
              </a:rPr>
              <a:t> and moreover, </a:t>
            </a:r>
            <a:r>
              <a:rPr b="1" lang="en" sz="1000">
                <a:solidFill>
                  <a:srgbClr val="FF0000"/>
                </a:solidFill>
                <a:latin typeface="Times New Roman"/>
                <a:ea typeface="Times New Roman"/>
                <a:cs typeface="Times New Roman"/>
                <a:sym typeface="Times New Roman"/>
              </a:rPr>
              <a:t>the platforms are in a better position to experiment with interventions that address the disinformation problem head-on</a:t>
            </a:r>
            <a:endParaRPr b="1" sz="1000">
              <a:solidFill>
                <a:srgbClr val="FF0000"/>
              </a:solidFill>
              <a:latin typeface="Times New Roman"/>
              <a:ea typeface="Times New Roman"/>
              <a:cs typeface="Times New Roman"/>
              <a:sym typeface="Times New Roman"/>
            </a:endParaRPr>
          </a:p>
          <a:p>
            <a:pPr indent="-292100" lvl="0" marL="457200" marR="0" rtl="0" algn="l">
              <a:lnSpc>
                <a:spcPct val="115000"/>
              </a:lnSpc>
              <a:spcBef>
                <a:spcPts val="0"/>
              </a:spcBef>
              <a:spcAft>
                <a:spcPts val="0"/>
              </a:spcAft>
              <a:buClr>
                <a:schemeClr val="lt1"/>
              </a:buClr>
              <a:buSzPts val="1000"/>
              <a:buFont typeface="Verdana"/>
              <a:buChar char="●"/>
            </a:pPr>
            <a:r>
              <a:rPr lang="en" sz="1000">
                <a:solidFill>
                  <a:schemeClr val="lt1"/>
                </a:solidFill>
                <a:latin typeface="Times New Roman"/>
                <a:ea typeface="Times New Roman"/>
                <a:cs typeface="Times New Roman"/>
                <a:sym typeface="Times New Roman"/>
              </a:rPr>
              <a:t>A paid ad distributed via social media (on the Internet) must carry disclaimers like any other public communication if it advocates for the election or defeat of a clearly identified candidate. However, </a:t>
            </a:r>
            <a:r>
              <a:rPr b="1" lang="en" sz="1000">
                <a:solidFill>
                  <a:srgbClr val="FF0000"/>
                </a:solidFill>
                <a:latin typeface="Times New Roman"/>
                <a:ea typeface="Times New Roman"/>
                <a:cs typeface="Times New Roman"/>
                <a:sym typeface="Times New Roman"/>
              </a:rPr>
              <a:t>anything posted for free</a:t>
            </a:r>
            <a:r>
              <a:rPr lang="en" sz="1000">
                <a:solidFill>
                  <a:schemeClr val="lt1"/>
                </a:solidFill>
                <a:latin typeface="Times New Roman"/>
                <a:ea typeface="Times New Roman"/>
                <a:cs typeface="Times New Roman"/>
                <a:sym typeface="Times New Roman"/>
              </a:rPr>
              <a:t>, like a blog post, a Tweet, or even disinformation that one generates personally from their personal profile or page, </a:t>
            </a:r>
            <a:r>
              <a:rPr b="1" lang="en" sz="1000">
                <a:solidFill>
                  <a:srgbClr val="FF0000"/>
                </a:solidFill>
                <a:latin typeface="Times New Roman"/>
                <a:ea typeface="Times New Roman"/>
                <a:cs typeface="Times New Roman"/>
                <a:sym typeface="Times New Roman"/>
              </a:rPr>
              <a:t>requires no disclaimer</a:t>
            </a:r>
            <a:r>
              <a:rPr lang="en" sz="1000">
                <a:solidFill>
                  <a:schemeClr val="lt1"/>
                </a:solidFill>
                <a:latin typeface="Times New Roman"/>
                <a:ea typeface="Times New Roman"/>
                <a:cs typeface="Times New Roman"/>
                <a:sym typeface="Times New Roman"/>
              </a:rPr>
              <a:t>, even if it mentions a candidate by name right before the election, and even if it is amplified by a paid "bot army" or purchased "shares" on Facebook.</a:t>
            </a:r>
            <a:endParaRPr sz="1000">
              <a:solidFill>
                <a:schemeClr val="lt1"/>
              </a:solidFill>
              <a:latin typeface="Times New Roman"/>
              <a:ea typeface="Times New Roman"/>
              <a:cs typeface="Times New Roman"/>
              <a:sym typeface="Times New Roman"/>
            </a:endParaRPr>
          </a:p>
          <a:p>
            <a:pPr indent="-292100" lvl="0" marL="457200" marR="0" rtl="0" algn="l">
              <a:lnSpc>
                <a:spcPct val="115000"/>
              </a:lnSpc>
              <a:spcBef>
                <a:spcPts val="0"/>
              </a:spcBef>
              <a:spcAft>
                <a:spcPts val="0"/>
              </a:spcAft>
              <a:buClr>
                <a:schemeClr val="lt1"/>
              </a:buClr>
              <a:buSzPts val="1000"/>
              <a:buFont typeface="Verdana"/>
              <a:buChar char="●"/>
            </a:pPr>
            <a:r>
              <a:rPr b="1" lang="en" sz="1000">
                <a:solidFill>
                  <a:srgbClr val="FF0000"/>
                </a:solidFill>
                <a:latin typeface="Times New Roman"/>
                <a:ea typeface="Times New Roman"/>
                <a:cs typeface="Times New Roman"/>
                <a:sym typeface="Times New Roman"/>
              </a:rPr>
              <a:t>Disclosure rules are also fraught with holes and exceptions that have led to untraceable money pumping through our elections.</a:t>
            </a:r>
            <a:endParaRPr b="1" sz="300">
              <a:solidFill>
                <a:srgbClr val="FF0000"/>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197650" y="144350"/>
            <a:ext cx="8688000" cy="47970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In order to subject online political advertising to disclaimer and disclosure requirements, </a:t>
            </a:r>
            <a:r>
              <a:rPr b="1" lang="en" sz="1100">
                <a:solidFill>
                  <a:srgbClr val="FF0000"/>
                </a:solidFill>
                <a:latin typeface="Times New Roman"/>
                <a:ea typeface="Times New Roman"/>
                <a:cs typeface="Times New Roman"/>
                <a:sym typeface="Times New Roman"/>
              </a:rPr>
              <a:t>the groups producing large amounts of it should be required to register with election administrators, just as they do when making political expenditures offline.</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Government should </a:t>
            </a:r>
            <a:r>
              <a:rPr b="1" lang="en" sz="1100">
                <a:solidFill>
                  <a:srgbClr val="FF0000"/>
                </a:solidFill>
                <a:latin typeface="Times New Roman"/>
                <a:ea typeface="Times New Roman"/>
                <a:cs typeface="Times New Roman"/>
                <a:sym typeface="Times New Roman"/>
              </a:rPr>
              <a:t>require political advertisers on large social media platforms to save and post every version of every political communication placed online, whether video, print, or image, and whether placed "for a fee" or not.</a:t>
            </a:r>
            <a:r>
              <a:rPr lang="en" sz="1100">
                <a:solidFill>
                  <a:schemeClr val="lt1"/>
                </a:solidFill>
                <a:latin typeface="Times New Roman"/>
                <a:ea typeface="Times New Roman"/>
                <a:cs typeface="Times New Roman"/>
                <a:sym typeface="Times New Roman"/>
              </a:rPr>
              <a:t> The communications should be placed on a dedicated and easy-to-locate page on the campaign's or group's website or user page on the platform, as well as on a dedicated page created by the platform. </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Reviewing ads for mentions of candidates and political issues is not difficult, particularly with </a:t>
            </a:r>
            <a:r>
              <a:rPr b="1" lang="en" sz="1100">
                <a:solidFill>
                  <a:srgbClr val="FF0000"/>
                </a:solidFill>
                <a:latin typeface="Times New Roman"/>
                <a:ea typeface="Times New Roman"/>
                <a:cs typeface="Times New Roman"/>
                <a:sym typeface="Times New Roman"/>
              </a:rPr>
              <a:t>human involvement.</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Subjecting political advertisers to a source check can be done by Facebook with little difficulty. </a:t>
            </a:r>
            <a:r>
              <a:rPr b="1" lang="en" sz="1100">
                <a:solidFill>
                  <a:srgbClr val="FF0000"/>
                </a:solidFill>
                <a:latin typeface="Times New Roman"/>
                <a:ea typeface="Times New Roman"/>
                <a:cs typeface="Times New Roman"/>
                <a:sym typeface="Times New Roman"/>
              </a:rPr>
              <a:t>In the interest of national security, government should require that the platforms report when an ad is obviously funded by a foreign source, in real time, or as soon as the platform becomes aware of it.</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To enforce disclaimer requirements, </a:t>
            </a:r>
            <a:r>
              <a:rPr b="1" lang="en" sz="1100">
                <a:solidFill>
                  <a:srgbClr val="FF0000"/>
                </a:solidFill>
                <a:latin typeface="Times New Roman"/>
                <a:ea typeface="Times New Roman"/>
                <a:cs typeface="Times New Roman"/>
                <a:sym typeface="Times New Roman"/>
              </a:rPr>
              <a:t>platforms can deputize users to report disclaimer violations, in the same way that the platforms allow users to report violations of the terms of service.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Donor anonymity for LLCs and 501(c) organizations should be eliminated</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A simple education campaign on platforms can inoculate users, helping them learn how to avoid spreading disinformation.</a:t>
            </a:r>
            <a:endParaRPr sz="11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Three general considerations will help any private regulatory framework to be effective. First, any efforts to label and identify questionable (or trustworthy) stories or sources should be </a:t>
            </a:r>
            <a:r>
              <a:rPr b="1" lang="en" sz="1100">
                <a:solidFill>
                  <a:srgbClr val="FF0000"/>
                </a:solidFill>
                <a:latin typeface="Times New Roman"/>
                <a:ea typeface="Times New Roman"/>
                <a:cs typeface="Times New Roman"/>
                <a:sym typeface="Times New Roman"/>
              </a:rPr>
              <a:t>consistent across platforms. </a:t>
            </a:r>
            <a:r>
              <a:rPr lang="en" sz="1100">
                <a:solidFill>
                  <a:schemeClr val="lt1"/>
                </a:solidFill>
                <a:latin typeface="Times New Roman"/>
                <a:ea typeface="Times New Roman"/>
                <a:cs typeface="Times New Roman"/>
                <a:sym typeface="Times New Roman"/>
              </a:rPr>
              <a:t>Second, the platforms should aim at </a:t>
            </a:r>
            <a:r>
              <a:rPr b="1" lang="en" sz="1100">
                <a:solidFill>
                  <a:srgbClr val="FF0000"/>
                </a:solidFill>
                <a:latin typeface="Times New Roman"/>
                <a:ea typeface="Times New Roman"/>
                <a:cs typeface="Times New Roman"/>
                <a:sym typeface="Times New Roman"/>
              </a:rPr>
              <a:t>incentives</a:t>
            </a:r>
            <a:r>
              <a:rPr lang="en" sz="1100">
                <a:solidFill>
                  <a:schemeClr val="lt1"/>
                </a:solidFill>
                <a:latin typeface="Times New Roman"/>
                <a:ea typeface="Times New Roman"/>
                <a:cs typeface="Times New Roman"/>
                <a:sym typeface="Times New Roman"/>
              </a:rPr>
              <a:t>. They can do so in overt ways, such as Facebook's plan to temporarily ban advertisers who repeatedly share disinformation advertising that has been marked by fact checkers as "false news." Third, the platforms can </a:t>
            </a:r>
            <a:r>
              <a:rPr b="1" lang="en" sz="1100">
                <a:solidFill>
                  <a:srgbClr val="FF0000"/>
                </a:solidFill>
                <a:latin typeface="Times New Roman"/>
                <a:ea typeface="Times New Roman"/>
                <a:cs typeface="Times New Roman"/>
                <a:sym typeface="Times New Roman"/>
              </a:rPr>
              <a:t>turn down the volume of disinformation advertising by enforcing their terms of service, which prohibit bots and "inauthentic likes."</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New York's Democracy Protection Act(2018): </a:t>
            </a:r>
            <a:r>
              <a:rPr lang="en" sz="1100">
                <a:solidFill>
                  <a:schemeClr val="lt1"/>
                </a:solidFill>
                <a:latin typeface="Times New Roman"/>
                <a:ea typeface="Times New Roman"/>
                <a:cs typeface="Times New Roman"/>
                <a:sym typeface="Times New Roman"/>
              </a:rPr>
              <a:t>requires disclosure of all online ads, advertiser verification and registration with the NY Board of Elections, and an online archive.</a:t>
            </a:r>
            <a:endParaRPr sz="11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Whether government can constitutionally require platforms to inoculate users or provide opt-in and opt-out regimes are both open questions under the First Amendment.</a:t>
            </a:r>
            <a:endParaRPr b="1" sz="700">
              <a:solidFill>
                <a:srgbClr val="FF0000"/>
              </a:solidFill>
              <a:highlight>
                <a:srgbClr val="FFFFFF"/>
              </a:highlight>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34" name="Google Shape;234;p31"/>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CHILDRESS LECTURE:  WAS THE 2016 ELECTION LEGITIMATE?, 64 St. Louis L.J. 635</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35" name="Google Shape;235;p31"/>
          <p:cNvSpPr txBox="1"/>
          <p:nvPr>
            <p:ph idx="2" type="body"/>
          </p:nvPr>
        </p:nvSpPr>
        <p:spPr>
          <a:xfrm>
            <a:off x="677375" y="18610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900">
                <a:solidFill>
                  <a:schemeClr val="lt1"/>
                </a:solidFill>
                <a:latin typeface="Nunito"/>
                <a:ea typeface="Nunito"/>
                <a:cs typeface="Nunito"/>
                <a:sym typeface="Nunito"/>
              </a:rPr>
              <a:t>Source:</a:t>
            </a:r>
            <a:r>
              <a:rPr lang="en" sz="2900">
                <a:solidFill>
                  <a:schemeClr val="lt1"/>
                </a:solidFill>
                <a:latin typeface="Nunito"/>
                <a:ea typeface="Nunito"/>
                <a:cs typeface="Nunito"/>
                <a:sym typeface="Nunito"/>
              </a:rPr>
              <a:t> </a:t>
            </a:r>
            <a:r>
              <a:rPr lang="en" sz="2900">
                <a:solidFill>
                  <a:schemeClr val="lt1"/>
                </a:solidFill>
                <a:uFill>
                  <a:noFill/>
                </a:uFill>
                <a:latin typeface="Nunito"/>
                <a:ea typeface="Nunito"/>
                <a:cs typeface="Nunito"/>
                <a:sym typeface="Nunito"/>
                <a:hlinkClick r:id="rId4">
                  <a:extLst>
                    <a:ext uri="{A12FA001-AC4F-418D-AE19-62706E023703}">
                      <ahyp:hlinkClr val="tx"/>
                    </a:ext>
                  </a:extLst>
                </a:hlinkClick>
              </a:rPr>
              <a:t>Saint Louis University Law Journal</a:t>
            </a:r>
            <a:endParaRPr sz="2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900">
                <a:solidFill>
                  <a:schemeClr val="lt1"/>
                </a:solidFill>
                <a:latin typeface="Nunito"/>
                <a:ea typeface="Nunito"/>
                <a:cs typeface="Nunito"/>
                <a:sym typeface="Nunito"/>
              </a:rPr>
              <a:t>Author:</a:t>
            </a:r>
            <a:r>
              <a:rPr lang="en" sz="2900">
                <a:solidFill>
                  <a:schemeClr val="lt1"/>
                </a:solidFill>
                <a:latin typeface="Nunito"/>
                <a:ea typeface="Nunito"/>
                <a:cs typeface="Nunito"/>
                <a:sym typeface="Nunito"/>
              </a:rPr>
              <a:t> </a:t>
            </a:r>
            <a:r>
              <a:rPr lang="en" sz="1500">
                <a:solidFill>
                  <a:srgbClr val="373739"/>
                </a:solidFill>
                <a:highlight>
                  <a:srgbClr val="FFFFFF"/>
                </a:highlight>
                <a:latin typeface="Verdana"/>
                <a:ea typeface="Verdana"/>
                <a:cs typeface="Verdana"/>
                <a:sym typeface="Verdana"/>
              </a:rPr>
              <a:t> </a:t>
            </a:r>
            <a:r>
              <a:rPr lang="en" sz="2900">
                <a:solidFill>
                  <a:schemeClr val="lt1"/>
                </a:solidFill>
                <a:latin typeface="Nunito"/>
                <a:ea typeface="Nunito"/>
                <a:cs typeface="Nunito"/>
                <a:sym typeface="Nunito"/>
              </a:rPr>
              <a:t>Chad Flanders</a:t>
            </a:r>
            <a:endParaRPr sz="2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900">
                <a:solidFill>
                  <a:schemeClr val="lt1"/>
                </a:solidFill>
                <a:latin typeface="Nunito"/>
                <a:ea typeface="Nunito"/>
                <a:cs typeface="Nunito"/>
                <a:sym typeface="Nunito"/>
              </a:rPr>
              <a:t>Date: </a:t>
            </a:r>
            <a:r>
              <a:rPr lang="en" sz="2900">
                <a:solidFill>
                  <a:schemeClr val="lt1"/>
                </a:solidFill>
                <a:latin typeface="Nunito"/>
                <a:ea typeface="Nunito"/>
                <a:cs typeface="Nunito"/>
                <a:sym typeface="Nunito"/>
              </a:rPr>
              <a:t>Summer 2020</a:t>
            </a:r>
            <a:endParaRPr sz="2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900">
                <a:solidFill>
                  <a:schemeClr val="lt1"/>
                </a:solidFill>
                <a:latin typeface="Nunito"/>
                <a:ea typeface="Nunito"/>
                <a:cs typeface="Nunito"/>
                <a:sym typeface="Nunito"/>
              </a:rPr>
              <a:t>Approximate length: </a:t>
            </a:r>
            <a:r>
              <a:rPr lang="en" sz="2900">
                <a:solidFill>
                  <a:schemeClr val="lt1"/>
                </a:solidFill>
                <a:latin typeface="Nunito"/>
                <a:ea typeface="Nunito"/>
                <a:cs typeface="Nunito"/>
                <a:sym typeface="Nunito"/>
              </a:rPr>
              <a:t>18397</a:t>
            </a:r>
            <a:r>
              <a:rPr lang="en" sz="2900">
                <a:solidFill>
                  <a:schemeClr val="lt1"/>
                </a:solidFill>
                <a:latin typeface="Nunito"/>
                <a:ea typeface="Nunito"/>
                <a:cs typeface="Nunito"/>
                <a:sym typeface="Nunito"/>
              </a:rPr>
              <a:t> words</a:t>
            </a:r>
            <a:endParaRPr sz="29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34" name="Google Shape;134;p14"/>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hlinkClick r:id="rId3"/>
              </a:rPr>
              <a:t>ARTICLE: THE NEW FIGHTING WORDS?: HOW U.S. LAW HAMPERS THE FIGHT AGAINST INFORMATION WARFARE, 22 U. Pa. J. Const. L. 81</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35" name="Google Shape;135;p14"/>
          <p:cNvSpPr txBox="1"/>
          <p:nvPr>
            <p:ph idx="2" type="body"/>
          </p:nvPr>
        </p:nvSpPr>
        <p:spPr>
          <a:xfrm>
            <a:off x="677375" y="1710975"/>
            <a:ext cx="7553100" cy="20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Source:</a:t>
            </a:r>
            <a:r>
              <a:rPr lang="en" sz="1900">
                <a:solidFill>
                  <a:schemeClr val="lt1"/>
                </a:solidFill>
                <a:latin typeface="Nunito"/>
                <a:ea typeface="Nunito"/>
                <a:cs typeface="Nunito"/>
                <a:sym typeface="Nunito"/>
              </a:rPr>
              <a:t> </a:t>
            </a:r>
            <a:r>
              <a:rPr lang="en" sz="1900">
                <a:solidFill>
                  <a:schemeClr val="lt1"/>
                </a:solidFill>
                <a:uFill>
                  <a:noFill/>
                </a:uFill>
                <a:latin typeface="Nunito"/>
                <a:ea typeface="Nunito"/>
                <a:cs typeface="Nunito"/>
                <a:sym typeface="Nunito"/>
                <a:hlinkClick r:id="rId4">
                  <a:extLst>
                    <a:ext uri="{A12FA001-AC4F-418D-AE19-62706E023703}">
                      <ahyp:hlinkClr val="tx"/>
                    </a:ext>
                  </a:extLst>
                </a:hlinkClick>
              </a:rPr>
              <a:t>University of Pennsylvania Journal of Constitutional Law</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Author:</a:t>
            </a:r>
            <a:r>
              <a:rPr lang="en" sz="1900">
                <a:solidFill>
                  <a:schemeClr val="lt1"/>
                </a:solidFill>
                <a:latin typeface="Nunito"/>
                <a:ea typeface="Nunito"/>
                <a:cs typeface="Nunito"/>
                <a:sym typeface="Nunito"/>
              </a:rPr>
              <a:t> </a:t>
            </a:r>
            <a:r>
              <a:rPr lang="en" sz="1900">
                <a:solidFill>
                  <a:schemeClr val="lt1"/>
                </a:solidFill>
                <a:latin typeface="Nunito"/>
                <a:ea typeface="Nunito"/>
                <a:cs typeface="Nunito"/>
                <a:sym typeface="Nunito"/>
              </a:rPr>
              <a:t>Jill I. Goldenziel(Associate Professor of International Law and International Relations, Marine Corps University-Command and Staff College; Affiliated Scholar, Fox Leadership International, University of Pennsylvania) and Manal Cheema(J.D. Candidate, University of Virginia School of Law, 2020)</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Date: </a:t>
            </a:r>
            <a:r>
              <a:rPr lang="en" sz="1900">
                <a:solidFill>
                  <a:schemeClr val="lt1"/>
                </a:solidFill>
                <a:latin typeface="Nunito"/>
                <a:ea typeface="Nunito"/>
                <a:cs typeface="Nunito"/>
                <a:sym typeface="Nunito"/>
              </a:rPr>
              <a:t>November 2019</a:t>
            </a:r>
            <a:endParaRPr sz="19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1900">
                <a:solidFill>
                  <a:schemeClr val="lt1"/>
                </a:solidFill>
                <a:latin typeface="Nunito"/>
                <a:ea typeface="Nunito"/>
                <a:cs typeface="Nunito"/>
                <a:sym typeface="Nunito"/>
              </a:rPr>
              <a:t>Approximate length: </a:t>
            </a:r>
            <a:r>
              <a:rPr lang="en" sz="1900">
                <a:solidFill>
                  <a:schemeClr val="lt1"/>
                </a:solidFill>
                <a:latin typeface="Nunito"/>
                <a:ea typeface="Nunito"/>
                <a:cs typeface="Nunito"/>
                <a:sym typeface="Nunito"/>
              </a:rPr>
              <a:t>82014</a:t>
            </a:r>
            <a:r>
              <a:rPr lang="en" sz="1900">
                <a:solidFill>
                  <a:schemeClr val="lt1"/>
                </a:solidFill>
                <a:latin typeface="Nunito"/>
                <a:ea typeface="Nunito"/>
                <a:cs typeface="Nunito"/>
                <a:sym typeface="Nunito"/>
              </a:rPr>
              <a:t> words</a:t>
            </a:r>
            <a:endParaRPr sz="1900">
              <a:solidFill>
                <a:schemeClr val="lt1"/>
              </a:solidFill>
              <a:latin typeface="Nunito"/>
              <a:ea typeface="Nunito"/>
              <a:cs typeface="Nunito"/>
              <a:sym typeface="Nunito"/>
            </a:endParaRPr>
          </a:p>
          <a:p>
            <a:pPr indent="0" lvl="0" marL="0" rtl="0" algn="l">
              <a:spcBef>
                <a:spcPts val="0"/>
              </a:spcBef>
              <a:spcAft>
                <a:spcPts val="160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337575" y="168175"/>
            <a:ext cx="85746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CHILDRESS LECTURE:  WAS THE 2016 ELECTION LEGITIMATE?, 64 St. Louis L.J. 635</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41" name="Google Shape;241;p32"/>
          <p:cNvSpPr txBox="1"/>
          <p:nvPr>
            <p:ph idx="1" type="body"/>
          </p:nvPr>
        </p:nvSpPr>
        <p:spPr>
          <a:xfrm>
            <a:off x="404200" y="943875"/>
            <a:ext cx="8454900" cy="39309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An election's legitimacy can be questioned if the tabulation of the votes - either in the casting of the votes or in the counting - is altered so dramatically that the wrong person wins.</a:t>
            </a:r>
            <a:endParaRPr>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If there is doubt about the rightness of the election result, this could also mean that the election was not legitimate. </a:t>
            </a:r>
            <a:endParaRPr>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Irregularities are bad enough for elections to be illegitimate when they lead to </a:t>
            </a:r>
            <a:r>
              <a:rPr b="1" lang="en">
                <a:solidFill>
                  <a:srgbClr val="FF0000"/>
                </a:solidFill>
                <a:latin typeface="Times New Roman"/>
                <a:ea typeface="Times New Roman"/>
                <a:cs typeface="Times New Roman"/>
                <a:sym typeface="Times New Roman"/>
              </a:rPr>
              <a:t>a widespread, reasonable belief that there is a good chance that, but for the irregularities, the election would come out differently</a:t>
            </a:r>
            <a:endParaRPr b="1">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The hardest case at issue is not whether Russia hacked the election or whether Clinton, because she won the popular vote, should have been declared the victor. </a:t>
            </a:r>
            <a:r>
              <a:rPr b="1" lang="en">
                <a:solidFill>
                  <a:srgbClr val="FF0000"/>
                </a:solidFill>
                <a:latin typeface="Times New Roman"/>
                <a:ea typeface="Times New Roman"/>
                <a:cs typeface="Times New Roman"/>
                <a:sym typeface="Times New Roman"/>
              </a:rPr>
              <a:t>The hardest case is one in which there was no Russian effort to directly manipulate the election results and where the election rules were in fact followed, but where there was a widespread effort to change people's minds about the candidates in the election. </a:t>
            </a:r>
            <a:endParaRPr b="1">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If the messages sent by the Russians via Facebook and Twitter were instead put up by </a:t>
            </a:r>
            <a:r>
              <a:rPr b="1" lang="en">
                <a:solidFill>
                  <a:srgbClr val="FF0000"/>
                </a:solidFill>
                <a:latin typeface="Times New Roman"/>
                <a:ea typeface="Times New Roman"/>
                <a:cs typeface="Times New Roman"/>
                <a:sym typeface="Times New Roman"/>
              </a:rPr>
              <a:t>supporters of Donald Trump or by Trump himself, then there would presumably be no problem </a:t>
            </a:r>
            <a:r>
              <a:rPr lang="en">
                <a:solidFill>
                  <a:schemeClr val="lt1"/>
                </a:solidFill>
                <a:latin typeface="Times New Roman"/>
                <a:ea typeface="Times New Roman"/>
                <a:cs typeface="Times New Roman"/>
                <a:sym typeface="Times New Roman"/>
              </a:rPr>
              <a:t>- or at least not any problem above and beyond the problem that heated rhetoric and sloganeering usually present. </a:t>
            </a:r>
            <a:endParaRPr>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A commonly proposed remedy to the problem of wealthy corporations and billionaires - or people who would make emotional appeals or scurrilous attacks - is </a:t>
            </a:r>
            <a:r>
              <a:rPr b="1" lang="en">
                <a:solidFill>
                  <a:srgbClr val="FF0000"/>
                </a:solidFill>
                <a:latin typeface="Times New Roman"/>
                <a:ea typeface="Times New Roman"/>
                <a:cs typeface="Times New Roman"/>
                <a:sym typeface="Times New Roman"/>
              </a:rPr>
              <a:t>not necessarily to stop them from spending money to influence elections but to require that they be transparent about it. </a:t>
            </a:r>
            <a:endParaRPr b="1" sz="1400">
              <a:solidFill>
                <a:srgbClr val="FF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47" name="Google Shape;247;p33"/>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latin typeface="Nunito"/>
                <a:ea typeface="Nunito"/>
                <a:cs typeface="Nunito"/>
                <a:sym typeface="Nunito"/>
                <a:hlinkClick r:id="rId3"/>
              </a:rPr>
              <a:t>ARTICLE: Disinformation Operations Aimed at (Democratic) Elections in the Context of Public International Law: The Conduct of the Internet Research Agency During the 2016 US Presidential Election, 47 Int'l J. Legal Info. 149</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48" name="Google Shape;248;p33"/>
          <p:cNvSpPr txBox="1"/>
          <p:nvPr>
            <p:ph idx="2" type="body"/>
          </p:nvPr>
        </p:nvSpPr>
        <p:spPr>
          <a:xfrm>
            <a:off x="677375" y="18610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Source:</a:t>
            </a:r>
            <a:r>
              <a:rPr lang="en" sz="2100">
                <a:solidFill>
                  <a:schemeClr val="lt1"/>
                </a:solidFill>
                <a:latin typeface="Nunito"/>
                <a:ea typeface="Nunito"/>
                <a:cs typeface="Nunito"/>
                <a:sym typeface="Nunito"/>
              </a:rPr>
              <a:t> </a:t>
            </a:r>
            <a:r>
              <a:rPr lang="en" sz="2100">
                <a:solidFill>
                  <a:schemeClr val="lt1"/>
                </a:solidFill>
                <a:uFill>
                  <a:noFill/>
                </a:uFill>
                <a:latin typeface="Nunito"/>
                <a:ea typeface="Nunito"/>
                <a:cs typeface="Nunito"/>
                <a:sym typeface="Nunito"/>
                <a:hlinkClick r:id="rId4">
                  <a:extLst>
                    <a:ext uri="{A12FA001-AC4F-418D-AE19-62706E023703}">
                      <ahyp:hlinkClr val="tx"/>
                    </a:ext>
                  </a:extLst>
                </a:hlinkClick>
              </a:rPr>
              <a:t>International Journal of Legal Information</a:t>
            </a:r>
            <a:endParaRPr sz="1050">
              <a:solidFill>
                <a:srgbClr val="0067B1"/>
              </a:solidFill>
              <a:latin typeface="Arial"/>
              <a:ea typeface="Arial"/>
              <a:cs typeface="Arial"/>
              <a:sym typeface="Arial"/>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Author:</a:t>
            </a:r>
            <a:r>
              <a:rPr lang="en" sz="2100">
                <a:solidFill>
                  <a:schemeClr val="lt1"/>
                </a:solidFill>
                <a:latin typeface="Nunito"/>
                <a:ea typeface="Nunito"/>
                <a:cs typeface="Nunito"/>
                <a:sym typeface="Nunito"/>
              </a:rPr>
              <a:t> </a:t>
            </a:r>
            <a:r>
              <a:rPr lang="en" sz="700">
                <a:solidFill>
                  <a:srgbClr val="373739"/>
                </a:solidFill>
                <a:highlight>
                  <a:srgbClr val="FFFFFF"/>
                </a:highlight>
                <a:latin typeface="Verdana"/>
                <a:ea typeface="Verdana"/>
                <a:cs typeface="Verdana"/>
                <a:sym typeface="Verdana"/>
              </a:rPr>
              <a:t> </a:t>
            </a:r>
            <a:r>
              <a:rPr lang="en" sz="2100">
                <a:solidFill>
                  <a:schemeClr val="lt1"/>
                </a:solidFill>
                <a:latin typeface="Nunito"/>
                <a:ea typeface="Nunito"/>
                <a:cs typeface="Nunito"/>
                <a:sym typeface="Nunito"/>
              </a:rPr>
              <a:t>Manuel Rodriguez(a jurist in the Private Security Services Section within the Division for Security Policy at the Swiss Federal Department of Foreign Affairs (FDFA)</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Date: </a:t>
            </a:r>
            <a:r>
              <a:rPr lang="en" sz="2100">
                <a:solidFill>
                  <a:schemeClr val="lt1"/>
                </a:solidFill>
                <a:latin typeface="Nunito"/>
                <a:ea typeface="Nunito"/>
                <a:cs typeface="Nunito"/>
                <a:sym typeface="Nunito"/>
              </a:rPr>
              <a:t>Winter</a:t>
            </a:r>
            <a:r>
              <a:rPr lang="en" sz="2100">
                <a:solidFill>
                  <a:schemeClr val="lt1"/>
                </a:solidFill>
                <a:latin typeface="Nunito"/>
                <a:ea typeface="Nunito"/>
                <a:cs typeface="Nunito"/>
                <a:sym typeface="Nunito"/>
              </a:rPr>
              <a:t> 2019</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Approximate length: </a:t>
            </a:r>
            <a:r>
              <a:rPr lang="en" sz="2100">
                <a:solidFill>
                  <a:schemeClr val="lt1"/>
                </a:solidFill>
                <a:latin typeface="Nunito"/>
                <a:ea typeface="Nunito"/>
                <a:cs typeface="Nunito"/>
                <a:sym typeface="Nunito"/>
              </a:rPr>
              <a:t>84626</a:t>
            </a:r>
            <a:r>
              <a:rPr lang="en" sz="2100">
                <a:solidFill>
                  <a:schemeClr val="lt1"/>
                </a:solidFill>
                <a:latin typeface="Nunito"/>
                <a:ea typeface="Nunito"/>
                <a:cs typeface="Nunito"/>
                <a:sym typeface="Nunito"/>
              </a:rPr>
              <a:t> words</a:t>
            </a:r>
            <a:endParaRPr sz="21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428325" y="168175"/>
            <a:ext cx="85131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Disinformation Operations Aimed at (Democratic) Elections in the Context of Public International Law: The Conduct of the Internet Research Agency During the 2016 US Presidential Election, 47 Int'l J. Legal Info. 149</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54" name="Google Shape;254;p34"/>
          <p:cNvSpPr txBox="1"/>
          <p:nvPr>
            <p:ph idx="1" type="body"/>
          </p:nvPr>
        </p:nvSpPr>
        <p:spPr>
          <a:xfrm>
            <a:off x="428325" y="1456925"/>
            <a:ext cx="7866600" cy="33732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Times New Roman"/>
              <a:buChar char="●"/>
            </a:pPr>
            <a:r>
              <a:rPr lang="en">
                <a:solidFill>
                  <a:schemeClr val="lt1"/>
                </a:solidFill>
                <a:latin typeface="Times New Roman"/>
                <a:ea typeface="Times New Roman"/>
                <a:cs typeface="Times New Roman"/>
                <a:sym typeface="Times New Roman"/>
              </a:rPr>
              <a:t>The Internet Research Agency LLC is a </a:t>
            </a:r>
            <a:r>
              <a:rPr b="1" lang="en">
                <a:solidFill>
                  <a:srgbClr val="FF0000"/>
                </a:solidFill>
                <a:latin typeface="Times New Roman"/>
                <a:ea typeface="Times New Roman"/>
                <a:cs typeface="Times New Roman"/>
                <a:sym typeface="Times New Roman"/>
              </a:rPr>
              <a:t>Russian legal entity </a:t>
            </a:r>
            <a:r>
              <a:rPr lang="en">
                <a:solidFill>
                  <a:schemeClr val="lt1"/>
                </a:solidFill>
                <a:latin typeface="Times New Roman"/>
                <a:ea typeface="Times New Roman"/>
                <a:cs typeface="Times New Roman"/>
                <a:sym typeface="Times New Roman"/>
              </a:rPr>
              <a:t>engaged in political and electoral interference operations. During the 2016 presidential election, Russia used the Agency, which is located in St. Petersburg, to amplify the dissemination of false information and news coverage on the presidential election.</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Twitter for instance found more than 3,000 accounts connected to the IRA. </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The IRA </a:t>
            </a:r>
            <a:r>
              <a:rPr b="1" lang="en">
                <a:solidFill>
                  <a:srgbClr val="FF0000"/>
                </a:solidFill>
                <a:latin typeface="Times New Roman"/>
                <a:ea typeface="Times New Roman"/>
                <a:cs typeface="Times New Roman"/>
                <a:sym typeface="Times New Roman"/>
              </a:rPr>
              <a:t>procured and used computer infrastructure, partly based in the US, to hide the Russian origin of its activities.</a:t>
            </a:r>
            <a:r>
              <a:rPr lang="en">
                <a:solidFill>
                  <a:schemeClr val="lt1"/>
                </a:solidFill>
                <a:latin typeface="Times New Roman"/>
                <a:ea typeface="Times New Roman"/>
                <a:cs typeface="Times New Roman"/>
                <a:sym typeface="Times New Roman"/>
              </a:rPr>
              <a:t> The Agency </a:t>
            </a:r>
            <a:r>
              <a:rPr b="1" lang="en">
                <a:solidFill>
                  <a:srgbClr val="FF0000"/>
                </a:solidFill>
                <a:latin typeface="Times New Roman"/>
                <a:ea typeface="Times New Roman"/>
                <a:cs typeface="Times New Roman"/>
                <a:sym typeface="Times New Roman"/>
              </a:rPr>
              <a:t>bought space on computer servers located inside the US to set up Virtual Private Networks (VPNs).</a:t>
            </a:r>
            <a:r>
              <a:rPr lang="en">
                <a:solidFill>
                  <a:schemeClr val="lt1"/>
                </a:solidFill>
                <a:latin typeface="Times New Roman"/>
                <a:ea typeface="Times New Roman"/>
                <a:cs typeface="Times New Roman"/>
                <a:sym typeface="Times New Roman"/>
              </a:rPr>
              <a:t> The Agency also </a:t>
            </a:r>
            <a:r>
              <a:rPr b="1" lang="en">
                <a:solidFill>
                  <a:srgbClr val="FF0000"/>
                </a:solidFill>
                <a:latin typeface="Times New Roman"/>
                <a:ea typeface="Times New Roman"/>
                <a:cs typeface="Times New Roman"/>
                <a:sym typeface="Times New Roman"/>
              </a:rPr>
              <a:t>owned hundreds of web-based email accounts hosted by US email providers under false names in order to appear as US personas. </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Currently there is no rule in international law explicitly prohibiting disinformation operations aimed at (democratic) elections. </a:t>
            </a:r>
            <a:r>
              <a:rPr b="1" lang="en">
                <a:solidFill>
                  <a:srgbClr val="FF0000"/>
                </a:solidFill>
                <a:latin typeface="Times New Roman"/>
                <a:ea typeface="Times New Roman"/>
                <a:cs typeface="Times New Roman"/>
                <a:sym typeface="Times New Roman"/>
              </a:rPr>
              <a:t>The absence of an explicit prohibition is significant because as a general principle, that which international law does not prohibit it permits.</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Matters on which international law does not speak or that international law leaves to the prerogative of States are considered </a:t>
            </a:r>
            <a:r>
              <a:rPr b="1" lang="en">
                <a:solidFill>
                  <a:srgbClr val="FF0000"/>
                </a:solidFill>
                <a:latin typeface="Times New Roman"/>
                <a:ea typeface="Times New Roman"/>
                <a:cs typeface="Times New Roman"/>
                <a:sym typeface="Times New Roman"/>
              </a:rPr>
              <a:t>domaine réservé and therefore protected from intervention by other States.</a:t>
            </a:r>
            <a:endParaRPr b="1">
              <a:solidFill>
                <a:srgbClr val="FF0000"/>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None/>
            </a:pPr>
            <a:r>
              <a:t/>
            </a:r>
            <a:endParaRPr sz="700">
              <a:solidFill>
                <a:srgbClr val="373739"/>
              </a:solidFill>
              <a:highlight>
                <a:srgbClr val="FFFFFF"/>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174725" y="237625"/>
            <a:ext cx="8661300" cy="47838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As coercion can be said to subordinate the will of the target State, in the case of an election, this may be manifested in the election of a candidate who otherwise would not win.</a:t>
            </a:r>
            <a:endParaRPr sz="14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It is difficult to </a:t>
            </a:r>
            <a:r>
              <a:rPr b="1" lang="en" sz="1400">
                <a:solidFill>
                  <a:srgbClr val="FF0000"/>
                </a:solidFill>
                <a:latin typeface="Times New Roman"/>
                <a:ea typeface="Times New Roman"/>
                <a:cs typeface="Times New Roman"/>
                <a:sym typeface="Times New Roman"/>
              </a:rPr>
              <a:t>first find that the IRA's disinformation operations violated an international obligation, and second to attribute the conduct to the Russian State.</a:t>
            </a:r>
            <a:endParaRPr b="1" sz="1400">
              <a:solidFill>
                <a:srgbClr val="FF0000"/>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Necessity refers to circumstances in which a State's "essential interests" face "grave and imminent peril" and the only way of safeguarding the interests is temporarily not to comply with its international obligation of lesser weight or urgency.</a:t>
            </a:r>
            <a:endParaRPr sz="14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b="1" lang="en" sz="1400">
                <a:solidFill>
                  <a:srgbClr val="FF0000"/>
                </a:solidFill>
                <a:latin typeface="Times New Roman"/>
                <a:ea typeface="Times New Roman"/>
                <a:cs typeface="Times New Roman"/>
                <a:sym typeface="Times New Roman"/>
              </a:rPr>
              <a:t>Stretching current international legal norms to cover the issue does not seem to be the optimal solution and a binding international treaty would also need to overcome various hurdles.</a:t>
            </a:r>
            <a:endParaRPr b="1" sz="1400">
              <a:solidFill>
                <a:srgbClr val="FF0000"/>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Once the State knows or should have known that its territory is being used for a cyber and/or information operation that will affect the rights of another State, and also causes serious adverse consequences to it, the State must take all reasonably available measures to stop the operation (i.e. undertake so-called "best efforts").</a:t>
            </a:r>
            <a:endParaRPr sz="14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The </a:t>
            </a:r>
            <a:r>
              <a:rPr b="1" lang="en" sz="1400">
                <a:solidFill>
                  <a:srgbClr val="FF0000"/>
                </a:solidFill>
                <a:latin typeface="Times New Roman"/>
                <a:ea typeface="Times New Roman"/>
                <a:cs typeface="Times New Roman"/>
                <a:sym typeface="Times New Roman"/>
              </a:rPr>
              <a:t>EU Code of Practice on Disinformation provides the only instrument, which specifically focuses on disinformation and could potentially provide a role model for the US to follow.</a:t>
            </a:r>
            <a:r>
              <a:rPr lang="en" sz="1400">
                <a:solidFill>
                  <a:schemeClr val="lt1"/>
                </a:solidFill>
                <a:latin typeface="Times New Roman"/>
                <a:ea typeface="Times New Roman"/>
                <a:cs typeface="Times New Roman"/>
                <a:sym typeface="Times New Roman"/>
              </a:rPr>
              <a:t> The code is a </a:t>
            </a:r>
            <a:r>
              <a:rPr b="1" lang="en" sz="1400">
                <a:solidFill>
                  <a:srgbClr val="FF0000"/>
                </a:solidFill>
                <a:latin typeface="Times New Roman"/>
                <a:ea typeface="Times New Roman"/>
                <a:cs typeface="Times New Roman"/>
                <a:sym typeface="Times New Roman"/>
              </a:rPr>
              <a:t>self-regulatory instrument, where online platforms (e.g. Google, Facebook, Twitter, Mozilla) and the advertising industry, on a voluntary basis, commit to fight online disinformation with a broad variety of policies</a:t>
            </a:r>
            <a:r>
              <a:rPr lang="en" sz="1400">
                <a:solidFill>
                  <a:schemeClr val="lt1"/>
                </a:solidFill>
                <a:latin typeface="Times New Roman"/>
                <a:ea typeface="Times New Roman"/>
                <a:cs typeface="Times New Roman"/>
                <a:sym typeface="Times New Roman"/>
              </a:rPr>
              <a:t> (applicable in States that are contracting parties to the European Economic Area)</a:t>
            </a:r>
            <a:endParaRPr sz="900">
              <a:solidFill>
                <a:srgbClr val="373739"/>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700">
              <a:solidFill>
                <a:srgbClr val="373739"/>
              </a:solidFill>
              <a:highlight>
                <a:srgbClr val="FFFFFF"/>
              </a:highlight>
              <a:latin typeface="Verdana"/>
              <a:ea typeface="Verdana"/>
              <a:cs typeface="Verdana"/>
              <a:sym typeface="Verdana"/>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65" name="Google Shape;265;p36"/>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Nunito"/>
                <a:ea typeface="Nunito"/>
                <a:cs typeface="Nunito"/>
                <a:sym typeface="Nunito"/>
                <a:hlinkClick r:id="rId3"/>
              </a:rPr>
              <a:t>ARTICLE: FARA ON FACEBOOK: MODERNIZING THE FOREIGN AGENTS REGISTRATION ACT TO ADDRESS PROPAGANDISTS ON SOCIAL MEDIA, 21 N.Y.U. J. Legis. &amp; Pub. Pol'y 903</a:t>
            </a:r>
            <a:endParaRPr b="1" sz="1700" u="sng">
              <a:latin typeface="Nunito"/>
              <a:ea typeface="Nunito"/>
              <a:cs typeface="Nunito"/>
              <a:sym typeface="Nunito"/>
            </a:endParaRPr>
          </a:p>
          <a:p>
            <a:pPr indent="0" lvl="0" marL="0" rtl="0" algn="l">
              <a:spcBef>
                <a:spcPts val="0"/>
              </a:spcBef>
              <a:spcAft>
                <a:spcPts val="0"/>
              </a:spcAft>
              <a:buNone/>
            </a:pPr>
            <a:r>
              <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66" name="Google Shape;266;p36"/>
          <p:cNvSpPr txBox="1"/>
          <p:nvPr>
            <p:ph idx="2" type="body"/>
          </p:nvPr>
        </p:nvSpPr>
        <p:spPr>
          <a:xfrm>
            <a:off x="677375" y="18610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Source:</a:t>
            </a:r>
            <a:r>
              <a:rPr lang="en" sz="2100">
                <a:solidFill>
                  <a:schemeClr val="lt1"/>
                </a:solidFill>
                <a:uFill>
                  <a:noFill/>
                </a:uFill>
                <a:latin typeface="Nunito"/>
                <a:ea typeface="Nunito"/>
                <a:cs typeface="Nunito"/>
                <a:sym typeface="Nunito"/>
                <a:hlinkClick r:id="rId4">
                  <a:extLst>
                    <a:ext uri="{A12FA001-AC4F-418D-AE19-62706E023703}">
                      <ahyp:hlinkClr val="tx"/>
                    </a:ext>
                  </a:extLst>
                </a:hlinkClick>
              </a:rPr>
              <a:t>New York University Journal of Legislation and Public Policy</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Author:</a:t>
            </a:r>
            <a:r>
              <a:rPr lang="en" sz="2100">
                <a:solidFill>
                  <a:schemeClr val="lt1"/>
                </a:solidFill>
                <a:latin typeface="Nunito"/>
                <a:ea typeface="Nunito"/>
                <a:cs typeface="Nunito"/>
                <a:sym typeface="Nunito"/>
              </a:rPr>
              <a:t> </a:t>
            </a:r>
            <a:r>
              <a:rPr lang="en" sz="2100">
                <a:solidFill>
                  <a:schemeClr val="lt1"/>
                </a:solidFill>
                <a:latin typeface="Nunito"/>
                <a:ea typeface="Nunito"/>
                <a:cs typeface="Nunito"/>
                <a:sym typeface="Nunito"/>
              </a:rPr>
              <a:t> Joshua R. Fatta(An attorney-advisor in the Office of the General Counsel at the U.S. Department of Homeland Security)</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Date: </a:t>
            </a:r>
            <a:r>
              <a:rPr lang="en" sz="2100">
                <a:solidFill>
                  <a:schemeClr val="lt1"/>
                </a:solidFill>
                <a:latin typeface="Nunito"/>
                <a:ea typeface="Nunito"/>
                <a:cs typeface="Nunito"/>
                <a:sym typeface="Nunito"/>
              </a:rPr>
              <a:t>2018/2019</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Approximate length: </a:t>
            </a:r>
            <a:r>
              <a:rPr lang="en" sz="2100">
                <a:solidFill>
                  <a:schemeClr val="lt1"/>
                </a:solidFill>
                <a:latin typeface="Nunito"/>
                <a:ea typeface="Nunito"/>
                <a:cs typeface="Nunito"/>
                <a:sym typeface="Nunito"/>
              </a:rPr>
              <a:t>45081</a:t>
            </a:r>
            <a:r>
              <a:rPr lang="en" sz="2100">
                <a:solidFill>
                  <a:schemeClr val="lt1"/>
                </a:solidFill>
                <a:latin typeface="Nunito"/>
                <a:ea typeface="Nunito"/>
                <a:cs typeface="Nunito"/>
                <a:sym typeface="Nunito"/>
              </a:rPr>
              <a:t> words</a:t>
            </a:r>
            <a:endParaRPr sz="21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217650" y="168175"/>
            <a:ext cx="88878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FARA ON FACEBOOK: MODERNIZING THE FOREIGN AGENTS REGISTRATION ACT TO ADDRESS PROPAGANDISTS ON SOCIAL MEDIA, 21 N.Y.U. J. Legis. &amp; Pub. Pol'y 903</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72" name="Google Shape;272;p37"/>
          <p:cNvSpPr txBox="1"/>
          <p:nvPr>
            <p:ph idx="1" type="body"/>
          </p:nvPr>
        </p:nvSpPr>
        <p:spPr>
          <a:xfrm>
            <a:off x="337575" y="1122775"/>
            <a:ext cx="8288100" cy="36987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Times New Roman"/>
              <a:buChar char="●"/>
            </a:pPr>
            <a:r>
              <a:rPr lang="en" sz="1100">
                <a:solidFill>
                  <a:schemeClr val="lt1"/>
                </a:solidFill>
                <a:latin typeface="Times New Roman"/>
                <a:ea typeface="Times New Roman"/>
                <a:cs typeface="Times New Roman"/>
                <a:sym typeface="Times New Roman"/>
              </a:rPr>
              <a:t>Russian social media disinformation actors during and after the 2016 election </a:t>
            </a:r>
            <a:r>
              <a:rPr b="1" lang="en" sz="1100">
                <a:solidFill>
                  <a:srgbClr val="FF0000"/>
                </a:solidFill>
                <a:latin typeface="Times New Roman"/>
                <a:ea typeface="Times New Roman"/>
                <a:cs typeface="Times New Roman"/>
                <a:sym typeface="Times New Roman"/>
              </a:rPr>
              <a:t>did not fulfill their obligation to register as agents of a foreign principal under the Foreign Agents Registration Act ("FARA")</a:t>
            </a:r>
            <a:r>
              <a:rPr lang="en" sz="1100">
                <a:solidFill>
                  <a:schemeClr val="lt1"/>
                </a:solidFill>
                <a:latin typeface="Times New Roman"/>
                <a:ea typeface="Times New Roman"/>
                <a:cs typeface="Times New Roman"/>
                <a:sym typeface="Times New Roman"/>
              </a:rPr>
              <a:t>, the primary federal law concerning the political activities of foreign entities in the United States. </a:t>
            </a:r>
            <a:endParaRPr sz="11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The attorney for one of the indicted Russian organizations said: "Never before has a foreign corporation ... with no presence in the United States, been charged criminally for ... the political speech of individuals on social media, at rallies, or in advertisements during a U.S. presidential election campaign." </a:t>
            </a:r>
            <a:endParaRPr sz="11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100">
                <a:solidFill>
                  <a:schemeClr val="lt1"/>
                </a:solidFill>
                <a:latin typeface="Times New Roman"/>
                <a:ea typeface="Times New Roman"/>
                <a:cs typeface="Times New Roman"/>
                <a:sym typeface="Times New Roman"/>
              </a:rPr>
              <a:t>In September 2017, </a:t>
            </a:r>
            <a:r>
              <a:rPr b="1" lang="en" sz="1100">
                <a:solidFill>
                  <a:srgbClr val="FF0000"/>
                </a:solidFill>
                <a:latin typeface="Times New Roman"/>
                <a:ea typeface="Times New Roman"/>
                <a:cs typeface="Times New Roman"/>
                <a:sym typeface="Times New Roman"/>
              </a:rPr>
              <a:t>DOJ asked T&amp;R Productions LLC, the company that supplies broadcasting services to the U.S. affiliate of the state-owned Russian news outlet RT, formerly known as Russia Today, to register under FARA as a foreign agent. </a:t>
            </a:r>
            <a:endParaRPr b="1" sz="11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A Washington, D.C., radio station named Reston Translator, which broadcasts Russian state-funded news outlet Sputnik, r</a:t>
            </a:r>
            <a:r>
              <a:rPr b="1" lang="en" sz="1100">
                <a:solidFill>
                  <a:srgbClr val="FF0000"/>
                </a:solidFill>
                <a:latin typeface="Times New Roman"/>
                <a:ea typeface="Times New Roman"/>
                <a:cs typeface="Times New Roman"/>
                <a:sym typeface="Times New Roman"/>
              </a:rPr>
              <a:t>egistered with DOJ as a foreign agent in November 2017 as well.</a:t>
            </a:r>
            <a:endParaRPr b="1" sz="11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In March 2017, Senators Todd Young (R-IN) and Jeanne Shaheen (D-NH) introduced the </a:t>
            </a:r>
            <a:r>
              <a:rPr b="1" lang="en" sz="1100">
                <a:solidFill>
                  <a:srgbClr val="FF0000"/>
                </a:solidFill>
                <a:latin typeface="Times New Roman"/>
                <a:ea typeface="Times New Roman"/>
                <a:cs typeface="Times New Roman"/>
                <a:sym typeface="Times New Roman"/>
              </a:rPr>
              <a:t>Foreign Agents Registration Modernization and Enforcement Act, which would provide DOJ with the authority to investigate potential FARA violations and compel organizations to produce documentation to confirm funding sources and foreign connections.</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While most of this allegedly Russian activity was coordinated from abroad, some was conducted within the United States. </a:t>
            </a:r>
            <a:r>
              <a:rPr b="1" lang="en" sz="1100">
                <a:solidFill>
                  <a:srgbClr val="FF0000"/>
                </a:solidFill>
                <a:latin typeface="Times New Roman"/>
                <a:ea typeface="Times New Roman"/>
                <a:cs typeface="Times New Roman"/>
                <a:sym typeface="Times New Roman"/>
              </a:rPr>
              <a:t>IRA affiliates traveled to the United States under false pretenses to collect intelligence to inform its operations. </a:t>
            </a:r>
            <a:r>
              <a:rPr lang="en" sz="1100">
                <a:solidFill>
                  <a:schemeClr val="lt1"/>
                </a:solidFill>
                <a:latin typeface="Times New Roman"/>
                <a:ea typeface="Times New Roman"/>
                <a:cs typeface="Times New Roman"/>
                <a:sym typeface="Times New Roman"/>
              </a:rPr>
              <a:t> The IRA also used </a:t>
            </a:r>
            <a:r>
              <a:rPr b="1" lang="en" sz="1100">
                <a:solidFill>
                  <a:srgbClr val="FF0000"/>
                </a:solidFill>
                <a:latin typeface="Times New Roman"/>
                <a:ea typeface="Times New Roman"/>
                <a:cs typeface="Times New Roman"/>
                <a:sym typeface="Times New Roman"/>
              </a:rPr>
              <a:t>computer</a:t>
            </a:r>
            <a:r>
              <a:rPr b="1" lang="en" sz="1100">
                <a:solidFill>
                  <a:srgbClr val="FF0000"/>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b="1" lang="en" sz="1100">
                <a:solidFill>
                  <a:srgbClr val="FF0000"/>
                </a:solidFill>
                <a:latin typeface="Times New Roman"/>
                <a:ea typeface="Times New Roman"/>
                <a:cs typeface="Times New Roman"/>
                <a:sym typeface="Times New Roman"/>
              </a:rPr>
              <a:t>infrastructure inside the United States.</a:t>
            </a:r>
            <a:endParaRPr b="1" sz="11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Applying FARA to foreign-based social media disinformation campaigns poses a number of </a:t>
            </a:r>
            <a:r>
              <a:rPr b="1" lang="en" sz="1100">
                <a:solidFill>
                  <a:srgbClr val="FF0000"/>
                </a:solidFill>
                <a:latin typeface="Times New Roman"/>
                <a:ea typeface="Times New Roman"/>
                <a:cs typeface="Times New Roman"/>
                <a:sym typeface="Times New Roman"/>
              </a:rPr>
              <a:t>statutory challenges. </a:t>
            </a:r>
            <a:endParaRPr b="1" sz="1100">
              <a:solidFill>
                <a:srgbClr val="FF0000"/>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None/>
            </a:pPr>
            <a:r>
              <a:t/>
            </a:r>
            <a:endParaRPr sz="900">
              <a:solidFill>
                <a:srgbClr val="373739"/>
              </a:solidFill>
              <a:highlight>
                <a:srgbClr val="FFFFFF"/>
              </a:highlight>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 type="body"/>
          </p:nvPr>
        </p:nvSpPr>
        <p:spPr>
          <a:xfrm>
            <a:off x="198000" y="386475"/>
            <a:ext cx="8748000" cy="4677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First, FARA applies to an agent who "engages ...  within the United States in political activities for or in the interests of [a] foreign principal" (emphasis added),  </a:t>
            </a:r>
            <a:r>
              <a:rPr b="1" lang="en" sz="1100">
                <a:solidFill>
                  <a:srgbClr val="FF0000"/>
                </a:solidFill>
                <a:latin typeface="Times New Roman"/>
                <a:ea typeface="Times New Roman"/>
                <a:cs typeface="Times New Roman"/>
                <a:sym typeface="Times New Roman"/>
              </a:rPr>
              <a:t>but foreign social media propaganda agents are operating from abroad, not from "within" the United States.</a:t>
            </a:r>
            <a:r>
              <a:rPr lang="en" sz="1100">
                <a:solidFill>
                  <a:schemeClr val="lt1"/>
                </a:solidFill>
                <a:latin typeface="Times New Roman"/>
                <a:ea typeface="Times New Roman"/>
                <a:cs typeface="Times New Roman"/>
                <a:sym typeface="Times New Roman"/>
              </a:rPr>
              <a:t> Second, FARA defines a foreign principal as any "person outside of the United States,"  referring to the traditional paradigm where a foreign country sends an agent inside the United States to influence its political process. </a:t>
            </a:r>
            <a:r>
              <a:rPr b="1" lang="en" sz="1100">
                <a:solidFill>
                  <a:srgbClr val="FF0000"/>
                </a:solidFill>
                <a:latin typeface="Times New Roman"/>
                <a:ea typeface="Times New Roman"/>
                <a:cs typeface="Times New Roman"/>
                <a:sym typeface="Times New Roman"/>
              </a:rPr>
              <a:t>This paradigm gives no guidance, however, as to how to distinguish social media agents operating from abroad from their foreign principals, who also operate from abroad. </a:t>
            </a:r>
            <a:r>
              <a:rPr lang="en" sz="1100">
                <a:solidFill>
                  <a:schemeClr val="lt1"/>
                </a:solidFill>
                <a:latin typeface="Times New Roman"/>
                <a:ea typeface="Times New Roman"/>
                <a:cs typeface="Times New Roman"/>
                <a:sym typeface="Times New Roman"/>
              </a:rPr>
              <a:t>Third, the </a:t>
            </a:r>
            <a:r>
              <a:rPr b="1" lang="en" sz="1100">
                <a:solidFill>
                  <a:srgbClr val="FF0000"/>
                </a:solidFill>
                <a:latin typeface="Times New Roman"/>
                <a:ea typeface="Times New Roman"/>
                <a:cs typeface="Times New Roman"/>
                <a:sym typeface="Times New Roman"/>
              </a:rPr>
              <a:t>relationship between those operating behind the computer screen and the entities from which they may be taking direction is often more complicated and attenuated </a:t>
            </a:r>
            <a:r>
              <a:rPr lang="en" sz="1100">
                <a:solidFill>
                  <a:schemeClr val="lt1"/>
                </a:solidFill>
                <a:latin typeface="Times New Roman"/>
                <a:ea typeface="Times New Roman"/>
                <a:cs typeface="Times New Roman"/>
                <a:sym typeface="Times New Roman"/>
              </a:rPr>
              <a:t>than the simple principal-agent relationship that FARA envisioned, requiring an analysis of the law of agency in the context of these social media actors. </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When it comes to adapting FARA to disinformation actors on social media, distinguishing who is the agent and who is the foreign principal is less challenging than resolving a more fundamental issue: </a:t>
            </a:r>
            <a:r>
              <a:rPr b="1" lang="en" sz="1100">
                <a:solidFill>
                  <a:srgbClr val="FF0000"/>
                </a:solidFill>
                <a:latin typeface="Times New Roman"/>
                <a:ea typeface="Times New Roman"/>
                <a:cs typeface="Times New Roman"/>
                <a:sym typeface="Times New Roman"/>
              </a:rPr>
              <a:t>is it even possible to identify, with any degree of certainty, who these social media operatives are? Can a Facebook page or Twitter account be attributed to a specific foreign actor with high confidence?</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Direct attribution</a:t>
            </a:r>
            <a:r>
              <a:rPr lang="en" sz="1100">
                <a:solidFill>
                  <a:schemeClr val="lt1"/>
                </a:solidFill>
                <a:latin typeface="Times New Roman"/>
                <a:ea typeface="Times New Roman"/>
                <a:cs typeface="Times New Roman"/>
                <a:sym typeface="Times New Roman"/>
              </a:rPr>
              <a:t> occurs when an entity can be identified by tracking its </a:t>
            </a:r>
            <a:r>
              <a:rPr b="1" lang="en" sz="1100">
                <a:solidFill>
                  <a:srgbClr val="FF0000"/>
                </a:solidFill>
                <a:latin typeface="Times New Roman"/>
                <a:ea typeface="Times New Roman"/>
                <a:cs typeface="Times New Roman"/>
                <a:sym typeface="Times New Roman"/>
              </a:rPr>
              <a:t>IP address, payments, or some other form of evidence that directly links the actor to the act.</a:t>
            </a:r>
            <a:r>
              <a:rPr lang="en" sz="1100">
                <a:solidFill>
                  <a:schemeClr val="lt1"/>
                </a:solidFill>
                <a:latin typeface="Times New Roman"/>
                <a:ea typeface="Times New Roman"/>
                <a:cs typeface="Times New Roman"/>
                <a:sym typeface="Times New Roman"/>
              </a:rPr>
              <a:t>  </a:t>
            </a:r>
            <a:r>
              <a:rPr b="1" lang="en" sz="1100">
                <a:solidFill>
                  <a:srgbClr val="FF0000"/>
                </a:solidFill>
                <a:latin typeface="Times New Roman"/>
                <a:ea typeface="Times New Roman"/>
                <a:cs typeface="Times New Roman"/>
                <a:sym typeface="Times New Roman"/>
              </a:rPr>
              <a:t>Indirect attribution</a:t>
            </a:r>
            <a:r>
              <a:rPr lang="en" sz="1100">
                <a:solidFill>
                  <a:schemeClr val="lt1"/>
                </a:solidFill>
                <a:latin typeface="Times New Roman"/>
                <a:ea typeface="Times New Roman"/>
                <a:cs typeface="Times New Roman"/>
                <a:sym typeface="Times New Roman"/>
              </a:rPr>
              <a:t>, carried out by research experts who do not have access to identifying information like IP addresses or payments, can be done by </a:t>
            </a:r>
            <a:r>
              <a:rPr b="1" lang="en" sz="1100">
                <a:solidFill>
                  <a:srgbClr val="FF0000"/>
                </a:solidFill>
                <a:latin typeface="Times New Roman"/>
                <a:ea typeface="Times New Roman"/>
                <a:cs typeface="Times New Roman"/>
                <a:sym typeface="Times New Roman"/>
              </a:rPr>
              <a:t>comparing social media identities across platforms and watching for common themes. </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Twitter</a:t>
            </a:r>
            <a:r>
              <a:rPr lang="en" sz="1100">
                <a:solidFill>
                  <a:schemeClr val="lt1"/>
                </a:solidFill>
                <a:latin typeface="Times New Roman"/>
                <a:ea typeface="Times New Roman"/>
                <a:cs typeface="Times New Roman"/>
                <a:sym typeface="Times New Roman"/>
              </a:rPr>
              <a:t> has echoed some of the claims in the indictment by disclosing that </a:t>
            </a:r>
            <a:r>
              <a:rPr b="1" lang="en" sz="1100">
                <a:solidFill>
                  <a:srgbClr val="FF0000"/>
                </a:solidFill>
                <a:latin typeface="Times New Roman"/>
                <a:ea typeface="Times New Roman"/>
                <a:cs typeface="Times New Roman"/>
                <a:sym typeface="Times New Roman"/>
              </a:rPr>
              <a:t>it identifies Russian-linked accounts by looking at whether the account was created in Russia, "whether the user registered the account with a Russian phone carrier or a Russian email address, whether the user's display name contains Cyrillic characters, ..., and whether the user has logged in from any Russian IP address."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Social media researchers generally suggest three As for spotting a fake account: </a:t>
            </a:r>
            <a:r>
              <a:rPr b="1" lang="en" sz="1100">
                <a:solidFill>
                  <a:srgbClr val="FF0000"/>
                </a:solidFill>
                <a:latin typeface="Times New Roman"/>
                <a:ea typeface="Times New Roman"/>
                <a:cs typeface="Times New Roman"/>
                <a:sym typeface="Times New Roman"/>
              </a:rPr>
              <a:t>"activity," "anonymity," and "amplification."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Researchers using machine learning claim to be ninety-five percent accurate, with most of the errors being false negatives</a:t>
            </a:r>
            <a:r>
              <a:rPr lang="en" sz="1100">
                <a:solidFill>
                  <a:schemeClr val="lt1"/>
                </a:solidFill>
                <a:latin typeface="Times New Roman"/>
                <a:ea typeface="Times New Roman"/>
                <a:cs typeface="Times New Roman"/>
                <a:sym typeface="Times New Roman"/>
              </a:rPr>
              <a:t>, i.e., troll accounts that were missed, rather than false positives, i.e., real accounts incorrectly classified as trolls.</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The most challenging issue when it comes to labeling social media accounts is determining which accounts to label.</a:t>
            </a:r>
            <a:r>
              <a:rPr lang="en" sz="1100">
                <a:solidFill>
                  <a:schemeClr val="lt1"/>
                </a:solidFill>
                <a:latin typeface="Times New Roman"/>
                <a:ea typeface="Times New Roman"/>
                <a:cs typeface="Times New Roman"/>
                <a:sym typeface="Times New Roman"/>
              </a:rPr>
              <a:t> While social media companies and the U.S. government have identified the IRA as one specific actor in the Russian disinformation campaign, the identification of a specific organization with such certainty may not always be possible. </a:t>
            </a:r>
            <a:endParaRPr sz="500">
              <a:solidFill>
                <a:srgbClr val="373739"/>
              </a:solidFill>
              <a:highlight>
                <a:srgbClr val="FFFFFF"/>
              </a:highlight>
              <a:latin typeface="Verdana"/>
              <a:ea typeface="Verdana"/>
              <a:cs typeface="Verdana"/>
              <a:sym typeface="Verdana"/>
            </a:endParaRPr>
          </a:p>
          <a:p>
            <a:pPr indent="0" lvl="0" marL="0" rtl="0" algn="l">
              <a:spcBef>
                <a:spcPts val="1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idx="1" type="body"/>
          </p:nvPr>
        </p:nvSpPr>
        <p:spPr>
          <a:xfrm>
            <a:off x="204325" y="-315525"/>
            <a:ext cx="8688000" cy="522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A scheme that involves labeling some accounts that may later prove innocent comes with potential legal challenges, such as arguments that the scheme is overbroad under the First Amendment, is a violation of the Due Process Clause of the Fourteenth Amendment, or entails labeling decisions that are arbitrary and capricious under the Administrative Procedure Act.</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DOJ </a:t>
            </a:r>
            <a:r>
              <a:rPr b="1" lang="en" sz="1100">
                <a:solidFill>
                  <a:srgbClr val="FF0000"/>
                </a:solidFill>
                <a:latin typeface="Times New Roman"/>
                <a:ea typeface="Times New Roman"/>
                <a:cs typeface="Times New Roman"/>
                <a:sym typeface="Times New Roman"/>
              </a:rPr>
              <a:t>cannot compel social media companies to refuse to publish the materials of suspected agents of foreign principals because FARA does not involve censoring materials.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On </a:t>
            </a:r>
            <a:r>
              <a:rPr b="1" lang="en" sz="1100">
                <a:solidFill>
                  <a:srgbClr val="FF0000"/>
                </a:solidFill>
                <a:latin typeface="Times New Roman"/>
                <a:ea typeface="Times New Roman"/>
                <a:cs typeface="Times New Roman"/>
                <a:sym typeface="Times New Roman"/>
              </a:rPr>
              <a:t>Twitter</a:t>
            </a:r>
            <a:r>
              <a:rPr lang="en" sz="1100">
                <a:solidFill>
                  <a:schemeClr val="lt1"/>
                </a:solidFill>
                <a:latin typeface="Times New Roman"/>
                <a:ea typeface="Times New Roman"/>
                <a:cs typeface="Times New Roman"/>
                <a:sym typeface="Times New Roman"/>
              </a:rPr>
              <a:t>, there is no requirement that an account reveals the operator's true identity, </a:t>
            </a:r>
            <a:r>
              <a:rPr b="1" lang="en" sz="1100">
                <a:solidFill>
                  <a:srgbClr val="FF0000"/>
                </a:solidFill>
                <a:latin typeface="Times New Roman"/>
                <a:ea typeface="Times New Roman"/>
                <a:cs typeface="Times New Roman"/>
                <a:sym typeface="Times New Roman"/>
              </a:rPr>
              <a:t>so operating a fake account is not in and of itself a violation subject to takedown.</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While Facebook does ban coordinated inauthentic behavior completely,  Facebook's official platform requires only the reduction, not removal, of false information, </a:t>
            </a:r>
            <a:r>
              <a:rPr b="1" lang="en" sz="1100">
                <a:solidFill>
                  <a:srgbClr val="FF0000"/>
                </a:solidFill>
                <a:latin typeface="Times New Roman"/>
                <a:ea typeface="Times New Roman"/>
                <a:cs typeface="Times New Roman"/>
                <a:sym typeface="Times New Roman"/>
              </a:rPr>
              <a:t>allowing some of these sources to remain online even if they have been identified as potentially fake.  </a:t>
            </a:r>
            <a:r>
              <a:rPr lang="en" sz="1100">
                <a:solidFill>
                  <a:schemeClr val="lt1"/>
                </a:solidFill>
                <a:latin typeface="Times New Roman"/>
                <a:ea typeface="Times New Roman"/>
                <a:cs typeface="Times New Roman"/>
                <a:sym typeface="Times New Roman"/>
              </a:rPr>
              <a:t>Facebook also has suggested that unless there is a pressing political real-world event that fake news on its site is attempting to influence, it </a:t>
            </a:r>
            <a:r>
              <a:rPr b="1" lang="en" sz="1100">
                <a:solidFill>
                  <a:srgbClr val="FF0000"/>
                </a:solidFill>
                <a:latin typeface="Times New Roman"/>
                <a:ea typeface="Times New Roman"/>
                <a:cs typeface="Times New Roman"/>
                <a:sym typeface="Times New Roman"/>
              </a:rPr>
              <a:t>may choose not to take down suspected fake accounts so quickly.</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Requiring social media companies to label the informational materials of foreign operatives also raises a potential First Amendment challenge. </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Facebook's attempt in 2018 to put red flags on fake news stories backfired</a:t>
            </a:r>
            <a:r>
              <a:rPr lang="en" sz="1100">
                <a:solidFill>
                  <a:schemeClr val="lt1"/>
                </a:solidFill>
                <a:latin typeface="Times New Roman"/>
                <a:ea typeface="Times New Roman"/>
                <a:cs typeface="Times New Roman"/>
                <a:sym typeface="Times New Roman"/>
              </a:rPr>
              <a:t> when users began sharing the labeled hoaxes even more,  and Facebook's introduction of a "tool that verifies ad-buyers' identities ... still allows ads from buyers with falsified identities to slip through."  </a:t>
            </a:r>
            <a:r>
              <a:rPr b="1" lang="en" sz="1100">
                <a:solidFill>
                  <a:srgbClr val="FF0000"/>
                </a:solidFill>
                <a:latin typeface="Times New Roman"/>
                <a:ea typeface="Times New Roman"/>
                <a:cs typeface="Times New Roman"/>
                <a:sym typeface="Times New Roman"/>
              </a:rPr>
              <a:t>Twitter's efforts to combat tweets that most likely come from bad actors have often only pushed the tweets down into the "show more replies" section, rather than labeling the tweets as fake.</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A strict enforcement regime could, theoretically, drive the business of emerging technology companies to other countries. </a:t>
            </a:r>
            <a:r>
              <a:rPr lang="en" sz="1100">
                <a:solidFill>
                  <a:schemeClr val="lt1"/>
                </a:solidFill>
                <a:latin typeface="Times New Roman"/>
                <a:ea typeface="Times New Roman"/>
                <a:cs typeface="Times New Roman"/>
                <a:sym typeface="Times New Roman"/>
              </a:rPr>
              <a:t>As such, any regulatory regime in this space may ultimately be more effective if it is undertaken in coordination with foreign countries and partners, establishing uniform standards and requirements.</a:t>
            </a:r>
            <a:endParaRPr sz="11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To a significant degree, the problem of fake news on social media often resembles a game of whack-a-mole, where a new account pops up for every account taken down. </a:t>
            </a:r>
            <a:r>
              <a:rPr lang="en" sz="1100">
                <a:solidFill>
                  <a:schemeClr val="lt1"/>
                </a:solidFill>
                <a:latin typeface="Times New Roman"/>
                <a:ea typeface="Times New Roman"/>
                <a:cs typeface="Times New Roman"/>
                <a:sym typeface="Times New Roman"/>
              </a:rPr>
              <a:t> It is probably better to institute a regulatory regime that tackles part of the problem rather than to not tackle the problem at all, and the institution of a regulatory regime may play a role in changing the dynamics of these disinformation campaigns.</a:t>
            </a:r>
            <a:r>
              <a:rPr b="1" lang="en" sz="1100">
                <a:solidFill>
                  <a:srgbClr val="FF0000"/>
                </a:solidFill>
                <a:latin typeface="Times New Roman"/>
                <a:ea typeface="Times New Roman"/>
                <a:cs typeface="Times New Roman"/>
                <a:sym typeface="Times New Roman"/>
              </a:rPr>
              <a:t> It remains an open question, however, whether FARA is the best tool to use. </a:t>
            </a:r>
            <a:endParaRPr b="1" sz="600">
              <a:solidFill>
                <a:srgbClr val="FF0000"/>
              </a:solidFill>
              <a:latin typeface="Verdana"/>
              <a:ea typeface="Verdana"/>
              <a:cs typeface="Verdana"/>
              <a:sym typeface="Verdana"/>
            </a:endParaRPr>
          </a:p>
          <a:p>
            <a:pPr indent="0" lvl="0" marL="0" rtl="0" algn="l">
              <a:lnSpc>
                <a:spcPct val="100000"/>
              </a:lnSpc>
              <a:spcBef>
                <a:spcPts val="1400"/>
              </a:spcBef>
              <a:spcAft>
                <a:spcPts val="0"/>
              </a:spcAft>
              <a:buNone/>
            </a:pPr>
            <a:r>
              <a:t/>
            </a:r>
            <a:endParaRPr sz="1100">
              <a:solidFill>
                <a:srgbClr val="000000"/>
              </a:solidFill>
              <a:latin typeface="Arial"/>
              <a:ea typeface="Arial"/>
              <a:cs typeface="Arial"/>
              <a:sym typeface="Arial"/>
            </a:endParaRPr>
          </a:p>
          <a:p>
            <a:pPr indent="-304800" lvl="0" marL="457200" rtl="0" algn="l">
              <a:lnSpc>
                <a:spcPct val="100000"/>
              </a:lnSpc>
              <a:spcBef>
                <a:spcPts val="1200"/>
              </a:spcBef>
              <a:spcAft>
                <a:spcPts val="0"/>
              </a:spcAft>
              <a:buClr>
                <a:schemeClr val="lt1"/>
              </a:buClr>
              <a:buSzPts val="1200"/>
              <a:buFont typeface="Verdana"/>
              <a:buChar char="●"/>
            </a:pPr>
            <a:r>
              <a:t/>
            </a:r>
            <a:endParaRPr sz="900">
              <a:solidFill>
                <a:srgbClr val="373739"/>
              </a:solidFill>
              <a:highlight>
                <a:srgbClr val="FFFFFF"/>
              </a:highlight>
              <a:latin typeface="Verdana"/>
              <a:ea typeface="Verdana"/>
              <a:cs typeface="Verdana"/>
              <a:sym typeface="Verdana"/>
            </a:endParaRPr>
          </a:p>
          <a:p>
            <a:pPr indent="0" lvl="0" marL="0" rtl="0" algn="l">
              <a:lnSpc>
                <a:spcPct val="100000"/>
              </a:lnSpc>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288" name="Google Shape;288;p40"/>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hlinkClick r:id="rId3"/>
              </a:rPr>
              <a:t>ARTICLE: NO SECURITY THROUGH OBSCURITY: CHANGING CIRCUMVENTION LAW TO PROTECT OUR DEMOCRACY AGAINST CYBERATTACKS, 83 Brooklyn L. Rev. 1279</a:t>
            </a:r>
            <a:endParaRPr b="1"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289" name="Google Shape;289;p40"/>
          <p:cNvSpPr txBox="1"/>
          <p:nvPr>
            <p:ph idx="2" type="body"/>
          </p:nvPr>
        </p:nvSpPr>
        <p:spPr>
          <a:xfrm>
            <a:off x="677375" y="18610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Source:</a:t>
            </a:r>
            <a:r>
              <a:rPr lang="en" sz="2100">
                <a:solidFill>
                  <a:schemeClr val="lt1"/>
                </a:solidFill>
                <a:latin typeface="Nunito"/>
                <a:ea typeface="Nunito"/>
                <a:cs typeface="Nunito"/>
                <a:sym typeface="Nunito"/>
              </a:rPr>
              <a:t> </a:t>
            </a:r>
            <a:r>
              <a:rPr lang="en" sz="2100">
                <a:solidFill>
                  <a:schemeClr val="lt1"/>
                </a:solidFill>
                <a:uFill>
                  <a:noFill/>
                </a:uFill>
                <a:latin typeface="Nunito"/>
                <a:ea typeface="Nunito"/>
                <a:cs typeface="Nunito"/>
                <a:sym typeface="Nunito"/>
                <a:hlinkClick r:id="rId4">
                  <a:extLst>
                    <a:ext uri="{A12FA001-AC4F-418D-AE19-62706E023703}">
                      <ahyp:hlinkClr val="tx"/>
                    </a:ext>
                  </a:extLst>
                </a:hlinkClick>
              </a:rPr>
              <a:t>Brooklyn Law Review</a:t>
            </a:r>
            <a:endParaRPr sz="1050">
              <a:solidFill>
                <a:srgbClr val="0067B1"/>
              </a:solidFill>
              <a:latin typeface="Arial"/>
              <a:ea typeface="Arial"/>
              <a:cs typeface="Arial"/>
              <a:sym typeface="Arial"/>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Author:</a:t>
            </a:r>
            <a:r>
              <a:rPr lang="en" sz="2100">
                <a:solidFill>
                  <a:schemeClr val="lt1"/>
                </a:solidFill>
                <a:latin typeface="Nunito"/>
                <a:ea typeface="Nunito"/>
                <a:cs typeface="Nunito"/>
                <a:sym typeface="Nunito"/>
              </a:rPr>
              <a:t>  </a:t>
            </a:r>
            <a:r>
              <a:rPr lang="en" sz="2100">
                <a:solidFill>
                  <a:schemeClr val="lt1"/>
                </a:solidFill>
                <a:latin typeface="Nunito"/>
                <a:ea typeface="Nunito"/>
                <a:cs typeface="Nunito"/>
                <a:sym typeface="Nunito"/>
              </a:rPr>
              <a:t>Andrew Moshirnia(Senior Lecturer, Monash Business School, Monash University; Empirical IP Fellow, Chicago-Kent College of Law)</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Date: </a:t>
            </a:r>
            <a:r>
              <a:rPr lang="en" sz="2100">
                <a:solidFill>
                  <a:schemeClr val="lt1"/>
                </a:solidFill>
                <a:latin typeface="Nunito"/>
                <a:ea typeface="Nunito"/>
                <a:cs typeface="Nunito"/>
                <a:sym typeface="Nunito"/>
              </a:rPr>
              <a:t>Summer 2018 </a:t>
            </a:r>
            <a:endParaRPr sz="21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100">
                <a:solidFill>
                  <a:schemeClr val="lt1"/>
                </a:solidFill>
                <a:latin typeface="Nunito"/>
                <a:ea typeface="Nunito"/>
                <a:cs typeface="Nunito"/>
                <a:sym typeface="Nunito"/>
              </a:rPr>
              <a:t>Approximate length: </a:t>
            </a:r>
            <a:r>
              <a:rPr lang="en" sz="2100">
                <a:solidFill>
                  <a:schemeClr val="lt1"/>
                </a:solidFill>
                <a:latin typeface="Nunito"/>
                <a:ea typeface="Nunito"/>
                <a:cs typeface="Nunito"/>
                <a:sym typeface="Nunito"/>
              </a:rPr>
              <a:t>10466</a:t>
            </a:r>
            <a:r>
              <a:rPr lang="en" sz="2100">
                <a:solidFill>
                  <a:schemeClr val="lt1"/>
                </a:solidFill>
                <a:latin typeface="Nunito"/>
                <a:ea typeface="Nunito"/>
                <a:cs typeface="Nunito"/>
                <a:sym typeface="Nunito"/>
              </a:rPr>
              <a:t> words</a:t>
            </a:r>
            <a:endParaRPr sz="21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97650" y="168175"/>
            <a:ext cx="87438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NO SECURITY THROUGH OBSCURITY: CHANGING CIRCUMVENTION LAW TO PROTECT OUR DEMOCRACY AGAINST CYBERATTACKS, 83 Brooklyn L. Rev. 1279</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295" name="Google Shape;295;p41"/>
          <p:cNvSpPr txBox="1"/>
          <p:nvPr>
            <p:ph idx="1" type="body"/>
          </p:nvPr>
        </p:nvSpPr>
        <p:spPr>
          <a:xfrm>
            <a:off x="252250" y="1197325"/>
            <a:ext cx="8634600" cy="38175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Verdana"/>
              <a:buChar char="●"/>
            </a:pPr>
            <a:r>
              <a:rPr lang="en" sz="1600">
                <a:solidFill>
                  <a:schemeClr val="lt1"/>
                </a:solidFill>
                <a:latin typeface="Times New Roman"/>
                <a:ea typeface="Times New Roman"/>
                <a:cs typeface="Times New Roman"/>
                <a:sym typeface="Times New Roman"/>
              </a:rPr>
              <a:t>The current </a:t>
            </a:r>
            <a:r>
              <a:rPr b="1" lang="en" sz="1600">
                <a:solidFill>
                  <a:srgbClr val="FF0000"/>
                </a:solidFill>
                <a:latin typeface="Times New Roman"/>
                <a:ea typeface="Times New Roman"/>
                <a:cs typeface="Times New Roman"/>
                <a:sym typeface="Times New Roman"/>
              </a:rPr>
              <a:t>relationship between intellectual property (IP) and national security is founded on the belief that secrecy of the former will strengthen the latter. </a:t>
            </a:r>
            <a:endParaRPr b="1" sz="16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sz="1600">
                <a:solidFill>
                  <a:schemeClr val="lt1"/>
                </a:solidFill>
                <a:latin typeface="Times New Roman"/>
                <a:ea typeface="Times New Roman"/>
                <a:cs typeface="Times New Roman"/>
                <a:sym typeface="Times New Roman"/>
              </a:rPr>
              <a:t>While invention secrecy serves as an ideological foundation for the suppression of potentially dangerous IP, the mechanism with the longest global reach is export control. Modern export control springs from the same well as invention secrecy, with wartime embargos of vital material evolving into broad authority to restrict transmission of technical data. </a:t>
            </a:r>
            <a:endParaRPr sz="16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sz="1600">
                <a:solidFill>
                  <a:schemeClr val="lt1"/>
                </a:solidFill>
                <a:latin typeface="Times New Roman"/>
                <a:ea typeface="Times New Roman"/>
                <a:cs typeface="Times New Roman"/>
                <a:sym typeface="Times New Roman"/>
              </a:rPr>
              <a:t>In order to prevent the invention secrecy doctrine from inexorably pulling policy towards a security through obscurity approach, </a:t>
            </a:r>
            <a:r>
              <a:rPr b="1" lang="en" sz="1600">
                <a:solidFill>
                  <a:srgbClr val="FF0000"/>
                </a:solidFill>
                <a:latin typeface="Times New Roman"/>
                <a:ea typeface="Times New Roman"/>
                <a:cs typeface="Times New Roman"/>
                <a:sym typeface="Times New Roman"/>
              </a:rPr>
              <a:t>the government should adopt a responsible open community risk-assessment with regards to cybersecurity. To that end, the government should continue to establish open ended bounties for vulnerabilities into critical infrastructure. More critically, though, the government should establish itself as an intermediary to facilitate responsible disclosure.</a:t>
            </a:r>
            <a:endParaRPr b="1" sz="19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15025" y="168175"/>
            <a:ext cx="87612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THE NEW FIGHTING WORDS?: HOW U.S. LAW HAMPERS THE FIGHT AGAINST INFORMATION WARFARE, 22 U. Pa. J. Const. L. 81</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41" name="Google Shape;141;p15"/>
          <p:cNvSpPr txBox="1"/>
          <p:nvPr>
            <p:ph idx="1" type="body"/>
          </p:nvPr>
        </p:nvSpPr>
        <p:spPr>
          <a:xfrm>
            <a:off x="414400" y="1122775"/>
            <a:ext cx="7866600" cy="37470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Times New Roman"/>
              <a:buChar char="●"/>
            </a:pPr>
            <a:r>
              <a:rPr lang="en" sz="1100">
                <a:solidFill>
                  <a:schemeClr val="lt1"/>
                </a:solidFill>
                <a:latin typeface="Times New Roman"/>
                <a:ea typeface="Times New Roman"/>
                <a:cs typeface="Times New Roman"/>
                <a:sym typeface="Times New Roman"/>
              </a:rPr>
              <a:t>One reason for this election influence and corruption is that </a:t>
            </a:r>
            <a:r>
              <a:rPr b="1" lang="en" sz="1100">
                <a:solidFill>
                  <a:srgbClr val="FF0000"/>
                </a:solidFill>
                <a:latin typeface="Times New Roman"/>
                <a:ea typeface="Times New Roman"/>
                <a:cs typeface="Times New Roman"/>
                <a:sym typeface="Times New Roman"/>
              </a:rPr>
              <a:t>U.S. laws and jurisprudence protecting free speech and privacy were not designed for the technological realities of today.</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Times New Roman"/>
              <a:buChar char="●"/>
            </a:pPr>
            <a:r>
              <a:rPr lang="en" sz="1100">
                <a:solidFill>
                  <a:schemeClr val="lt1"/>
                </a:solidFill>
                <a:latin typeface="Times New Roman"/>
                <a:ea typeface="Times New Roman"/>
                <a:cs typeface="Times New Roman"/>
                <a:sym typeface="Times New Roman"/>
              </a:rPr>
              <a:t>In 2016, the State Department ("DOS") proposed to identify social media influencers who were spreading Kremlin messages and target them with counter-arguments.  However, </a:t>
            </a:r>
            <a:r>
              <a:rPr b="1" lang="en" sz="1100">
                <a:solidFill>
                  <a:srgbClr val="FF0000"/>
                </a:solidFill>
                <a:latin typeface="Times New Roman"/>
                <a:ea typeface="Times New Roman"/>
                <a:cs typeface="Times New Roman"/>
                <a:sym typeface="Times New Roman"/>
              </a:rPr>
              <a:t>the Privacy Act of 1974 restricts data collection related to the ways Americans exercise their First Amendment rights.</a:t>
            </a:r>
            <a:r>
              <a:rPr lang="en" sz="1100">
                <a:solidFill>
                  <a:schemeClr val="lt1"/>
                </a:solidFill>
                <a:latin typeface="Times New Roman"/>
                <a:ea typeface="Times New Roman"/>
                <a:cs typeface="Times New Roman"/>
                <a:sym typeface="Times New Roman"/>
              </a:rPr>
              <a:t> State Department lawyers quashed the program, reasoning that tweets, retweets, and comments implicate the collection of data related to the ways Americans exercise their First Amendment rights. The State Department lawyers thus reasoned that the First Amendment prohibited a program that would have encouraged the First Amendment right to free political debate by adding political speech to the marketplace of ideas.</a:t>
            </a:r>
            <a:endParaRPr sz="11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b="1" lang="en" sz="1100">
                <a:solidFill>
                  <a:srgbClr val="FF0000"/>
                </a:solidFill>
                <a:latin typeface="Times New Roman"/>
                <a:ea typeface="Times New Roman"/>
                <a:cs typeface="Times New Roman"/>
                <a:sym typeface="Times New Roman"/>
              </a:rPr>
              <a:t>I</a:t>
            </a:r>
            <a:r>
              <a:rPr b="1" lang="en" sz="1100">
                <a:solidFill>
                  <a:srgbClr val="FF0000"/>
                </a:solidFill>
                <a:latin typeface="Times New Roman"/>
                <a:ea typeface="Times New Roman"/>
                <a:cs typeface="Times New Roman"/>
                <a:sym typeface="Times New Roman"/>
              </a:rPr>
              <a:t>nformation warfare weaponizes the first amendment</a:t>
            </a:r>
            <a:endParaRPr b="1" sz="1100">
              <a:solidFill>
                <a:srgbClr val="FF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Russian information warfare adopts a guerrilla or "firehose of falsehood" approach,  called the Gerasimov Doctrine.</a:t>
            </a:r>
            <a:endParaRPr sz="11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Three distinctive features characterize the model: </a:t>
            </a:r>
            <a:r>
              <a:rPr b="1" lang="en" sz="1100">
                <a:solidFill>
                  <a:srgbClr val="FF0000"/>
                </a:solidFill>
                <a:latin typeface="Times New Roman"/>
                <a:ea typeface="Times New Roman"/>
                <a:cs typeface="Times New Roman"/>
                <a:sym typeface="Times New Roman"/>
              </a:rPr>
              <a:t>(1) engaging in a high number of platforms, (2) producing rapid, continuous, repetitive floods of messaging, and (3) disseminating partial truths or outright lies, whether or not they are consistent with one another. </a:t>
            </a:r>
            <a:r>
              <a:rPr lang="en" sz="1100">
                <a:solidFill>
                  <a:schemeClr val="lt1"/>
                </a:solidFill>
                <a:latin typeface="Times New Roman"/>
                <a:ea typeface="Times New Roman"/>
                <a:cs typeface="Times New Roman"/>
                <a:sym typeface="Times New Roman"/>
              </a:rPr>
              <a:t> Russia's disinformation campaign functions by trying thousands of tactics until one succeeds.</a:t>
            </a:r>
            <a:endParaRPr sz="11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100">
                <a:solidFill>
                  <a:schemeClr val="lt1"/>
                </a:solidFill>
                <a:latin typeface="Times New Roman"/>
                <a:ea typeface="Times New Roman"/>
                <a:cs typeface="Times New Roman"/>
                <a:sym typeface="Times New Roman"/>
              </a:rPr>
              <a:t>The FBI, CIA, and NSA commissioned the Intelligence Community Assessment ("ICA"), a 2017 report to assess Russian activities and intentions in the 2016 election</a:t>
            </a:r>
            <a:endParaRPr sz="1100">
              <a:solidFill>
                <a:schemeClr val="lt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According to a report commissioned by the Senate Intelligence Committee,  the IRA's operations from 2013 to 2018 reached 126 million Facebook users, 20 million Instagram users, and 1.4 million Twitter users. The IRA uploaded one thousand videos on YouTube as well. Between 2015 and 2017, over 30 million users shared Facebook and Instagram posts generated by the IRA.</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idx="1" type="body"/>
          </p:nvPr>
        </p:nvSpPr>
        <p:spPr>
          <a:xfrm>
            <a:off x="208050" y="0"/>
            <a:ext cx="8727900" cy="4710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Market realities already point to the </a:t>
            </a:r>
            <a:r>
              <a:rPr b="1" lang="en" sz="1400">
                <a:solidFill>
                  <a:srgbClr val="FF0000"/>
                </a:solidFill>
                <a:latin typeface="Times New Roman"/>
                <a:ea typeface="Times New Roman"/>
                <a:cs typeface="Times New Roman"/>
                <a:sym typeface="Times New Roman"/>
              </a:rPr>
              <a:t>efficiency of enlisting independent security researchers to detect high-severity security weaknesses.</a:t>
            </a:r>
            <a:r>
              <a:rPr lang="en" sz="1400">
                <a:solidFill>
                  <a:schemeClr val="lt1"/>
                </a:solidFill>
                <a:latin typeface="Times New Roman"/>
                <a:ea typeface="Times New Roman"/>
                <a:cs typeface="Times New Roman"/>
                <a:sym typeface="Times New Roman"/>
              </a:rPr>
              <a:t> </a:t>
            </a:r>
            <a:r>
              <a:rPr b="1" lang="en" sz="1400">
                <a:solidFill>
                  <a:srgbClr val="FF0000"/>
                </a:solidFill>
                <a:latin typeface="Times New Roman"/>
                <a:ea typeface="Times New Roman"/>
                <a:cs typeface="Times New Roman"/>
                <a:sym typeface="Times New Roman"/>
              </a:rPr>
              <a:t>Ethical hackers routinely ferret out and responsibly report vulnerability</a:t>
            </a:r>
            <a:r>
              <a:rPr lang="en" sz="1400">
                <a:solidFill>
                  <a:schemeClr val="lt1"/>
                </a:solidFill>
                <a:latin typeface="Times New Roman"/>
                <a:ea typeface="Times New Roman"/>
                <a:cs typeface="Times New Roman"/>
                <a:sym typeface="Times New Roman"/>
              </a:rPr>
              <a:t>, often for bounties. </a:t>
            </a:r>
            <a:endParaRPr sz="14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sz="1400">
                <a:solidFill>
                  <a:schemeClr val="lt1"/>
                </a:solidFill>
                <a:latin typeface="Times New Roman"/>
                <a:ea typeface="Times New Roman"/>
                <a:cs typeface="Times New Roman"/>
                <a:sym typeface="Times New Roman"/>
              </a:rPr>
              <a:t>In the context of network security in a climate of global cyber warfare, it is anticipated that attackers will be relentless, will seek to glean information from each attempt, and will communicate their findings to others.  </a:t>
            </a:r>
            <a:r>
              <a:rPr b="1" lang="en" sz="1400">
                <a:solidFill>
                  <a:srgbClr val="FF0000"/>
                </a:solidFill>
                <a:latin typeface="Times New Roman"/>
                <a:ea typeface="Times New Roman"/>
                <a:cs typeface="Times New Roman"/>
                <a:sym typeface="Times New Roman"/>
              </a:rPr>
              <a:t>An encryption scheme must resist innumerable attempts at decryption.</a:t>
            </a:r>
            <a:r>
              <a:rPr lang="en" sz="1400">
                <a:solidFill>
                  <a:schemeClr val="lt1"/>
                </a:solidFill>
                <a:latin typeface="Times New Roman"/>
                <a:ea typeface="Times New Roman"/>
                <a:cs typeface="Times New Roman"/>
                <a:sym typeface="Times New Roman"/>
              </a:rPr>
              <a:t> In such an environment, </a:t>
            </a:r>
            <a:r>
              <a:rPr b="1" lang="en" sz="1400">
                <a:solidFill>
                  <a:srgbClr val="FF0000"/>
                </a:solidFill>
                <a:latin typeface="Times New Roman"/>
                <a:ea typeface="Times New Roman"/>
                <a:cs typeface="Times New Roman"/>
                <a:sym typeface="Times New Roman"/>
              </a:rPr>
              <a:t>adaptability, rather than static secrecy, is more likely to yield positive results.</a:t>
            </a:r>
            <a:r>
              <a:rPr lang="en" sz="1400">
                <a:solidFill>
                  <a:schemeClr val="lt1"/>
                </a:solidFill>
                <a:latin typeface="Times New Roman"/>
                <a:ea typeface="Times New Roman"/>
                <a:cs typeface="Times New Roman"/>
                <a:sym typeface="Times New Roman"/>
              </a:rPr>
              <a:t> Vulnerabilities may be uncovered in many ways by many actors. Because any one mechanism is likely to fail, risk management requires a design involving </a:t>
            </a:r>
            <a:r>
              <a:rPr b="1" lang="en" sz="1400">
                <a:solidFill>
                  <a:srgbClr val="FF0000"/>
                </a:solidFill>
                <a:latin typeface="Times New Roman"/>
                <a:ea typeface="Times New Roman"/>
                <a:cs typeface="Times New Roman"/>
                <a:sym typeface="Times New Roman"/>
              </a:rPr>
              <a:t>multiple layers of security</a:t>
            </a:r>
            <a:r>
              <a:rPr lang="en" sz="1400">
                <a:solidFill>
                  <a:schemeClr val="lt1"/>
                </a:solidFill>
                <a:latin typeface="Times New Roman"/>
                <a:ea typeface="Times New Roman"/>
                <a:cs typeface="Times New Roman"/>
                <a:sym typeface="Times New Roman"/>
              </a:rPr>
              <a:t>.  To continue the wall metaphor, what is needed is walls within walls, such that the defeat of one does not yield the defeat of the entire system. Provided those vulnerabilities are timely addressed, the system may grow and survive to continue providing security.</a:t>
            </a:r>
            <a:endParaRPr sz="14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b="1" lang="en" sz="1400">
                <a:solidFill>
                  <a:srgbClr val="FF0000"/>
                </a:solidFill>
                <a:latin typeface="Times New Roman"/>
                <a:ea typeface="Times New Roman"/>
                <a:cs typeface="Times New Roman"/>
                <a:sym typeface="Times New Roman"/>
              </a:rPr>
              <a:t>While IP law is not often thought of in terms of national security, the acute cyberwarfare climate requires a reexamination of laws constraining the public's role in national defense.</a:t>
            </a:r>
            <a:endParaRPr b="1" sz="14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b="1" lang="en" sz="1400">
                <a:solidFill>
                  <a:srgbClr val="FF0000"/>
                </a:solidFill>
                <a:latin typeface="Times New Roman"/>
                <a:ea typeface="Times New Roman"/>
                <a:cs typeface="Times New Roman"/>
                <a:sym typeface="Times New Roman"/>
              </a:rPr>
              <a:t>The Digital Millennium Copyright Act (DMCA) </a:t>
            </a:r>
            <a:r>
              <a:rPr lang="en" sz="1400">
                <a:solidFill>
                  <a:schemeClr val="lt1"/>
                </a:solidFill>
                <a:latin typeface="Times New Roman"/>
                <a:ea typeface="Times New Roman"/>
                <a:cs typeface="Times New Roman"/>
                <a:sym typeface="Times New Roman"/>
              </a:rPr>
              <a:t>has continued a deleterious trend of inviting governmental regulation of needed encryption and security research, inherited from a century-old doctrine originally concerned with biplanes and propeller-mounted machine guns. </a:t>
            </a:r>
            <a:r>
              <a:rPr b="1" lang="en" sz="1400">
                <a:solidFill>
                  <a:srgbClr val="FF0000"/>
                </a:solidFill>
                <a:latin typeface="Times New Roman"/>
                <a:ea typeface="Times New Roman"/>
                <a:cs typeface="Times New Roman"/>
                <a:sym typeface="Times New Roman"/>
              </a:rPr>
              <a:t>This security through obscurity approach must be abandoned. By removing independent anti-circumvention provisions while encouraging greater communication between the security community and product vendors, we will harness the energy of researchers and altruistic hackers alike.</a:t>
            </a:r>
            <a:endParaRPr b="1" sz="1700">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306" name="Google Shape;306;p43"/>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Nunito"/>
                <a:ea typeface="Nunito"/>
                <a:cs typeface="Nunito"/>
                <a:sym typeface="Nunito"/>
                <a:hlinkClick r:id="rId3"/>
              </a:rPr>
              <a:t>NOTE: A SLAP ON THE WRIST: COMBATTING RUSSIA'S CYBER ATTACK ON THE 2016 U.S. PRESIDENTIAL ELECTION, 59 B.C. L. Rev. 2167</a:t>
            </a:r>
            <a:endParaRPr b="1" sz="18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307" name="Google Shape;307;p43"/>
          <p:cNvSpPr txBox="1"/>
          <p:nvPr>
            <p:ph idx="2" type="body"/>
          </p:nvPr>
        </p:nvSpPr>
        <p:spPr>
          <a:xfrm>
            <a:off x="677375" y="2050100"/>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Source:</a:t>
            </a:r>
            <a:r>
              <a:rPr lang="en" sz="2600">
                <a:solidFill>
                  <a:schemeClr val="lt1"/>
                </a:solidFill>
                <a:latin typeface="Nunito"/>
                <a:ea typeface="Nunito"/>
                <a:cs typeface="Nunito"/>
                <a:sym typeface="Nunito"/>
              </a:rPr>
              <a:t> </a:t>
            </a:r>
            <a:r>
              <a:rPr lang="en" sz="2600">
                <a:solidFill>
                  <a:schemeClr val="lt1"/>
                </a:solidFill>
                <a:uFill>
                  <a:noFill/>
                </a:uFill>
                <a:latin typeface="Nunito"/>
                <a:ea typeface="Nunito"/>
                <a:cs typeface="Nunito"/>
                <a:sym typeface="Nunito"/>
                <a:hlinkClick r:id="rId4">
                  <a:extLst>
                    <a:ext uri="{A12FA001-AC4F-418D-AE19-62706E023703}">
                      <ahyp:hlinkClr val="tx"/>
                    </a:ext>
                  </a:extLst>
                </a:hlinkClick>
              </a:rPr>
              <a:t>Boston College Law Review</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Author:</a:t>
            </a:r>
            <a:r>
              <a:rPr lang="en" sz="2600">
                <a:solidFill>
                  <a:schemeClr val="lt1"/>
                </a:solidFill>
                <a:latin typeface="Nunito"/>
                <a:ea typeface="Nunito"/>
                <a:cs typeface="Nunito"/>
                <a:sym typeface="Nunito"/>
              </a:rPr>
              <a:t>  </a:t>
            </a:r>
            <a:r>
              <a:rPr lang="en" sz="2600">
                <a:solidFill>
                  <a:schemeClr val="lt1"/>
                </a:solidFill>
                <a:latin typeface="Nunito"/>
                <a:ea typeface="Nunito"/>
                <a:cs typeface="Nunito"/>
                <a:sym typeface="Nunito"/>
              </a:rPr>
              <a:t>Christina Lam</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Date: </a:t>
            </a:r>
            <a:r>
              <a:rPr lang="en" sz="2600">
                <a:solidFill>
                  <a:schemeClr val="lt1"/>
                </a:solidFill>
                <a:latin typeface="Nunito"/>
                <a:ea typeface="Nunito"/>
                <a:cs typeface="Nunito"/>
                <a:sym typeface="Nunito"/>
              </a:rPr>
              <a:t>June</a:t>
            </a:r>
            <a:r>
              <a:rPr lang="en" sz="2600">
                <a:solidFill>
                  <a:schemeClr val="lt1"/>
                </a:solidFill>
                <a:latin typeface="Nunito"/>
                <a:ea typeface="Nunito"/>
                <a:cs typeface="Nunito"/>
                <a:sym typeface="Nunito"/>
              </a:rPr>
              <a:t> 2018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Approximate length: </a:t>
            </a:r>
            <a:r>
              <a:rPr lang="en" sz="2600">
                <a:solidFill>
                  <a:schemeClr val="lt1"/>
                </a:solidFill>
                <a:latin typeface="Nunito"/>
                <a:ea typeface="Nunito"/>
                <a:cs typeface="Nunito"/>
                <a:sym typeface="Nunito"/>
              </a:rPr>
              <a:t>10536</a:t>
            </a:r>
            <a:r>
              <a:rPr lang="en" sz="2600">
                <a:solidFill>
                  <a:schemeClr val="lt1"/>
                </a:solidFill>
                <a:latin typeface="Nunito"/>
                <a:ea typeface="Nunito"/>
                <a:cs typeface="Nunito"/>
                <a:sym typeface="Nunito"/>
              </a:rPr>
              <a:t> words</a:t>
            </a:r>
            <a:endParaRPr sz="2600">
              <a:solidFill>
                <a:schemeClr val="lt1"/>
              </a:solidFill>
              <a:latin typeface="Nunito"/>
              <a:ea typeface="Nunito"/>
              <a:cs typeface="Nunito"/>
              <a:sym typeface="Nunito"/>
            </a:endParaRPr>
          </a:p>
          <a:p>
            <a:pPr indent="0" lvl="0" marL="0" rtl="0" algn="l">
              <a:spcBef>
                <a:spcPts val="0"/>
              </a:spcBef>
              <a:spcAft>
                <a:spcPts val="160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204325" y="168175"/>
            <a:ext cx="8834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NOTE: A SLAP ON THE WRIST: COMBATTING RUSSIA'S CYBER ATTACK ON THE 2016 U.S. PRESIDENTIAL ELECTION, 59 B.C. L. Rev. 2167</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313" name="Google Shape;313;p44"/>
          <p:cNvSpPr txBox="1"/>
          <p:nvPr>
            <p:ph idx="1" type="body"/>
          </p:nvPr>
        </p:nvSpPr>
        <p:spPr>
          <a:xfrm>
            <a:off x="204325" y="1226175"/>
            <a:ext cx="8674800" cy="37641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The media first reported that Russian hackers breached the DNC's computer network on June 14, 2016 and shortly thereafter, a hacker named Guccifer 2.0 claimed responsibility. </a:t>
            </a:r>
            <a:endParaRPr sz="12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The </a:t>
            </a:r>
            <a:r>
              <a:rPr b="1" lang="en" sz="1200">
                <a:solidFill>
                  <a:srgbClr val="FF0000"/>
                </a:solidFill>
                <a:latin typeface="Times New Roman"/>
                <a:ea typeface="Times New Roman"/>
                <a:cs typeface="Times New Roman"/>
                <a:sym typeface="Times New Roman"/>
              </a:rPr>
              <a:t>December 28th, 2016 President Barack Obama Executive Order</a:t>
            </a:r>
            <a:r>
              <a:rPr lang="en" sz="1200">
                <a:solidFill>
                  <a:schemeClr val="lt1"/>
                </a:solidFill>
                <a:latin typeface="Times New Roman"/>
                <a:ea typeface="Times New Roman"/>
                <a:cs typeface="Times New Roman"/>
                <a:sym typeface="Times New Roman"/>
              </a:rPr>
              <a:t> </a:t>
            </a:r>
            <a:r>
              <a:rPr b="1" lang="en" sz="1200">
                <a:solidFill>
                  <a:srgbClr val="FF0000"/>
                </a:solidFill>
                <a:latin typeface="Times New Roman"/>
                <a:ea typeface="Times New Roman"/>
                <a:cs typeface="Times New Roman"/>
                <a:sym typeface="Times New Roman"/>
              </a:rPr>
              <a:t>expanded the list of cyber-enabled activities covered to include "tampering with, altering, or causing a misappropriation of information with the purpose or effect of interfering with or undermining election processes or institutions . . . ."</a:t>
            </a:r>
            <a:r>
              <a:rPr lang="en" sz="1200">
                <a:solidFill>
                  <a:schemeClr val="lt1"/>
                </a:solidFill>
                <a:latin typeface="Times New Roman"/>
                <a:ea typeface="Times New Roman"/>
                <a:cs typeface="Times New Roman"/>
                <a:sym typeface="Times New Roman"/>
              </a:rPr>
              <a:t>  The December 28 Executive Order also explicitly identified five Russian entities (including the GRU) and four Russian individuals that violated the new provision. Accordingly, </a:t>
            </a:r>
            <a:r>
              <a:rPr b="1" lang="en" sz="1200">
                <a:solidFill>
                  <a:srgbClr val="FF0000"/>
                </a:solidFill>
                <a:latin typeface="Times New Roman"/>
                <a:ea typeface="Times New Roman"/>
                <a:cs typeface="Times New Roman"/>
                <a:sym typeface="Times New Roman"/>
              </a:rPr>
              <a:t>their assets in the United States were frozen and they were barred from doing business with anyone in the United States. </a:t>
            </a:r>
            <a:endParaRPr b="1" sz="12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There is not an international law that directly applied to Russia's cyber attack on the DNC.  Consequently, it was indeterminable whether Russia violated the law and the United States was extremely challenged to formulate a response consistent with international law.</a:t>
            </a:r>
            <a:endParaRPr sz="12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In order to effectively combat against state-sponsored cyber attacks, </a:t>
            </a:r>
            <a:r>
              <a:rPr b="1" lang="en" sz="1200">
                <a:solidFill>
                  <a:srgbClr val="FF0000"/>
                </a:solidFill>
                <a:latin typeface="Times New Roman"/>
                <a:ea typeface="Times New Roman"/>
                <a:cs typeface="Times New Roman"/>
                <a:sym typeface="Times New Roman"/>
              </a:rPr>
              <a:t>countries should come together and negotiate a new, international treaty specifically tailored to the issue.</a:t>
            </a:r>
            <a:r>
              <a:rPr lang="en" sz="1200">
                <a:solidFill>
                  <a:schemeClr val="lt1"/>
                </a:solidFill>
                <a:latin typeface="Times New Roman"/>
                <a:ea typeface="Times New Roman"/>
                <a:cs typeface="Times New Roman"/>
                <a:sym typeface="Times New Roman"/>
              </a:rPr>
              <a:t> This treaty should contain three provisions. First, it should</a:t>
            </a:r>
            <a:r>
              <a:rPr b="1" lang="en" sz="1200">
                <a:solidFill>
                  <a:srgbClr val="FF0000"/>
                </a:solidFill>
                <a:latin typeface="Times New Roman"/>
                <a:ea typeface="Times New Roman"/>
                <a:cs typeface="Times New Roman"/>
                <a:sym typeface="Times New Roman"/>
              </a:rPr>
              <a:t> identify a clear and comprehensive definition of "state-sponsored cyber attack.</a:t>
            </a:r>
            <a:r>
              <a:rPr lang="en" sz="1200">
                <a:solidFill>
                  <a:schemeClr val="lt1"/>
                </a:solidFill>
                <a:latin typeface="Times New Roman"/>
                <a:ea typeface="Times New Roman"/>
                <a:cs typeface="Times New Roman"/>
                <a:sym typeface="Times New Roman"/>
              </a:rPr>
              <a:t> Second, it should create </a:t>
            </a:r>
            <a:r>
              <a:rPr b="1" lang="en" sz="1200">
                <a:solidFill>
                  <a:srgbClr val="FF0000"/>
                </a:solidFill>
                <a:latin typeface="Times New Roman"/>
                <a:ea typeface="Times New Roman"/>
                <a:cs typeface="Times New Roman"/>
                <a:sym typeface="Times New Roman"/>
              </a:rPr>
              <a:t>an international cyber security council.</a:t>
            </a:r>
            <a:r>
              <a:rPr lang="en" sz="1200">
                <a:solidFill>
                  <a:schemeClr val="lt1"/>
                </a:solidFill>
                <a:latin typeface="Times New Roman"/>
                <a:ea typeface="Times New Roman"/>
                <a:cs typeface="Times New Roman"/>
                <a:sym typeface="Times New Roman"/>
              </a:rPr>
              <a:t> Third, it should expressly </a:t>
            </a:r>
            <a:r>
              <a:rPr b="1" lang="en" sz="1200">
                <a:solidFill>
                  <a:srgbClr val="FF0000"/>
                </a:solidFill>
                <a:latin typeface="Times New Roman"/>
                <a:ea typeface="Times New Roman"/>
                <a:cs typeface="Times New Roman"/>
                <a:sym typeface="Times New Roman"/>
              </a:rPr>
              <a:t>authorize a punishment for state-sponsored cyber attacks.</a:t>
            </a:r>
            <a:r>
              <a:rPr lang="en" sz="1200">
                <a:solidFill>
                  <a:schemeClr val="lt1"/>
                </a:solidFill>
                <a:latin typeface="Times New Roman"/>
                <a:ea typeface="Times New Roman"/>
                <a:cs typeface="Times New Roman"/>
                <a:sym typeface="Times New Roman"/>
              </a:rPr>
              <a:t> The treaty would thereby deter states from committing these attacks and provide an effective remedy when they occur.</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319" name="Google Shape;319;p45"/>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State Power to Regulate Social Media Companies to Prevent Voter Suppression</a:t>
            </a:r>
            <a:endParaRPr b="1" sz="21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320" name="Google Shape;320;p45"/>
          <p:cNvSpPr txBox="1"/>
          <p:nvPr>
            <p:ph idx="2" type="body"/>
          </p:nvPr>
        </p:nvSpPr>
        <p:spPr>
          <a:xfrm>
            <a:off x="677375" y="2050100"/>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000">
                <a:solidFill>
                  <a:schemeClr val="lt1"/>
                </a:solidFill>
                <a:latin typeface="Nunito"/>
                <a:ea typeface="Nunito"/>
                <a:cs typeface="Nunito"/>
                <a:sym typeface="Nunito"/>
              </a:rPr>
              <a:t>Source:</a:t>
            </a:r>
            <a:r>
              <a:rPr lang="en" sz="2000">
                <a:solidFill>
                  <a:schemeClr val="lt1"/>
                </a:solidFill>
                <a:latin typeface="Nunito"/>
                <a:ea typeface="Nunito"/>
                <a:cs typeface="Nunito"/>
                <a:sym typeface="Nunito"/>
              </a:rPr>
              <a:t> UC Davis Law Review</a:t>
            </a:r>
            <a:endParaRPr sz="20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0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000">
                <a:solidFill>
                  <a:schemeClr val="lt1"/>
                </a:solidFill>
                <a:latin typeface="Nunito"/>
                <a:ea typeface="Nunito"/>
                <a:cs typeface="Nunito"/>
                <a:sym typeface="Nunito"/>
              </a:rPr>
              <a:t>Author:</a:t>
            </a:r>
            <a:r>
              <a:rPr lang="en" sz="2000">
                <a:solidFill>
                  <a:schemeClr val="lt1"/>
                </a:solidFill>
                <a:latin typeface="Nunito"/>
                <a:ea typeface="Nunito"/>
                <a:cs typeface="Nunito"/>
                <a:sym typeface="Nunito"/>
              </a:rPr>
              <a:t>  Spencer Overton( Professor of Law, The George Washington University Law School and President, the Joint Center for Political and Economic Studies)</a:t>
            </a:r>
            <a:endParaRPr sz="3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000">
                <a:solidFill>
                  <a:schemeClr val="lt1"/>
                </a:solidFill>
                <a:latin typeface="Nunito"/>
                <a:ea typeface="Nunito"/>
                <a:cs typeface="Nunito"/>
                <a:sym typeface="Nunito"/>
              </a:rPr>
              <a:t>Date: </a:t>
            </a:r>
            <a:r>
              <a:rPr lang="en" sz="2000">
                <a:solidFill>
                  <a:schemeClr val="lt1"/>
                </a:solidFill>
                <a:latin typeface="Nunito"/>
                <a:ea typeface="Nunito"/>
                <a:cs typeface="Nunito"/>
                <a:sym typeface="Nunito"/>
              </a:rPr>
              <a:t>2020</a:t>
            </a:r>
            <a:endParaRPr sz="20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000">
                <a:solidFill>
                  <a:schemeClr val="lt1"/>
                </a:solidFill>
                <a:latin typeface="Nunito"/>
                <a:ea typeface="Nunito"/>
                <a:cs typeface="Nunito"/>
                <a:sym typeface="Nunito"/>
              </a:rPr>
              <a:t>Approximate length: </a:t>
            </a:r>
            <a:r>
              <a:rPr lang="en" sz="2000">
                <a:solidFill>
                  <a:schemeClr val="lt1"/>
                </a:solidFill>
                <a:latin typeface="Nunito"/>
                <a:ea typeface="Nunito"/>
                <a:cs typeface="Nunito"/>
                <a:sym typeface="Nunito"/>
              </a:rPr>
              <a:t>33</a:t>
            </a:r>
            <a:r>
              <a:rPr lang="en" sz="2000">
                <a:solidFill>
                  <a:schemeClr val="lt1"/>
                </a:solidFill>
                <a:latin typeface="Nunito"/>
                <a:ea typeface="Nunito"/>
                <a:cs typeface="Nunito"/>
                <a:sym typeface="Nunito"/>
              </a:rPr>
              <a:t> Pages</a:t>
            </a:r>
            <a:endParaRPr sz="2000">
              <a:solidFill>
                <a:schemeClr val="lt1"/>
              </a:solidFill>
              <a:latin typeface="Nunito"/>
              <a:ea typeface="Nunito"/>
              <a:cs typeface="Nunito"/>
              <a:sym typeface="Nunito"/>
            </a:endParaRPr>
          </a:p>
          <a:p>
            <a:pPr indent="0" lvl="0" marL="0" rtl="0" algn="l">
              <a:spcBef>
                <a:spcPts val="0"/>
              </a:spcBef>
              <a:spcAft>
                <a:spcPts val="1600"/>
              </a:spcAft>
              <a:buNone/>
            </a:pPr>
            <a:r>
              <a:t/>
            </a:r>
            <a:endParaRPr sz="900">
              <a:solidFill>
                <a:schemeClr val="lt1"/>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204325" y="168175"/>
            <a:ext cx="91809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State Power to Regulate Social Media Companies to Prevent Voter Suppression</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326" name="Google Shape;326;p46"/>
          <p:cNvSpPr txBox="1"/>
          <p:nvPr>
            <p:ph idx="1" type="body"/>
          </p:nvPr>
        </p:nvSpPr>
        <p:spPr>
          <a:xfrm>
            <a:off x="208050" y="1052725"/>
            <a:ext cx="8727900" cy="43905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Fake social media accounts and targeted digital advertising did not just “polarize” the American electorate in 2016. They did not simply facilitate “foreign interference” with U.S. elections. </a:t>
            </a:r>
            <a:r>
              <a:rPr b="1" lang="en">
                <a:solidFill>
                  <a:srgbClr val="FF0000"/>
                </a:solidFill>
                <a:latin typeface="Times New Roman"/>
                <a:ea typeface="Times New Roman"/>
                <a:cs typeface="Times New Roman"/>
                <a:sym typeface="Times New Roman"/>
              </a:rPr>
              <a:t>These tactics also targeted and suppressed Black votes</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The 2016 presidential election established that the targeting of Black communities with deceptive and suppressive ads by social media companies is a tangible threat, and federal officials should craft strong and clear federal guidelines to prevent future problems. </a:t>
            </a:r>
            <a:r>
              <a:rPr b="1" lang="en">
                <a:solidFill>
                  <a:srgbClr val="FF0000"/>
                </a:solidFill>
                <a:latin typeface="Times New Roman"/>
                <a:ea typeface="Times New Roman"/>
                <a:cs typeface="Times New Roman"/>
                <a:sym typeface="Times New Roman"/>
              </a:rPr>
              <a:t>Deceptive social media ads are quick-hitting and anonymous, able to be targeted precisely at their intended audience (known as “microtargeting”), and have great potential to “go viral” online (“virality”). </a:t>
            </a:r>
            <a:r>
              <a:rPr lang="en">
                <a:solidFill>
                  <a:schemeClr val="lt1"/>
                </a:solidFill>
                <a:latin typeface="Times New Roman"/>
                <a:ea typeface="Times New Roman"/>
                <a:cs typeface="Times New Roman"/>
                <a:sym typeface="Times New Roman"/>
              </a:rPr>
              <a:t>Thus they present unprecedented dangers in facilitating voter suppression</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Governments lack the technical expertise and resources to consistently and effectively detect fake accounts and police voter-suppression schemes</a:t>
            </a:r>
            <a:r>
              <a:rPr lang="en">
                <a:solidFill>
                  <a:schemeClr val="lt1"/>
                </a:solidFill>
                <a:latin typeface="Times New Roman"/>
                <a:ea typeface="Times New Roman"/>
                <a:cs typeface="Times New Roman"/>
                <a:sym typeface="Times New Roman"/>
              </a:rPr>
              <a:t>, especially in an ever-evolving social media landscape. </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Federal statutory law does not limit the power of States to hold social media companies legally responsible for using data collection and algorithms to target protected classes of voters and deliver suppressive ads to them. </a:t>
            </a:r>
            <a:r>
              <a:rPr lang="en">
                <a:solidFill>
                  <a:schemeClr val="lt1"/>
                </a:solidFill>
                <a:latin typeface="Times New Roman"/>
                <a:ea typeface="Times New Roman"/>
                <a:cs typeface="Times New Roman"/>
                <a:sym typeface="Times New Roman"/>
              </a:rPr>
              <a:t>Section 230 of the federal Communications Act of 1934 (commonly known as the Section 230 of the Communications Decency Act) immunizes website operators such as Facebook, Twitter, and YouTube from liability for claims based on content created by third-party users — such as a post by a person with a Facebook page or a tweet by a person with a Twitter account. </a:t>
            </a:r>
            <a:endParaRPr sz="10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idx="1" type="body"/>
          </p:nvPr>
        </p:nvSpPr>
        <p:spPr>
          <a:xfrm>
            <a:off x="31100" y="31350"/>
            <a:ext cx="8814900" cy="4570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Section 230 does not limit the power of States to hold social media companies responsible for using data collection and algorithms to engage in discriminatory dissemination of deceptive ads that suppress voting. </a:t>
            </a:r>
            <a:r>
              <a:rPr b="1" lang="en">
                <a:solidFill>
                  <a:srgbClr val="FF0000"/>
                </a:solidFill>
                <a:latin typeface="Times New Roman"/>
                <a:ea typeface="Times New Roman"/>
                <a:cs typeface="Times New Roman"/>
                <a:sym typeface="Times New Roman"/>
              </a:rPr>
              <a:t>By engaging in this activity, social media companies are not simply acting as neutral platforms that passively post the information of third parties — like a Facebook post or a tweet. Instead, through data collection and algorithms that identify which users see the suppressive ads, social media companies make a “material contribution” to the illegal racial targeting</a:t>
            </a:r>
            <a:endParaRPr b="1">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By deciding that a protected group like African Americans will be shown a voter-suppression ad and by steering the ad away from other groups, social media companies contribute materially to voter suppression. </a:t>
            </a:r>
            <a:r>
              <a:rPr b="1" lang="en">
                <a:solidFill>
                  <a:srgbClr val="FF0000"/>
                </a:solidFill>
                <a:latin typeface="Times New Roman"/>
                <a:ea typeface="Times New Roman"/>
                <a:cs typeface="Times New Roman"/>
                <a:sym typeface="Times New Roman"/>
              </a:rPr>
              <a:t>Such efforts are not simply a “passive” posting of third-party content on a website like Craigslist for all to see, which is the activity Section 230 was intended to immunize. Platforms do not enjoy Section 230 immunity for targeting and delivering suppressive ads to protected classes.</a:t>
            </a:r>
            <a:endParaRPr b="1">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b="1" lang="en">
                <a:solidFill>
                  <a:srgbClr val="FF0000"/>
                </a:solidFill>
                <a:latin typeface="Times New Roman"/>
                <a:ea typeface="Times New Roman"/>
                <a:cs typeface="Times New Roman"/>
                <a:sym typeface="Times New Roman"/>
              </a:rPr>
              <a:t>Platforms accept significant funds to create particular audiences in the advertising context</a:t>
            </a:r>
            <a:r>
              <a:rPr lang="en">
                <a:solidFill>
                  <a:schemeClr val="lt1"/>
                </a:solidFill>
                <a:latin typeface="Times New Roman"/>
                <a:ea typeface="Times New Roman"/>
                <a:cs typeface="Times New Roman"/>
                <a:sym typeface="Times New Roman"/>
              </a:rPr>
              <a:t> (Google and Facebook together accounted for nearly 60% of the $107.5 billion in internet advertising revenues in the United States in 2018) and </a:t>
            </a:r>
            <a:r>
              <a:rPr b="1" lang="en">
                <a:solidFill>
                  <a:srgbClr val="FF0000"/>
                </a:solidFill>
                <a:latin typeface="Times New Roman"/>
                <a:ea typeface="Times New Roman"/>
                <a:cs typeface="Times New Roman"/>
                <a:sym typeface="Times New Roman"/>
              </a:rPr>
              <a:t>exercise significant control over which users actually see a suppressive ad</a:t>
            </a:r>
            <a:endParaRPr b="1">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With regard to the voting context, the harm of targeted ads stems from a combination of three factors: </a:t>
            </a:r>
            <a:r>
              <a:rPr b="1" lang="en">
                <a:solidFill>
                  <a:srgbClr val="FF0000"/>
                </a:solidFill>
                <a:latin typeface="Times New Roman"/>
                <a:ea typeface="Times New Roman"/>
                <a:cs typeface="Times New Roman"/>
                <a:sym typeface="Times New Roman"/>
              </a:rPr>
              <a:t>(1) the deception (e.g., the author is allegedly Black and committed to racial justice issues or is another trusted source of information, the post provides false information such as “you need three different forms of photo identification to vote” or “you can’t vote if anybody in your family has been in prison”); (2) the content of the ad discouraging participation (e.g., “let’s protest that neither Democrats nor Republicans care about us by not voting,” or “if you vote you’ll be arrested and convicted”); and (3) the discriminatory dissemination of the deceptive ad to the protected class</a:t>
            </a:r>
            <a:endParaRPr b="1" sz="1000">
              <a:solidFill>
                <a:srgbClr val="FF0000"/>
              </a:solidFill>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idx="1" type="body"/>
          </p:nvPr>
        </p:nvSpPr>
        <p:spPr>
          <a:xfrm>
            <a:off x="214800" y="406500"/>
            <a:ext cx="8714400" cy="47370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1200"/>
              </a:spcBef>
              <a:spcAft>
                <a:spcPts val="0"/>
              </a:spcAft>
              <a:buClr>
                <a:schemeClr val="lt1"/>
              </a:buClr>
              <a:buSzPts val="1700"/>
              <a:buFont typeface="Verdana"/>
              <a:buChar char="●"/>
            </a:pPr>
            <a:r>
              <a:rPr lang="en" sz="1600">
                <a:solidFill>
                  <a:schemeClr val="lt1"/>
                </a:solidFill>
                <a:latin typeface="Times New Roman"/>
                <a:ea typeface="Times New Roman"/>
                <a:cs typeface="Times New Roman"/>
                <a:sym typeface="Times New Roman"/>
              </a:rPr>
              <a:t>Imagine a </a:t>
            </a:r>
            <a:r>
              <a:rPr b="1" lang="en" sz="1600">
                <a:solidFill>
                  <a:srgbClr val="FF0000"/>
                </a:solidFill>
                <a:latin typeface="Times New Roman"/>
                <a:ea typeface="Times New Roman"/>
                <a:cs typeface="Times New Roman"/>
                <a:sym typeface="Times New Roman"/>
              </a:rPr>
              <a:t>State law that provides civil liability for individuals, entities, and platforms that target deceptive and suppressive ads at particular racial or ethnic groups.</a:t>
            </a:r>
            <a:r>
              <a:rPr lang="en" sz="1600">
                <a:solidFill>
                  <a:schemeClr val="lt1"/>
                </a:solidFill>
                <a:latin typeface="Times New Roman"/>
                <a:ea typeface="Times New Roman"/>
                <a:cs typeface="Times New Roman"/>
                <a:sym typeface="Times New Roman"/>
              </a:rPr>
              <a:t> Specifically, the State statute could provide civil penalties for individuals or entities providing funding and for platforms accepting such funding for directing deceptive or misleading advertisements at a particular racial or ethnic group. The law would </a:t>
            </a:r>
            <a:r>
              <a:rPr b="1" lang="en" sz="1600">
                <a:solidFill>
                  <a:srgbClr val="FF0000"/>
                </a:solidFill>
                <a:latin typeface="Times New Roman"/>
                <a:ea typeface="Times New Roman"/>
                <a:cs typeface="Times New Roman"/>
                <a:sym typeface="Times New Roman"/>
              </a:rPr>
              <a:t>prohibit false or misleading ads about the qualifications for voters to register or to vote, as well as about the time, place, or manner of an election — with knowledge of falsity or reckless disregard for the truth.</a:t>
            </a:r>
            <a:r>
              <a:rPr lang="en" sz="1600">
                <a:solidFill>
                  <a:schemeClr val="lt1"/>
                </a:solidFill>
                <a:latin typeface="Times New Roman"/>
                <a:ea typeface="Times New Roman"/>
                <a:cs typeface="Times New Roman"/>
                <a:sym typeface="Times New Roman"/>
              </a:rPr>
              <a:t> The law would require that offending individuals, entities, or platforms know or have reason to know that such ads were being directed toward a particular racial group with an intent to discourage voting or with reckless disregard for whether the ads discourage voting by members of the particular racial or ethnic group.</a:t>
            </a:r>
            <a:endParaRPr sz="1600">
              <a:solidFill>
                <a:schemeClr val="lt1"/>
              </a:solidFill>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chemeClr val="lt1"/>
              </a:buClr>
              <a:buSzPts val="1700"/>
              <a:buFont typeface="Verdana"/>
              <a:buChar char="●"/>
            </a:pPr>
            <a:r>
              <a:rPr lang="en" sz="1600">
                <a:solidFill>
                  <a:schemeClr val="lt1"/>
                </a:solidFill>
                <a:latin typeface="Times New Roman"/>
                <a:ea typeface="Times New Roman"/>
                <a:cs typeface="Times New Roman"/>
                <a:sym typeface="Times New Roman"/>
              </a:rPr>
              <a:t>Under such a law, many social media platforms would engage in behavior that would fall outside of Section 230’s legal shield. </a:t>
            </a:r>
            <a:r>
              <a:rPr b="1" lang="en" sz="1600">
                <a:solidFill>
                  <a:srgbClr val="FF0000"/>
                </a:solidFill>
                <a:latin typeface="Times New Roman"/>
                <a:ea typeface="Times New Roman"/>
                <a:cs typeface="Times New Roman"/>
                <a:sym typeface="Times New Roman"/>
              </a:rPr>
              <a:t>They would materially contribute to illegal discrimination for various reasons and thus would be understood as content developers — and thus exempt from the protection of Section 230(c)(1).</a:t>
            </a:r>
            <a:endParaRPr b="1" sz="1600">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212850" y="245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p:txBody>
      </p:sp>
      <p:sp>
        <p:nvSpPr>
          <p:cNvPr id="342" name="Google Shape;342;p49"/>
          <p:cNvSpPr txBox="1"/>
          <p:nvPr>
            <p:ph idx="1" type="body"/>
          </p:nvPr>
        </p:nvSpPr>
        <p:spPr>
          <a:xfrm>
            <a:off x="277600" y="724000"/>
            <a:ext cx="8554800" cy="4157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lt1"/>
              </a:buClr>
              <a:buSzPts val="1800"/>
              <a:buFont typeface="Verdana"/>
              <a:buChar char="●"/>
            </a:pPr>
            <a:r>
              <a:rPr lang="en" sz="1700">
                <a:solidFill>
                  <a:schemeClr val="lt1"/>
                </a:solidFill>
                <a:latin typeface="Times New Roman"/>
                <a:ea typeface="Times New Roman"/>
                <a:cs typeface="Times New Roman"/>
                <a:sym typeface="Times New Roman"/>
              </a:rPr>
              <a:t>How do States </a:t>
            </a:r>
            <a:r>
              <a:rPr b="1" lang="en" sz="1700">
                <a:solidFill>
                  <a:srgbClr val="FF0000"/>
                </a:solidFill>
                <a:latin typeface="Times New Roman"/>
                <a:ea typeface="Times New Roman"/>
                <a:cs typeface="Times New Roman"/>
                <a:sym typeface="Times New Roman"/>
              </a:rPr>
              <a:t>prohibit as many forms of voter suppression as possible, recognizing that laws need to be narrowly tailored to avoid impinging on constitutionally protected political speech?</a:t>
            </a:r>
            <a:endParaRPr b="1" sz="1700">
              <a:solidFill>
                <a:srgbClr val="FF0000"/>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Verdana"/>
              <a:buChar char="●"/>
            </a:pPr>
            <a:r>
              <a:rPr lang="en" sz="1700">
                <a:solidFill>
                  <a:schemeClr val="lt1"/>
                </a:solidFill>
                <a:latin typeface="Times New Roman"/>
                <a:ea typeface="Times New Roman"/>
                <a:cs typeface="Times New Roman"/>
                <a:sym typeface="Times New Roman"/>
              </a:rPr>
              <a:t>If the State requires evidence of an “intent to impede or prevent another person from exercising the right to vote,” </a:t>
            </a:r>
            <a:r>
              <a:rPr b="1" lang="en" sz="1700">
                <a:solidFill>
                  <a:srgbClr val="FF0000"/>
                </a:solidFill>
                <a:latin typeface="Times New Roman"/>
                <a:ea typeface="Times New Roman"/>
                <a:cs typeface="Times New Roman"/>
                <a:sym typeface="Times New Roman"/>
              </a:rPr>
              <a:t>will liability of social media companies be too difficult to establish in court?</a:t>
            </a:r>
            <a:r>
              <a:rPr lang="en" sz="1700">
                <a:solidFill>
                  <a:schemeClr val="lt1"/>
                </a:solidFill>
                <a:latin typeface="Times New Roman"/>
                <a:ea typeface="Times New Roman"/>
                <a:cs typeface="Times New Roman"/>
                <a:sym typeface="Times New Roman"/>
              </a:rPr>
              <a:t> Without an intent requirement, however, </a:t>
            </a:r>
            <a:r>
              <a:rPr b="1" lang="en" sz="1700">
                <a:solidFill>
                  <a:srgbClr val="FF0000"/>
                </a:solidFill>
                <a:latin typeface="Times New Roman"/>
                <a:ea typeface="Times New Roman"/>
                <a:cs typeface="Times New Roman"/>
                <a:sym typeface="Times New Roman"/>
              </a:rPr>
              <a:t>how does the State ensure that liability is not incurred for a typographical error or other honest mistake?</a:t>
            </a:r>
            <a:endParaRPr b="1" sz="1700">
              <a:solidFill>
                <a:srgbClr val="FF0000"/>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Verdana"/>
              <a:buChar char="●"/>
            </a:pPr>
            <a:r>
              <a:rPr lang="en" sz="1700">
                <a:solidFill>
                  <a:schemeClr val="lt1"/>
                </a:solidFill>
                <a:latin typeface="Times New Roman"/>
                <a:ea typeface="Times New Roman"/>
                <a:cs typeface="Times New Roman"/>
                <a:sym typeface="Times New Roman"/>
              </a:rPr>
              <a:t>How do States craft laws that </a:t>
            </a:r>
            <a:r>
              <a:rPr b="1" lang="en" sz="1700">
                <a:solidFill>
                  <a:srgbClr val="FF0000"/>
                </a:solidFill>
                <a:latin typeface="Times New Roman"/>
                <a:ea typeface="Times New Roman"/>
                <a:cs typeface="Times New Roman"/>
                <a:sym typeface="Times New Roman"/>
              </a:rPr>
              <a:t>provide sufficient incentive to social media companies to police their platforms and avoid discriminatory dissemination of suppressive ads without prompting risk-averse social media companies to ban all targeted political ads?</a:t>
            </a:r>
            <a:r>
              <a:rPr lang="en" sz="1700">
                <a:solidFill>
                  <a:schemeClr val="lt1"/>
                </a:solidFill>
                <a:latin typeface="Times New Roman"/>
                <a:ea typeface="Times New Roman"/>
                <a:cs typeface="Times New Roman"/>
                <a:sym typeface="Times New Roman"/>
              </a:rPr>
              <a:t> Such a ban could harm less wealthy candidates and non-profit voter mobilization groups that rely on targeted social media ads and lack resources to invest in expensive traditional television and radio ads.</a:t>
            </a:r>
            <a:endParaRPr sz="17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348" name="Google Shape;348;p50"/>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latin typeface="Nunito"/>
                <a:ea typeface="Nunito"/>
                <a:cs typeface="Nunito"/>
                <a:sym typeface="Nunito"/>
                <a:hlinkClick r:id="rId3"/>
              </a:rPr>
              <a:t>Government Responses to Disinformation on Social Media Platforms</a:t>
            </a:r>
            <a:endParaRPr b="1" sz="21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sz="1500" u="sng">
              <a:latin typeface="Nunito"/>
              <a:ea typeface="Nunito"/>
              <a:cs typeface="Nunito"/>
              <a:sym typeface="Nunito"/>
            </a:endParaRPr>
          </a:p>
          <a:p>
            <a:pPr indent="0" lvl="0" marL="0" rtl="0" algn="l">
              <a:spcBef>
                <a:spcPts val="0"/>
              </a:spcBef>
              <a:spcAft>
                <a:spcPts val="0"/>
              </a:spcAft>
              <a:buNone/>
            </a:pPr>
            <a:r>
              <a:t/>
            </a:r>
            <a:endParaRPr b="1" sz="2100" u="sng">
              <a:latin typeface="Nunito"/>
              <a:ea typeface="Nunito"/>
              <a:cs typeface="Nunito"/>
              <a:sym typeface="Nunito"/>
            </a:endParaRPr>
          </a:p>
          <a:p>
            <a:pPr indent="0" lvl="0" marL="0" rtl="0" algn="l">
              <a:spcBef>
                <a:spcPts val="0"/>
              </a:spcBef>
              <a:spcAft>
                <a:spcPts val="0"/>
              </a:spcAft>
              <a:buNone/>
            </a:pPr>
            <a:r>
              <a:t/>
            </a:r>
            <a:endParaRPr b="1" sz="1900" u="sng">
              <a:latin typeface="Nunito"/>
              <a:ea typeface="Nunito"/>
              <a:cs typeface="Nunito"/>
              <a:sym typeface="Nunito"/>
            </a:endParaRPr>
          </a:p>
          <a:p>
            <a:pPr indent="0" lvl="0" marL="0" rtl="0" algn="l">
              <a:spcBef>
                <a:spcPts val="0"/>
              </a:spcBef>
              <a:spcAft>
                <a:spcPts val="0"/>
              </a:spcAft>
              <a:buNone/>
            </a:pPr>
            <a:r>
              <a:t/>
            </a:r>
            <a:endParaRPr b="1" sz="1800" u="sng">
              <a:latin typeface="Nunito"/>
              <a:ea typeface="Nunito"/>
              <a:cs typeface="Nunito"/>
              <a:sym typeface="Nunito"/>
            </a:endParaRPr>
          </a:p>
          <a:p>
            <a:pPr indent="0" lvl="0" marL="0" rtl="0" algn="l">
              <a:spcBef>
                <a:spcPts val="0"/>
              </a:spcBef>
              <a:spcAft>
                <a:spcPts val="0"/>
              </a:spcAft>
              <a:buNone/>
            </a:pPr>
            <a:r>
              <a:t/>
            </a:r>
            <a:endParaRPr b="1" sz="1700"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349" name="Google Shape;349;p50"/>
          <p:cNvSpPr txBox="1"/>
          <p:nvPr>
            <p:ph idx="2" type="body"/>
          </p:nvPr>
        </p:nvSpPr>
        <p:spPr>
          <a:xfrm>
            <a:off x="677375" y="1967400"/>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Source:</a:t>
            </a:r>
            <a:r>
              <a:rPr lang="en" sz="2600">
                <a:solidFill>
                  <a:schemeClr val="lt1"/>
                </a:solidFill>
                <a:latin typeface="Nunito"/>
                <a:ea typeface="Nunito"/>
                <a:cs typeface="Nunito"/>
                <a:sym typeface="Nunito"/>
              </a:rPr>
              <a:t> Library of Congress</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Author:</a:t>
            </a:r>
            <a:r>
              <a:rPr lang="en" sz="2600">
                <a:solidFill>
                  <a:schemeClr val="lt1"/>
                </a:solidFill>
                <a:latin typeface="Nunito"/>
                <a:ea typeface="Nunito"/>
                <a:cs typeface="Nunito"/>
                <a:sym typeface="Nunito"/>
              </a:rPr>
              <a:t> </a:t>
            </a:r>
            <a:r>
              <a:rPr lang="en" sz="2600">
                <a:solidFill>
                  <a:schemeClr val="lt1"/>
                </a:solidFill>
                <a:latin typeface="Nunito"/>
                <a:ea typeface="Nunito"/>
                <a:cs typeface="Nunito"/>
                <a:sym typeface="Nunito"/>
              </a:rPr>
              <a:t> Ruth Levush(Senior Foreign Law Specialist)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Date: </a:t>
            </a:r>
            <a:r>
              <a:rPr lang="en" sz="2600">
                <a:solidFill>
                  <a:schemeClr val="lt1"/>
                </a:solidFill>
                <a:latin typeface="Nunito"/>
                <a:ea typeface="Nunito"/>
                <a:cs typeface="Nunito"/>
                <a:sym typeface="Nunito"/>
              </a:rPr>
              <a:t>September 2019</a:t>
            </a:r>
            <a:endParaRPr sz="26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600">
                <a:solidFill>
                  <a:schemeClr val="lt1"/>
                </a:solidFill>
                <a:latin typeface="Nunito"/>
                <a:ea typeface="Nunito"/>
                <a:cs typeface="Nunito"/>
                <a:sym typeface="Nunito"/>
              </a:rPr>
              <a:t>Approximate length: </a:t>
            </a:r>
            <a:r>
              <a:rPr lang="en" sz="2600">
                <a:solidFill>
                  <a:schemeClr val="lt1"/>
                </a:solidFill>
                <a:latin typeface="Nunito"/>
                <a:ea typeface="Nunito"/>
                <a:cs typeface="Nunito"/>
                <a:sym typeface="Nunito"/>
              </a:rPr>
              <a:t>Around 5</a:t>
            </a:r>
            <a:r>
              <a:rPr lang="en" sz="2600">
                <a:solidFill>
                  <a:schemeClr val="lt1"/>
                </a:solidFill>
                <a:latin typeface="Nunito"/>
                <a:ea typeface="Nunito"/>
                <a:cs typeface="Nunito"/>
                <a:sym typeface="Nunito"/>
              </a:rPr>
              <a:t> Pages(“Medium”)</a:t>
            </a:r>
            <a:endParaRPr sz="2600">
              <a:solidFill>
                <a:schemeClr val="lt1"/>
              </a:solidFill>
              <a:latin typeface="Nunito"/>
              <a:ea typeface="Nunito"/>
              <a:cs typeface="Nunito"/>
              <a:sym typeface="Nunito"/>
            </a:endParaRPr>
          </a:p>
          <a:p>
            <a:pPr indent="0" lvl="0" marL="0" rtl="0" algn="l">
              <a:spcBef>
                <a:spcPts val="0"/>
              </a:spcBef>
              <a:spcAft>
                <a:spcPts val="1600"/>
              </a:spcAft>
              <a:buNone/>
            </a:pPr>
            <a:r>
              <a:t/>
            </a:r>
            <a:endParaRPr sz="900">
              <a:solidFill>
                <a:schemeClr val="lt1"/>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241275" y="168175"/>
            <a:ext cx="87000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Government Responses to Disinformation on Social Media Platforms</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355" name="Google Shape;355;p51"/>
          <p:cNvSpPr txBox="1"/>
          <p:nvPr>
            <p:ph idx="1" type="body"/>
          </p:nvPr>
        </p:nvSpPr>
        <p:spPr>
          <a:xfrm>
            <a:off x="239850" y="690625"/>
            <a:ext cx="8664300" cy="43929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Russian law defines “fake news” broadly</a:t>
            </a:r>
            <a:r>
              <a:rPr lang="en">
                <a:solidFill>
                  <a:schemeClr val="lt1"/>
                </a:solidFill>
                <a:latin typeface="Times New Roman"/>
                <a:ea typeface="Times New Roman"/>
                <a:cs typeface="Times New Roman"/>
                <a:sym typeface="Times New Roman"/>
              </a:rPr>
              <a:t> to include “socially significant” disinformation that among other things might cause mass violations of public order or public security, or interfere with vital state interests such as transportation, social infrastructure, credit institutions, or modes of communication or industry and energy enterprises. A 2019 court decision in a case involving a Russian political activist addresses the required elements for conviction under Russian “anti-fake-news” laws. The activist had reportedly been charged with spreading disinformation on her social media account for publicizing an unauthorized protest against the selection of a site in a Russian city for waste disposal. Dismissing the case, the court held that the charges </a:t>
            </a:r>
            <a:r>
              <a:rPr b="1" lang="en">
                <a:solidFill>
                  <a:srgbClr val="FF0000"/>
                </a:solidFill>
                <a:latin typeface="Times New Roman"/>
                <a:ea typeface="Times New Roman"/>
                <a:cs typeface="Times New Roman"/>
                <a:sym typeface="Times New Roman"/>
              </a:rPr>
              <a:t>did not specify which words published by the activist were false and the criteria by which the determination regarding their falsehood was made. The court declared that violating the procedure for organizing a public event and publicizing the event, by themselves, are not violations of the anti-fake-news law.</a:t>
            </a:r>
            <a:endParaRPr b="1">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a:solidFill>
                  <a:schemeClr val="lt1"/>
                </a:solidFill>
                <a:latin typeface="Times New Roman"/>
                <a:ea typeface="Times New Roman"/>
                <a:cs typeface="Times New Roman"/>
                <a:sym typeface="Times New Roman"/>
              </a:rPr>
              <a:t>Two </a:t>
            </a:r>
            <a:r>
              <a:rPr b="1" lang="en">
                <a:solidFill>
                  <a:srgbClr val="FF0000"/>
                </a:solidFill>
                <a:latin typeface="Times New Roman"/>
                <a:ea typeface="Times New Roman"/>
                <a:cs typeface="Times New Roman"/>
                <a:sym typeface="Times New Roman"/>
              </a:rPr>
              <a:t>French government agencies</a:t>
            </a:r>
            <a:r>
              <a:rPr lang="en">
                <a:solidFill>
                  <a:schemeClr val="lt1"/>
                </a:solidFill>
                <a:latin typeface="Times New Roman"/>
                <a:ea typeface="Times New Roman"/>
                <a:cs typeface="Times New Roman"/>
                <a:sym typeface="Times New Roman"/>
              </a:rPr>
              <a:t>, the National Commission for the Control of the Electoral Campaign for the Presidential Election and the National Cybersecurity Agency, served a key role in countering alleged Russian efforts to interfere in the </a:t>
            </a:r>
            <a:r>
              <a:rPr b="1" lang="en">
                <a:solidFill>
                  <a:srgbClr val="FF0000"/>
                </a:solidFill>
                <a:latin typeface="Times New Roman"/>
                <a:ea typeface="Times New Roman"/>
                <a:cs typeface="Times New Roman"/>
                <a:sym typeface="Times New Roman"/>
              </a:rPr>
              <a:t>French presidential election of 2017</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a:solidFill>
                  <a:srgbClr val="FF0000"/>
                </a:solidFill>
                <a:latin typeface="Times New Roman"/>
                <a:ea typeface="Times New Roman"/>
                <a:cs typeface="Times New Roman"/>
                <a:sym typeface="Times New Roman"/>
              </a:rPr>
              <a:t>A high level control over social media activities exists in China, the Russian Federation, and the United Arab Emirates</a:t>
            </a:r>
            <a:r>
              <a:rPr lang="en">
                <a:solidFill>
                  <a:schemeClr val="lt1"/>
                </a:solidFill>
                <a:latin typeface="Times New Roman"/>
                <a:ea typeface="Times New Roman"/>
                <a:cs typeface="Times New Roman"/>
                <a:sym typeface="Times New Roman"/>
              </a:rPr>
              <a:t>. China requires social media platforms to be licensed, and their users must register their real names and other identity information with service providers. The United Arab Emirates further requires licensing by its National Media Council for electronic advertisements and for any other electronic activity deemed by authorities to be appropriate.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324800" y="48450"/>
            <a:ext cx="7958400" cy="470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lt1"/>
              </a:buClr>
              <a:buSzPts val="1200"/>
              <a:buFont typeface="Times New Roman"/>
              <a:buChar char="●"/>
            </a:pPr>
            <a:r>
              <a:rPr b="1" lang="en" sz="1200">
                <a:solidFill>
                  <a:srgbClr val="FF0000"/>
                </a:solidFill>
                <a:latin typeface="Times New Roman"/>
                <a:ea typeface="Times New Roman"/>
                <a:cs typeface="Times New Roman"/>
                <a:sym typeface="Times New Roman"/>
              </a:rPr>
              <a:t>The Agency's[IRA] messaging was not always "objectively false," and although it may have been offensive, most of it did not qualify as "hate speech."</a:t>
            </a:r>
            <a:endParaRPr b="1" sz="12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 sz="1200">
                <a:solidFill>
                  <a:srgbClr val="FF0000"/>
                </a:solidFill>
                <a:latin typeface="Times New Roman"/>
                <a:ea typeface="Times New Roman"/>
                <a:cs typeface="Times New Roman"/>
                <a:sym typeface="Times New Roman"/>
              </a:rPr>
              <a:t>US law ties US hands</a:t>
            </a:r>
            <a:endParaRPr b="1" sz="12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 sz="1200">
                <a:solidFill>
                  <a:srgbClr val="FF0000"/>
                </a:solidFill>
                <a:latin typeface="Times New Roman"/>
                <a:ea typeface="Times New Roman"/>
                <a:cs typeface="Times New Roman"/>
                <a:sym typeface="Times New Roman"/>
              </a:rPr>
              <a:t>The First Amendment gives the highest protection to political speech, which, under Supreme Court precedent, applies to many Russian disinformation efforts.</a:t>
            </a:r>
            <a:r>
              <a:rPr lang="en"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 sz="1200">
                <a:solidFill>
                  <a:srgbClr val="FF0000"/>
                </a:solidFill>
                <a:latin typeface="Times New Roman"/>
                <a:ea typeface="Times New Roman"/>
                <a:cs typeface="Times New Roman"/>
                <a:sym typeface="Times New Roman"/>
              </a:rPr>
              <a:t>The Supreme Court's doctrine on incitement, one of the few areas of speech that is not protected by the First Amendment, likely does not extend to Russian disinformation campaigns in its current form.</a:t>
            </a:r>
            <a:endParaRPr b="1" sz="12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i="1" lang="en" sz="1200">
                <a:solidFill>
                  <a:srgbClr val="FF0000"/>
                </a:solidFill>
                <a:latin typeface="Times New Roman"/>
                <a:ea typeface="Times New Roman"/>
                <a:cs typeface="Times New Roman"/>
                <a:sym typeface="Times New Roman"/>
              </a:rPr>
              <a:t>Reno v. American Civil Liberties Union(1997):</a:t>
            </a:r>
            <a:r>
              <a:rPr i="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the Court established that online speech does not receive a lesser degree of First Amendment protection than other speech</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200">
                <a:solidFill>
                  <a:srgbClr val="FF0000"/>
                </a:solidFill>
                <a:latin typeface="Times New Roman"/>
                <a:ea typeface="Times New Roman"/>
                <a:cs typeface="Times New Roman"/>
                <a:sym typeface="Times New Roman"/>
              </a:rPr>
              <a:t>Communications Decency Act of 1996 ("CDA"): </a:t>
            </a:r>
            <a:r>
              <a:rPr lang="en" sz="1200">
                <a:solidFill>
                  <a:schemeClr val="lt1"/>
                </a:solidFill>
                <a:latin typeface="Times New Roman"/>
                <a:ea typeface="Times New Roman"/>
                <a:cs typeface="Times New Roman"/>
                <a:sym typeface="Times New Roman"/>
              </a:rPr>
              <a:t>the first notable attempt by the </a:t>
            </a:r>
            <a:r>
              <a:rPr lang="en" sz="12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United States Congress</a:t>
            </a:r>
            <a:r>
              <a:rPr lang="en" sz="1200">
                <a:solidFill>
                  <a:schemeClr val="lt1"/>
                </a:solidFill>
                <a:latin typeface="Times New Roman"/>
                <a:ea typeface="Times New Roman"/>
                <a:cs typeface="Times New Roman"/>
                <a:sym typeface="Times New Roman"/>
              </a:rPr>
              <a:t> to regulate </a:t>
            </a:r>
            <a:r>
              <a:rPr lang="en" sz="1200">
                <a:solidFill>
                  <a:schemeClr val="lt1"/>
                </a:solidFill>
                <a:uFill>
                  <a:noFill/>
                </a:uFill>
                <a:latin typeface="Times New Roman"/>
                <a:ea typeface="Times New Roman"/>
                <a:cs typeface="Times New Roman"/>
                <a:sym typeface="Times New Roman"/>
                <a:hlinkClick r:id="rId4">
                  <a:extLst>
                    <a:ext uri="{A12FA001-AC4F-418D-AE19-62706E023703}">
                      <ahyp:hlinkClr val="tx"/>
                    </a:ext>
                  </a:extLst>
                </a:hlinkClick>
              </a:rPr>
              <a:t>pornographic</a:t>
            </a:r>
            <a:r>
              <a:rPr lang="en" sz="1200">
                <a:solidFill>
                  <a:schemeClr val="lt1"/>
                </a:solidFill>
                <a:latin typeface="Times New Roman"/>
                <a:ea typeface="Times New Roman"/>
                <a:cs typeface="Times New Roman"/>
                <a:sym typeface="Times New Roman"/>
              </a:rPr>
              <a:t> material on the </a:t>
            </a:r>
            <a:r>
              <a:rPr lang="en" sz="120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Internet</a:t>
            </a:r>
            <a:r>
              <a:rPr lang="en" sz="1200">
                <a:solidFill>
                  <a:schemeClr val="lt1"/>
                </a:solidFill>
                <a:latin typeface="Times New Roman"/>
                <a:ea typeface="Times New Roman"/>
                <a:cs typeface="Times New Roman"/>
                <a:sym typeface="Times New Roman"/>
              </a:rPr>
              <a:t>. In 1997, in the landmark case of </a:t>
            </a:r>
            <a:r>
              <a:rPr i="1" lang="en" sz="1200">
                <a:solidFill>
                  <a:schemeClr val="lt1"/>
                </a:solidFill>
                <a:uFill>
                  <a:noFill/>
                </a:uFill>
                <a:latin typeface="Times New Roman"/>
                <a:ea typeface="Times New Roman"/>
                <a:cs typeface="Times New Roman"/>
                <a:sym typeface="Times New Roman"/>
                <a:hlinkClick r:id="rId6">
                  <a:extLst>
                    <a:ext uri="{A12FA001-AC4F-418D-AE19-62706E023703}">
                      <ahyp:hlinkClr val="tx"/>
                    </a:ext>
                  </a:extLst>
                </a:hlinkClick>
              </a:rPr>
              <a:t>Reno v. ACLU</a:t>
            </a:r>
            <a:r>
              <a:rPr lang="en" sz="1200">
                <a:solidFill>
                  <a:schemeClr val="lt1"/>
                </a:solidFill>
                <a:latin typeface="Times New Roman"/>
                <a:ea typeface="Times New Roman"/>
                <a:cs typeface="Times New Roman"/>
                <a:sym typeface="Times New Roman"/>
              </a:rPr>
              <a:t>, the </a:t>
            </a:r>
            <a:r>
              <a:rPr lang="en" sz="1200">
                <a:solidFill>
                  <a:schemeClr val="lt1"/>
                </a:solidFill>
                <a:uFill>
                  <a:noFill/>
                </a:uFill>
                <a:latin typeface="Times New Roman"/>
                <a:ea typeface="Times New Roman"/>
                <a:cs typeface="Times New Roman"/>
                <a:sym typeface="Times New Roman"/>
                <a:hlinkClick r:id="rId7">
                  <a:extLst>
                    <a:ext uri="{A12FA001-AC4F-418D-AE19-62706E023703}">
                      <ahyp:hlinkClr val="tx"/>
                    </a:ext>
                  </a:extLst>
                </a:hlinkClick>
              </a:rPr>
              <a:t>United States Supreme Court</a:t>
            </a:r>
            <a:r>
              <a:rPr lang="en" sz="1200">
                <a:solidFill>
                  <a:schemeClr val="lt1"/>
                </a:solidFill>
                <a:latin typeface="Times New Roman"/>
                <a:ea typeface="Times New Roman"/>
                <a:cs typeface="Times New Roman"/>
                <a:sym typeface="Times New Roman"/>
              </a:rPr>
              <a:t> struck the anti-indecency provisions of the </a:t>
            </a:r>
            <a:r>
              <a:rPr lang="en" sz="1200">
                <a:solidFill>
                  <a:schemeClr val="lt1"/>
                </a:solidFill>
                <a:uFill>
                  <a:noFill/>
                </a:uFill>
                <a:latin typeface="Times New Roman"/>
                <a:ea typeface="Times New Roman"/>
                <a:cs typeface="Times New Roman"/>
                <a:sym typeface="Times New Roman"/>
                <a:hlinkClick r:id="rId8">
                  <a:extLst>
                    <a:ext uri="{A12FA001-AC4F-418D-AE19-62706E023703}">
                      <ahyp:hlinkClr val="tx"/>
                    </a:ext>
                  </a:extLst>
                </a:hlinkClick>
              </a:rPr>
              <a:t>act</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Arial"/>
              <a:buChar char="●"/>
            </a:pPr>
            <a:r>
              <a:rPr b="1" i="1" lang="en" sz="1200">
                <a:solidFill>
                  <a:srgbClr val="FF0000"/>
                </a:solidFill>
                <a:latin typeface="Times New Roman"/>
                <a:ea typeface="Times New Roman"/>
                <a:cs typeface="Times New Roman"/>
                <a:sym typeface="Times New Roman"/>
              </a:rPr>
              <a:t>Packingham v. North Carolina(2017):</a:t>
            </a:r>
            <a:r>
              <a:rPr i="1" lang="en" sz="1200">
                <a:solidFill>
                  <a:srgbClr val="FF0000"/>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the Court struck down a North Carolina statute that prohibited sex offenders from accessing social media sites. Social media is essentially a space for free expression.</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i="1" lang="en" sz="1200">
                <a:solidFill>
                  <a:srgbClr val="FF0000"/>
                </a:solidFill>
                <a:latin typeface="Times New Roman"/>
                <a:ea typeface="Times New Roman"/>
                <a:cs typeface="Times New Roman"/>
                <a:sym typeface="Times New Roman"/>
              </a:rPr>
              <a:t>Whitney v. California(1927):</a:t>
            </a:r>
            <a:r>
              <a:rPr i="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the solution to false speech is to counter it with more speech. True and false speech will compete in the marketplace of ideas until the truth prevails.</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i="1" lang="en" sz="1200">
                <a:solidFill>
                  <a:srgbClr val="FF0000"/>
                </a:solidFill>
                <a:latin typeface="Times New Roman"/>
                <a:ea typeface="Times New Roman"/>
                <a:cs typeface="Times New Roman"/>
                <a:sym typeface="Times New Roman"/>
              </a:rPr>
              <a:t>United States v. Alvarez(2012):</a:t>
            </a:r>
            <a:r>
              <a:rPr i="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First Amendment cases require the strictest scrutiny, regardless of whether the content of speech is true or false. Few categories of speech, such as obscenity, incitement to imminent lawless action, defamation, fighting words, speech integral to criminal conduct, true threats, and child pornography, are exempt from this ban on content-based regulation. Even then, false speech may be constitutionally protected, as in defamation cases.</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b="1" lang="en" sz="1200">
                <a:solidFill>
                  <a:srgbClr val="FF0000"/>
                </a:solidFill>
                <a:latin typeface="Times New Roman"/>
                <a:ea typeface="Times New Roman"/>
                <a:cs typeface="Times New Roman"/>
                <a:sym typeface="Times New Roman"/>
              </a:rPr>
              <a:t>Under First Amendment jurisprudence, government restrictions on foreign speech, even speech that promotes falsehoods, are likely unconstitutional</a:t>
            </a:r>
            <a:endParaRPr b="1" sz="1200">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idx="1" type="body"/>
          </p:nvPr>
        </p:nvSpPr>
        <p:spPr>
          <a:xfrm>
            <a:off x="221400" y="213150"/>
            <a:ext cx="8701200" cy="4717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Russian law authorizes the Roskomnadzor, the federal executive body overseeing mass media and information technology, to create and maintain a state registry of banned information resources in Russia.</a:t>
            </a:r>
            <a:r>
              <a:rPr lang="en" sz="1100">
                <a:solidFill>
                  <a:schemeClr val="lt1"/>
                </a:solidFill>
                <a:latin typeface="Times New Roman"/>
                <a:ea typeface="Times New Roman"/>
                <a:cs typeface="Times New Roman"/>
                <a:sym typeface="Times New Roman"/>
              </a:rPr>
              <a:t> It also provides for full access by investigative bodies to the hardware and software of resource providers, and authorizes the Roskomnadzor to demand that a provider fully identify the owner of its hardware and software. Additionally, owners of news aggregators (who must be Russian physical or legal persons) are required to verify the </a:t>
            </a:r>
            <a:r>
              <a:rPr b="1" lang="en" sz="1100">
                <a:solidFill>
                  <a:srgbClr val="FF0000"/>
                </a:solidFill>
                <a:latin typeface="Times New Roman"/>
                <a:ea typeface="Times New Roman"/>
                <a:cs typeface="Times New Roman"/>
                <a:sym typeface="Times New Roman"/>
              </a:rPr>
              <a:t>validity of socially significant facts considered fake news and prevent the use of the news aggregator to conceal, falsify, or disseminate such news.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Canadian law requires online platforms to keep and maintain a digital registry of all regulated ads related to federal elections, indicating the names of agents who authorized them and any partisan advertising and election advertising that was published on the platform during election periods.</a:t>
            </a:r>
            <a:r>
              <a:rPr lang="en" sz="1100">
                <a:solidFill>
                  <a:schemeClr val="lt1"/>
                </a:solidFill>
                <a:latin typeface="Times New Roman"/>
                <a:ea typeface="Times New Roman"/>
                <a:cs typeface="Times New Roman"/>
                <a:sym typeface="Times New Roman"/>
              </a:rPr>
              <a:t> Political ads must be kept in the registry for a period of two years following an election; information concerning ads must be kept by platform operators or owners for an additional five years. </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France and Germany require online platforms to establish an easily accessible and visible way for users to flag false information, with Germany further requiring responses to complaints to be provided without undue delay.</a:t>
            </a:r>
            <a:r>
              <a:rPr lang="en" sz="1100">
                <a:solidFill>
                  <a:schemeClr val="lt1"/>
                </a:solidFill>
                <a:latin typeface="Times New Roman"/>
                <a:ea typeface="Times New Roman"/>
                <a:cs typeface="Times New Roman"/>
                <a:sym typeface="Times New Roman"/>
              </a:rPr>
              <a:t> More expansive requirements are currently under consideration in Germany that would require media intermediaries to identify social bots and impose a general duty for all electronic media to clearly identify persons posting political, ideological, or religious advertisements.</a:t>
            </a:r>
            <a:endParaRPr sz="11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b="1" lang="en" sz="1100">
                <a:solidFill>
                  <a:srgbClr val="FF0000"/>
                </a:solidFill>
                <a:latin typeface="Times New Roman"/>
                <a:ea typeface="Times New Roman"/>
                <a:cs typeface="Times New Roman"/>
                <a:sym typeface="Times New Roman"/>
              </a:rPr>
              <a:t>Russian law authorizes the blockage of information found to constitute fake news, as well as of content that offends human dignity and public morality or shows obvious disrespect for the Russian Federation, its Constitution, or its legal authorities. </a:t>
            </a:r>
            <a:endParaRPr b="1" sz="1100">
              <a:solidFill>
                <a:srgbClr val="FF0000"/>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Verdana"/>
              <a:buChar char="●"/>
            </a:pPr>
            <a:r>
              <a:rPr lang="en" sz="1100">
                <a:solidFill>
                  <a:schemeClr val="lt1"/>
                </a:solidFill>
                <a:latin typeface="Times New Roman"/>
                <a:ea typeface="Times New Roman"/>
                <a:cs typeface="Times New Roman"/>
                <a:sym typeface="Times New Roman"/>
              </a:rPr>
              <a:t>In view of rising levels of foreign influence campaigns, </a:t>
            </a:r>
            <a:r>
              <a:rPr b="1" lang="en" sz="1100">
                <a:solidFill>
                  <a:srgbClr val="FF0000"/>
                </a:solidFill>
                <a:latin typeface="Times New Roman"/>
                <a:ea typeface="Times New Roman"/>
                <a:cs typeface="Times New Roman"/>
                <a:sym typeface="Times New Roman"/>
              </a:rPr>
              <a:t>a 2019 Danish amendment criminalizes the dissemination of disinformation that “aids or enables” a foreign state actor to influence public opinion in Denmark.</a:t>
            </a:r>
            <a:r>
              <a:rPr lang="en" sz="1100">
                <a:solidFill>
                  <a:schemeClr val="lt1"/>
                </a:solidFill>
                <a:latin typeface="Times New Roman"/>
                <a:ea typeface="Times New Roman"/>
                <a:cs typeface="Times New Roman"/>
                <a:sym typeface="Times New Roman"/>
              </a:rPr>
              <a:t> The amendment imposes a maximum penalty of twelve years’ imprisonment for offenses carried out in connection with Danish or EU parliamentary elections. </a:t>
            </a:r>
            <a:r>
              <a:rPr b="1" lang="en" sz="1100">
                <a:solidFill>
                  <a:srgbClr val="FF0000"/>
                </a:solidFill>
                <a:latin typeface="Times New Roman"/>
                <a:ea typeface="Times New Roman"/>
                <a:cs typeface="Times New Roman"/>
                <a:sym typeface="Times New Roman"/>
              </a:rPr>
              <a:t>Comments and posts published on Facebook or other social platforms do not qualify, as social media platforms are generally not considered a foreign power. </a:t>
            </a:r>
            <a:r>
              <a:rPr lang="en" sz="1100">
                <a:solidFill>
                  <a:schemeClr val="lt1"/>
                </a:solidFill>
                <a:latin typeface="Times New Roman"/>
                <a:ea typeface="Times New Roman"/>
                <a:cs typeface="Times New Roman"/>
                <a:sym typeface="Times New Roman"/>
              </a:rPr>
              <a:t>Although the use of bots in connection with prohibitions on foreign influence activities was referenced in the amendment’s draft bill on foreign interference,</a:t>
            </a:r>
            <a:r>
              <a:rPr b="1" lang="en" sz="1100">
                <a:solidFill>
                  <a:srgbClr val="FF0000"/>
                </a:solidFill>
                <a:latin typeface="Times New Roman"/>
                <a:ea typeface="Times New Roman"/>
                <a:cs typeface="Times New Roman"/>
                <a:sym typeface="Times New Roman"/>
              </a:rPr>
              <a:t> the amendment did not extend so far as to prohibit their use. </a:t>
            </a:r>
            <a:endParaRPr b="1" sz="1100">
              <a:solidFill>
                <a:srgbClr val="FF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idx="1" type="body"/>
          </p:nvPr>
        </p:nvSpPr>
        <p:spPr>
          <a:xfrm>
            <a:off x="228000" y="0"/>
            <a:ext cx="8688000" cy="49413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1200"/>
              </a:spcBef>
              <a:spcAft>
                <a:spcPts val="0"/>
              </a:spcAft>
              <a:buClr>
                <a:schemeClr val="lt1"/>
              </a:buClr>
              <a:buSzPts val="1300"/>
              <a:buFont typeface="Verdana"/>
              <a:buChar char="●"/>
            </a:pPr>
            <a:r>
              <a:rPr b="1" lang="en" sz="1100">
                <a:solidFill>
                  <a:srgbClr val="FF0000"/>
                </a:solidFill>
                <a:latin typeface="Times New Roman"/>
                <a:ea typeface="Times New Roman"/>
                <a:cs typeface="Times New Roman"/>
                <a:sym typeface="Times New Roman"/>
              </a:rPr>
              <a:t>Punitive measures are prescribed under Russian law for disseminating fake news and for the online publication of content that disrespects state symbols, the Constitution, and Russian Federation authorities. </a:t>
            </a:r>
            <a:r>
              <a:rPr lang="en" sz="1100">
                <a:solidFill>
                  <a:schemeClr val="lt1"/>
                </a:solidFill>
                <a:latin typeface="Times New Roman"/>
                <a:ea typeface="Times New Roman"/>
                <a:cs typeface="Times New Roman"/>
                <a:sym typeface="Times New Roman"/>
              </a:rPr>
              <a:t>The spreading of fake news is usually punishable by fines at a rate that depends on whether individuals, legal persons, or officials are involved, with repeat offenders being subject to up to fifteen days’ administrative arrest. </a:t>
            </a:r>
            <a:endParaRPr sz="11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b="1" lang="en" sz="1100">
                <a:solidFill>
                  <a:srgbClr val="FF0000"/>
                </a:solidFill>
                <a:latin typeface="Times New Roman"/>
                <a:ea typeface="Times New Roman"/>
                <a:cs typeface="Times New Roman"/>
                <a:sym typeface="Times New Roman"/>
              </a:rPr>
              <a:t>In Australia, the Electoral Commission established protocols with Facebook and Twitter relating to removing or blocking posts that breach electoral advertising laws, or reporting details of their creators to the Commission. Facebook also committed to banning foreign-funded political advertisements and to cracking down on fake accounts during the Australian federal election period.</a:t>
            </a:r>
            <a:r>
              <a:rPr lang="en" sz="1100">
                <a:solidFill>
                  <a:schemeClr val="lt1"/>
                </a:solidFill>
                <a:latin typeface="Times New Roman"/>
                <a:ea typeface="Times New Roman"/>
                <a:cs typeface="Times New Roman"/>
                <a:sym typeface="Times New Roman"/>
              </a:rPr>
              <a:t> </a:t>
            </a:r>
            <a:r>
              <a:rPr b="1" lang="en" sz="1100">
                <a:solidFill>
                  <a:srgbClr val="FF0000"/>
                </a:solidFill>
                <a:latin typeface="Times New Roman"/>
                <a:ea typeface="Times New Roman"/>
                <a:cs typeface="Times New Roman"/>
                <a:sym typeface="Times New Roman"/>
              </a:rPr>
              <a:t>Twitter, on its part, announced that it would require political campaign advertisers in Australia to apply for certification, meet certain profile requirements, and comply with applicable laws. </a:t>
            </a:r>
            <a:endParaRPr b="1" sz="1100">
              <a:solidFill>
                <a:srgbClr val="FF0000"/>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b="1" lang="en" sz="1100">
                <a:solidFill>
                  <a:srgbClr val="FF0000"/>
                </a:solidFill>
                <a:latin typeface="Times New Roman"/>
                <a:ea typeface="Times New Roman"/>
                <a:cs typeface="Times New Roman"/>
                <a:sym typeface="Times New Roman"/>
              </a:rPr>
              <a:t>Facebook, Google, Twitter, and Mozilla, as well as advertising trade associations, have signed the European Union Code of Practice on Disinformation (CPD), which requires, among other things, that advertisements should be clearly distinguishable from editorial content. </a:t>
            </a:r>
            <a:r>
              <a:rPr lang="en" sz="1100">
                <a:solidFill>
                  <a:schemeClr val="lt1"/>
                </a:solidFill>
                <a:latin typeface="Times New Roman"/>
                <a:ea typeface="Times New Roman"/>
                <a:cs typeface="Times New Roman"/>
                <a:sym typeface="Times New Roman"/>
              </a:rPr>
              <a:t>In consideration of the CPD, Google has included policies and information that specifically apply to the EU, such as </a:t>
            </a:r>
            <a:r>
              <a:rPr b="1" lang="en" sz="1100">
                <a:solidFill>
                  <a:srgbClr val="FF0000"/>
                </a:solidFill>
                <a:latin typeface="Times New Roman"/>
                <a:ea typeface="Times New Roman"/>
                <a:cs typeface="Times New Roman"/>
                <a:sym typeface="Times New Roman"/>
              </a:rPr>
              <a:t>an advertiser verification requirement for election ads in the European Union</a:t>
            </a:r>
            <a:r>
              <a:rPr lang="en" sz="1100">
                <a:solidFill>
                  <a:schemeClr val="lt1"/>
                </a:solidFill>
                <a:latin typeface="Times New Roman"/>
                <a:ea typeface="Times New Roman"/>
                <a:cs typeface="Times New Roman"/>
                <a:sym typeface="Times New Roman"/>
              </a:rPr>
              <a:t>. Twitter has established a general certification process for the EU involving particular identification, disclosure, eligibility, and reporting requirements. Once certified, political campaign advertisers will be prompted to use “paid for by” disclaimers. The certification process appears to differ, however, based on the country-specific approach, and does not apply to France, where Twitter has announced that political campaigning ads will not be permitted.</a:t>
            </a:r>
            <a:endParaRPr sz="1100">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Verdana"/>
              <a:buChar char="●"/>
            </a:pPr>
            <a:r>
              <a:rPr lang="en" sz="1100">
                <a:solidFill>
                  <a:schemeClr val="lt1"/>
                </a:solidFill>
                <a:latin typeface="Times New Roman"/>
                <a:ea typeface="Times New Roman"/>
                <a:cs typeface="Times New Roman"/>
                <a:sym typeface="Times New Roman"/>
              </a:rPr>
              <a:t>Canada’s mandatory requirement to preserve registries for political advertisements appears to have significantly impacted the way social networks handle political advertisements. </a:t>
            </a:r>
            <a:r>
              <a:rPr b="1" lang="en" sz="1100">
                <a:solidFill>
                  <a:srgbClr val="FF0000"/>
                </a:solidFill>
                <a:latin typeface="Times New Roman"/>
                <a:ea typeface="Times New Roman"/>
                <a:cs typeface="Times New Roman"/>
                <a:sym typeface="Times New Roman"/>
              </a:rPr>
              <a:t>Microsoft, Google, and Reddit, for example, have decided to eliminate political advertisements on their platforms before the upcoming Canadian federal election altogether in order to avoid the risk of not conforming to the law. </a:t>
            </a:r>
            <a:r>
              <a:rPr lang="en" sz="1100">
                <a:solidFill>
                  <a:schemeClr val="lt1"/>
                </a:solidFill>
                <a:latin typeface="Times New Roman"/>
                <a:ea typeface="Times New Roman"/>
                <a:cs typeface="Times New Roman"/>
                <a:sym typeface="Times New Roman"/>
              </a:rPr>
              <a:t>Instead, Google announced it plans to focus on Canadian literacy programs and connecting people to relevant and useful information. </a:t>
            </a:r>
            <a:r>
              <a:rPr b="1" lang="en" sz="1100">
                <a:solidFill>
                  <a:srgbClr val="FF0000"/>
                </a:solidFill>
                <a:latin typeface="Times New Roman"/>
                <a:ea typeface="Times New Roman"/>
                <a:cs typeface="Times New Roman"/>
                <a:sym typeface="Times New Roman"/>
              </a:rPr>
              <a:t>Facebook, however, has decided to comply with the registry requirements, and is creating a new advertisement library that will capture details about political ads on its platform. </a:t>
            </a:r>
            <a:r>
              <a:rPr lang="en" sz="1100">
                <a:solidFill>
                  <a:schemeClr val="lt1"/>
                </a:solidFill>
                <a:latin typeface="Times New Roman"/>
                <a:ea typeface="Times New Roman"/>
                <a:cs typeface="Times New Roman"/>
                <a:sym typeface="Times New Roman"/>
              </a:rPr>
              <a:t>Facebook has also started to </a:t>
            </a:r>
            <a:r>
              <a:rPr b="1" lang="en" sz="1100">
                <a:solidFill>
                  <a:srgbClr val="FF0000"/>
                </a:solidFill>
                <a:latin typeface="Times New Roman"/>
                <a:ea typeface="Times New Roman"/>
                <a:cs typeface="Times New Roman"/>
                <a:sym typeface="Times New Roman"/>
              </a:rPr>
              <a:t>label ads as “political” and inform readers of the person or entity paying for them</a:t>
            </a:r>
            <a:r>
              <a:rPr lang="en" sz="1100">
                <a:solidFill>
                  <a:srgbClr val="FF0000"/>
                </a:solidFill>
                <a:latin typeface="Times New Roman"/>
                <a:ea typeface="Times New Roman"/>
                <a:cs typeface="Times New Roman"/>
                <a:sym typeface="Times New Roman"/>
              </a:rPr>
              <a:t>.</a:t>
            </a:r>
            <a:r>
              <a:rPr lang="en" sz="1100">
                <a:solidFill>
                  <a:schemeClr val="lt1"/>
                </a:solidFill>
                <a:latin typeface="Times New Roman"/>
                <a:ea typeface="Times New Roman"/>
                <a:cs typeface="Times New Roman"/>
                <a:sym typeface="Times New Roman"/>
              </a:rPr>
              <a:t> Although advertisers are expected to identify their sponsors truthfully, it has been argued that the company does not verify this information unless it is reported to be false.  </a:t>
            </a:r>
            <a:endParaRPr sz="10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ph type="title"/>
          </p:nvPr>
        </p:nvSpPr>
        <p:spPr>
          <a:xfrm>
            <a:off x="213450" y="168175"/>
            <a:ext cx="90480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800" u="sng">
                <a:hlinkClick r:id="rId3"/>
              </a:rPr>
              <a:t>Facebook: Helping to Protect the 2020 US Elections</a:t>
            </a:r>
            <a:endParaRPr b="1" sz="28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371" name="Google Shape;371;p54"/>
          <p:cNvSpPr txBox="1"/>
          <p:nvPr>
            <p:ph idx="1" type="body"/>
          </p:nvPr>
        </p:nvSpPr>
        <p:spPr>
          <a:xfrm>
            <a:off x="351775" y="599375"/>
            <a:ext cx="7866600" cy="42510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Verdana"/>
              <a:buChar char="●"/>
            </a:pPr>
            <a:r>
              <a:rPr b="1" lang="en" sz="1500">
                <a:solidFill>
                  <a:srgbClr val="FF0000"/>
                </a:solidFill>
                <a:latin typeface="Times New Roman"/>
                <a:ea typeface="Times New Roman"/>
                <a:cs typeface="Times New Roman"/>
                <a:sym typeface="Times New Roman"/>
              </a:rPr>
              <a:t>Fighting foreign interference:</a:t>
            </a:r>
            <a:r>
              <a:rPr lang="en" sz="1500">
                <a:solidFill>
                  <a:schemeClr val="lt1"/>
                </a:solidFill>
                <a:latin typeface="Times New Roman"/>
                <a:ea typeface="Times New Roman"/>
                <a:cs typeface="Times New Roman"/>
                <a:sym typeface="Times New Roman"/>
              </a:rPr>
              <a:t> 1) Combating inauthentic behavior, including an updated policy 2) Protecting the accounts of candidates, elected officials, their teams and others through Facebook Protect </a:t>
            </a:r>
            <a:endParaRPr sz="15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sz="1500">
                <a:solidFill>
                  <a:srgbClr val="FF0000"/>
                </a:solidFill>
                <a:latin typeface="Times New Roman"/>
                <a:ea typeface="Times New Roman"/>
                <a:cs typeface="Times New Roman"/>
                <a:sym typeface="Times New Roman"/>
              </a:rPr>
              <a:t>Increasing transparency:</a:t>
            </a:r>
            <a:r>
              <a:rPr lang="en" sz="1500">
                <a:solidFill>
                  <a:schemeClr val="lt1"/>
                </a:solidFill>
                <a:latin typeface="Times New Roman"/>
                <a:ea typeface="Times New Roman"/>
                <a:cs typeface="Times New Roman"/>
                <a:sym typeface="Times New Roman"/>
              </a:rPr>
              <a:t> 1) Making Pages more transparent, including showing the confirmed owner of a Page 2) Labeling state-controlled media on their Page and in Ad Library 3) Making it easier to understand political ads, including a new US presidential candidate spend tracker</a:t>
            </a:r>
            <a:endParaRPr sz="15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sz="1500">
                <a:solidFill>
                  <a:srgbClr val="FF0000"/>
                </a:solidFill>
                <a:latin typeface="Times New Roman"/>
                <a:ea typeface="Times New Roman"/>
                <a:cs typeface="Times New Roman"/>
                <a:sym typeface="Times New Roman"/>
              </a:rPr>
              <a:t>Reducing misinformation:</a:t>
            </a:r>
            <a:r>
              <a:rPr lang="en" sz="1500">
                <a:solidFill>
                  <a:schemeClr val="lt1"/>
                </a:solidFill>
                <a:latin typeface="Times New Roman"/>
                <a:ea typeface="Times New Roman"/>
                <a:cs typeface="Times New Roman"/>
                <a:sym typeface="Times New Roman"/>
              </a:rPr>
              <a:t> 1) Preventing the spread of misinformation, including clearer fact-checking labels 2) Fighting voter suppression and interference, including banning paid ads that suggest voting is useless or advise people not to vote 3) Helping people better understand the information they see online, including an initial investment of $2 million to support media literacy projects</a:t>
            </a:r>
            <a:endParaRPr sz="15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500">
                <a:solidFill>
                  <a:schemeClr val="lt1"/>
                </a:solidFill>
                <a:latin typeface="Times New Roman"/>
                <a:ea typeface="Times New Roman"/>
                <a:cs typeface="Times New Roman"/>
                <a:sym typeface="Times New Roman"/>
              </a:rPr>
              <a:t>Facebook’s policy draws </a:t>
            </a:r>
            <a:r>
              <a:rPr b="1" lang="en" sz="1500">
                <a:solidFill>
                  <a:srgbClr val="FF0000"/>
                </a:solidFill>
                <a:latin typeface="Times New Roman"/>
                <a:ea typeface="Times New Roman"/>
                <a:cs typeface="Times New Roman"/>
                <a:sym typeface="Times New Roman"/>
              </a:rPr>
              <a:t>an intentional distinction between state-controlled media and public media</a:t>
            </a:r>
            <a:r>
              <a:rPr lang="en" sz="1500">
                <a:solidFill>
                  <a:schemeClr val="lt1"/>
                </a:solidFill>
                <a:latin typeface="Times New Roman"/>
                <a:ea typeface="Times New Roman"/>
                <a:cs typeface="Times New Roman"/>
                <a:sym typeface="Times New Roman"/>
              </a:rPr>
              <a:t>, which is defined as any entity that is publicly financed, retains a public service mission and can demonstrate its independent editorial control. </a:t>
            </a:r>
            <a:endParaRPr sz="400">
              <a:solidFill>
                <a:schemeClr val="lt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idx="1" type="body"/>
          </p:nvPr>
        </p:nvSpPr>
        <p:spPr>
          <a:xfrm>
            <a:off x="164550" y="0"/>
            <a:ext cx="8641500" cy="2196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500">
                <a:solidFill>
                  <a:srgbClr val="FF0000"/>
                </a:solidFill>
                <a:latin typeface="Times New Roman"/>
                <a:ea typeface="Times New Roman"/>
                <a:cs typeface="Times New Roman"/>
                <a:sym typeface="Times New Roman"/>
              </a:rPr>
              <a:t>Facebook voter</a:t>
            </a:r>
            <a:r>
              <a:rPr b="1" lang="en" sz="1500">
                <a:solidFill>
                  <a:srgbClr val="FF0000"/>
                </a:solidFill>
                <a:latin typeface="Times New Roman"/>
                <a:ea typeface="Times New Roman"/>
                <a:cs typeface="Times New Roman"/>
                <a:sym typeface="Times New Roman"/>
              </a:rPr>
              <a:t> suppression and intimidation policies prohibit: </a:t>
            </a:r>
            <a:endParaRPr b="1" sz="1500">
              <a:solidFill>
                <a:srgbClr val="FF0000"/>
              </a:solidFill>
              <a:latin typeface="Times New Roman"/>
              <a:ea typeface="Times New Roman"/>
              <a:cs typeface="Times New Roman"/>
              <a:sym typeface="Times New Roman"/>
            </a:endParaRPr>
          </a:p>
          <a:p>
            <a:pPr indent="-323850" lvl="0" marL="622300" rtl="0" algn="l">
              <a:spcBef>
                <a:spcPts val="2000"/>
              </a:spcBef>
              <a:spcAft>
                <a:spcPts val="0"/>
              </a:spcAft>
              <a:buClr>
                <a:schemeClr val="lt1"/>
              </a:buClr>
              <a:buSzPts val="1500"/>
              <a:buFont typeface="Arial"/>
              <a:buChar char="●"/>
            </a:pPr>
            <a:r>
              <a:rPr lang="en" sz="1500">
                <a:solidFill>
                  <a:schemeClr val="lt1"/>
                </a:solidFill>
                <a:latin typeface="Times New Roman"/>
                <a:ea typeface="Times New Roman"/>
                <a:cs typeface="Times New Roman"/>
                <a:sym typeface="Times New Roman"/>
              </a:rPr>
              <a:t>Misrepresentation of the dates, locations, times and methods for voting or voter registration (e.g. “Vote by text!”);</a:t>
            </a:r>
            <a:endParaRPr sz="1500">
              <a:solidFill>
                <a:schemeClr val="lt1"/>
              </a:solidFill>
              <a:latin typeface="Times New Roman"/>
              <a:ea typeface="Times New Roman"/>
              <a:cs typeface="Times New Roman"/>
              <a:sym typeface="Times New Roman"/>
            </a:endParaRPr>
          </a:p>
          <a:p>
            <a:pPr indent="-323850" lvl="0" marL="622300" rtl="0" algn="l">
              <a:spcBef>
                <a:spcPts val="0"/>
              </a:spcBef>
              <a:spcAft>
                <a:spcPts val="0"/>
              </a:spcAft>
              <a:buClr>
                <a:schemeClr val="lt1"/>
              </a:buClr>
              <a:buSzPts val="1500"/>
              <a:buFont typeface="Arial"/>
              <a:buChar char="●"/>
            </a:pPr>
            <a:r>
              <a:rPr lang="en" sz="1500">
                <a:solidFill>
                  <a:schemeClr val="lt1"/>
                </a:solidFill>
                <a:latin typeface="Times New Roman"/>
                <a:ea typeface="Times New Roman"/>
                <a:cs typeface="Times New Roman"/>
                <a:sym typeface="Times New Roman"/>
              </a:rPr>
              <a:t>Misrepresentation of who can vote, qualifications for voting, whether a vote will be counted and what information and/or materials must be provided in order to vote (e.g. “If you voted in the primary, your vote in the general election won’t count.”); and </a:t>
            </a:r>
            <a:endParaRPr sz="1500">
              <a:solidFill>
                <a:schemeClr val="lt1"/>
              </a:solidFill>
              <a:latin typeface="Times New Roman"/>
              <a:ea typeface="Times New Roman"/>
              <a:cs typeface="Times New Roman"/>
              <a:sym typeface="Times New Roman"/>
            </a:endParaRPr>
          </a:p>
          <a:p>
            <a:pPr indent="-323850" lvl="0" marL="622300" rtl="0" algn="l">
              <a:spcBef>
                <a:spcPts val="0"/>
              </a:spcBef>
              <a:spcAft>
                <a:spcPts val="0"/>
              </a:spcAft>
              <a:buClr>
                <a:schemeClr val="lt1"/>
              </a:buClr>
              <a:buSzPts val="1500"/>
              <a:buFont typeface="Arial"/>
              <a:buChar char="●"/>
            </a:pPr>
            <a:r>
              <a:rPr lang="en" sz="1500">
                <a:solidFill>
                  <a:schemeClr val="lt1"/>
                </a:solidFill>
                <a:latin typeface="Times New Roman"/>
                <a:ea typeface="Times New Roman"/>
                <a:cs typeface="Times New Roman"/>
                <a:sym typeface="Times New Roman"/>
              </a:rPr>
              <a:t>Threats of violence relating to voting, voter registration or the outcome of an election.</a:t>
            </a:r>
            <a:endParaRPr sz="1500">
              <a:solidFill>
                <a:schemeClr val="lt1"/>
              </a:solidFill>
              <a:latin typeface="Times New Roman"/>
              <a:ea typeface="Times New Roman"/>
              <a:cs typeface="Times New Roman"/>
              <a:sym typeface="Times New Roman"/>
            </a:endParaRPr>
          </a:p>
        </p:txBody>
      </p:sp>
      <p:sp>
        <p:nvSpPr>
          <p:cNvPr id="377" name="Google Shape;377;p55"/>
          <p:cNvSpPr txBox="1"/>
          <p:nvPr/>
        </p:nvSpPr>
        <p:spPr>
          <a:xfrm>
            <a:off x="291300" y="2385200"/>
            <a:ext cx="8561400" cy="21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b="1" lang="en" sz="1600">
                <a:solidFill>
                  <a:srgbClr val="FF0000"/>
                </a:solidFill>
                <a:latin typeface="Times New Roman"/>
                <a:ea typeface="Times New Roman"/>
                <a:cs typeface="Times New Roman"/>
                <a:sym typeface="Times New Roman"/>
              </a:rPr>
              <a:t>Facebook features dealing</a:t>
            </a:r>
            <a:r>
              <a:rPr b="1" lang="en" sz="1600">
                <a:solidFill>
                  <a:srgbClr val="FF0000"/>
                </a:solidFill>
                <a:latin typeface="Times New Roman"/>
                <a:ea typeface="Times New Roman"/>
                <a:cs typeface="Times New Roman"/>
                <a:sym typeface="Times New Roman"/>
              </a:rPr>
              <a:t> with the Ad Library, Ad Library Report and Ad Library API:</a:t>
            </a:r>
            <a:endParaRPr b="1" sz="1600">
              <a:solidFill>
                <a:srgbClr val="FF0000"/>
              </a:solidFill>
              <a:latin typeface="Times New Roman"/>
              <a:ea typeface="Times New Roman"/>
              <a:cs typeface="Times New Roman"/>
              <a:sym typeface="Times New Roman"/>
            </a:endParaRPr>
          </a:p>
          <a:p>
            <a:pPr indent="-330200" lvl="0" marL="457200" rtl="0" algn="l">
              <a:lnSpc>
                <a:spcPct val="100000"/>
              </a:lnSpc>
              <a:spcBef>
                <a:spcPts val="20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 new US presidential candidate spend tracker, so that people can see how much candidates have spent on ads</a:t>
            </a:r>
            <a:endParaRPr sz="1600">
              <a:solidFill>
                <a:schemeClr val="lt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Adding additional spend details at the state or regional level to help people analyze advertiser and candidate efforts to reach voters geographically</a:t>
            </a:r>
            <a:endParaRPr sz="1600">
              <a:solidFill>
                <a:schemeClr val="lt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Making it clear if an ad ran on Facebook, Instagram, Messenger or Audience Network</a:t>
            </a:r>
            <a:endParaRPr sz="1600">
              <a:solidFill>
                <a:schemeClr val="lt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Adding useful API filters, providing programmatic access to download ad creatives and a repository of frequently used API scripts.</a:t>
            </a:r>
            <a:endParaRPr sz="15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6"/>
          <p:cNvPicPr preferRelativeResize="0"/>
          <p:nvPr/>
        </p:nvPicPr>
        <p:blipFill>
          <a:blip r:embed="rId3">
            <a:alphaModFix/>
          </a:blip>
          <a:stretch>
            <a:fillRect/>
          </a:stretch>
        </p:blipFill>
        <p:spPr>
          <a:xfrm>
            <a:off x="246312" y="220400"/>
            <a:ext cx="8651374" cy="4702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7"/>
          <p:cNvPicPr preferRelativeResize="0"/>
          <p:nvPr/>
        </p:nvPicPr>
        <p:blipFill>
          <a:blip r:embed="rId3">
            <a:alphaModFix/>
          </a:blip>
          <a:stretch>
            <a:fillRect/>
          </a:stretch>
        </p:blipFill>
        <p:spPr>
          <a:xfrm>
            <a:off x="2023225" y="224300"/>
            <a:ext cx="4710401" cy="47104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8"/>
          <p:cNvPicPr preferRelativeResize="0"/>
          <p:nvPr/>
        </p:nvPicPr>
        <p:blipFill>
          <a:blip r:embed="rId3">
            <a:alphaModFix/>
          </a:blip>
          <a:stretch>
            <a:fillRect/>
          </a:stretch>
        </p:blipFill>
        <p:spPr>
          <a:xfrm>
            <a:off x="2062450" y="182950"/>
            <a:ext cx="5210874" cy="477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256900" y="198300"/>
            <a:ext cx="85467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and US Elections</a:t>
            </a:r>
            <a:endParaRPr/>
          </a:p>
        </p:txBody>
      </p:sp>
      <p:sp>
        <p:nvSpPr>
          <p:cNvPr id="398" name="Google Shape;398;p59"/>
          <p:cNvSpPr txBox="1"/>
          <p:nvPr>
            <p:ph idx="1" type="body"/>
          </p:nvPr>
        </p:nvSpPr>
        <p:spPr>
          <a:xfrm>
            <a:off x="352650" y="805025"/>
            <a:ext cx="7881600" cy="398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b="1" lang="en" sz="1100">
                <a:solidFill>
                  <a:srgbClr val="FF0000"/>
                </a:solidFill>
                <a:latin typeface="Times New Roman"/>
                <a:ea typeface="Times New Roman"/>
                <a:cs typeface="Times New Roman"/>
                <a:sym typeface="Times New Roman"/>
              </a:rPr>
              <a:t>The 2018 US midterm elections were the </a:t>
            </a:r>
            <a:r>
              <a:rPr b="1" lang="en" sz="1100">
                <a:solidFill>
                  <a:srgbClr val="FF0000"/>
                </a:solidFill>
                <a:uFill>
                  <a:noFill/>
                </a:uFill>
                <a:latin typeface="Times New Roman"/>
                <a:ea typeface="Times New Roman"/>
                <a:cs typeface="Times New Roman"/>
                <a:sym typeface="Times New Roman"/>
                <a:hlinkClick r:id="rId3">
                  <a:extLst>
                    <a:ext uri="{A12FA001-AC4F-418D-AE19-62706E023703}">
                      <ahyp:hlinkClr val="tx"/>
                    </a:ext>
                  </a:extLst>
                </a:hlinkClick>
              </a:rPr>
              <a:t>most Tweeted-about midterm elections in history.</a:t>
            </a:r>
            <a:r>
              <a:rPr lang="en" sz="1100">
                <a:solidFill>
                  <a:schemeClr val="lt1"/>
                </a:solidFill>
                <a:latin typeface="Times New Roman"/>
                <a:ea typeface="Times New Roman"/>
                <a:cs typeface="Times New Roman"/>
                <a:sym typeface="Times New Roman"/>
              </a:rPr>
              <a:t> Between the first primaries in March and Election Day, more than 99 million Tweets were sent. The overwhelming majority of these Tweets came from people who expressed their views on issues and candidates. Americans also Tweeted to encourage neighbors, friends, family, and complete strangers to register to vote.</a:t>
            </a:r>
            <a:endParaRPr sz="110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Times New Roman"/>
              <a:buChar char="●"/>
            </a:pPr>
            <a:r>
              <a:rPr b="1" lang="en" sz="1100">
                <a:solidFill>
                  <a:srgbClr val="FF0000"/>
                </a:solidFill>
                <a:latin typeface="Times New Roman"/>
                <a:ea typeface="Times New Roman"/>
                <a:cs typeface="Times New Roman"/>
                <a:sym typeface="Times New Roman"/>
              </a:rPr>
              <a:t>Election Integrity Measures: (1) Updates to the Twitter Rules (2) Detection and Enforcement; and (3) Product Improvements.</a:t>
            </a:r>
            <a:endParaRPr b="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Times New Roman"/>
              <a:buChar char="●"/>
            </a:pPr>
            <a:r>
              <a:rPr b="1" lang="en" sz="1100">
                <a:solidFill>
                  <a:srgbClr val="FF0000"/>
                </a:solidFill>
                <a:latin typeface="Times New Roman"/>
                <a:ea typeface="Times New Roman"/>
                <a:cs typeface="Times New Roman"/>
                <a:sym typeface="Times New Roman"/>
              </a:rPr>
              <a:t>During the 2018 US midterms, Twitter took enforcement action on nearly 6,000 Tweets identified as voter suppression attempts; many of these originated in the US.</a:t>
            </a:r>
            <a:endParaRPr b="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Arial"/>
              <a:buChar char="●"/>
            </a:pPr>
            <a:r>
              <a:rPr b="1" lang="en" sz="1100">
                <a:solidFill>
                  <a:srgbClr val="FF0000"/>
                </a:solidFill>
                <a:latin typeface="Times New Roman"/>
                <a:ea typeface="Times New Roman"/>
                <a:cs typeface="Times New Roman"/>
                <a:sym typeface="Times New Roman"/>
              </a:rPr>
              <a:t>Compared to 2016, Twitter identified much less platform manipulation originating from bad-faith actors located in countries outside of the US. </a:t>
            </a:r>
            <a:r>
              <a:rPr lang="en" sz="1100">
                <a:solidFill>
                  <a:schemeClr val="lt1"/>
                </a:solidFill>
                <a:latin typeface="Times New Roman"/>
                <a:ea typeface="Times New Roman"/>
                <a:cs typeface="Times New Roman"/>
                <a:sym typeface="Times New Roman"/>
              </a:rPr>
              <a:t>That said, as part of ongoing investigations, Twitter found limited operations potentially affiliated with Iran, Venezuela, and Russia. Thanks to the increasingly robust nature of Twitter technology and internal mechanisms for spotting platform manipulation, the majority of these accounts were proactively suspended before Election Day.</a:t>
            </a:r>
            <a:endParaRPr sz="110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rgbClr val="FF0000"/>
              </a:buClr>
              <a:buSzPts val="1100"/>
              <a:buFont typeface="Times New Roman"/>
              <a:buChar char="●"/>
            </a:pPr>
            <a:r>
              <a:rPr b="1" lang="en" sz="1100">
                <a:solidFill>
                  <a:srgbClr val="FF0000"/>
                </a:solidFill>
                <a:latin typeface="Times New Roman"/>
                <a:ea typeface="Times New Roman"/>
                <a:cs typeface="Times New Roman"/>
                <a:sym typeface="Times New Roman"/>
              </a:rPr>
              <a:t>In early 2019, Twitter</a:t>
            </a:r>
            <a:r>
              <a:rPr b="1" lang="en" sz="1100">
                <a:solidFill>
                  <a:srgbClr val="FF0000"/>
                </a:solidFill>
                <a:uFill>
                  <a:noFill/>
                </a:uFill>
                <a:latin typeface="Times New Roman"/>
                <a:ea typeface="Times New Roman"/>
                <a:cs typeface="Times New Roman"/>
                <a:sym typeface="Times New Roman"/>
                <a:hlinkClick r:id="rId4">
                  <a:extLst>
                    <a:ext uri="{A12FA001-AC4F-418D-AE19-62706E023703}">
                      <ahyp:hlinkClr val="tx"/>
                    </a:ext>
                  </a:extLst>
                </a:hlinkClick>
              </a:rPr>
              <a:t> strengthened rules</a:t>
            </a:r>
            <a:r>
              <a:rPr b="1" lang="en" sz="1100">
                <a:solidFill>
                  <a:srgbClr val="FF0000"/>
                </a:solidFill>
                <a:latin typeface="Times New Roman"/>
                <a:ea typeface="Times New Roman"/>
                <a:cs typeface="Times New Roman"/>
                <a:sym typeface="Times New Roman"/>
              </a:rPr>
              <a:t> against deliberate attempts to mislead voters to now explicitly prohibit manipulating or interfering in the election process. This includes posting or sharing content that may suppress voter turnout or mislead people about when, where, or how to vote.</a:t>
            </a:r>
            <a:endParaRPr b="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In early 2020, </a:t>
            </a:r>
            <a:r>
              <a:rPr lang="en" sz="1100">
                <a:solidFill>
                  <a:schemeClr val="lt1"/>
                </a:solidFill>
                <a:uFill>
                  <a:noFill/>
                </a:uFill>
                <a:latin typeface="Times New Roman"/>
                <a:ea typeface="Times New Roman"/>
                <a:cs typeface="Times New Roman"/>
                <a:sym typeface="Times New Roman"/>
                <a:hlinkClick r:id="rId5">
                  <a:extLst>
                    <a:ext uri="{A12FA001-AC4F-418D-AE19-62706E023703}">
                      <ahyp:hlinkClr val="tx"/>
                    </a:ext>
                  </a:extLst>
                </a:hlinkClick>
              </a:rPr>
              <a:t>after gathering more than 6,500 responses from people around the world</a:t>
            </a:r>
            <a:r>
              <a:rPr lang="en" sz="1100">
                <a:solidFill>
                  <a:schemeClr val="lt1"/>
                </a:solidFill>
                <a:latin typeface="Times New Roman"/>
                <a:ea typeface="Times New Roman"/>
                <a:cs typeface="Times New Roman"/>
                <a:sym typeface="Times New Roman"/>
              </a:rPr>
              <a:t>, Twitter announced the </a:t>
            </a:r>
            <a:r>
              <a:rPr lang="en" sz="1100">
                <a:solidFill>
                  <a:schemeClr val="lt1"/>
                </a:solidFill>
                <a:uFill>
                  <a:noFill/>
                </a:uFill>
                <a:latin typeface="Times New Roman"/>
                <a:ea typeface="Times New Roman"/>
                <a:cs typeface="Times New Roman"/>
                <a:sym typeface="Times New Roman"/>
                <a:hlinkClick r:id="rId6">
                  <a:extLst>
                    <a:ext uri="{A12FA001-AC4F-418D-AE19-62706E023703}">
                      <ahyp:hlinkClr val="tx"/>
                    </a:ext>
                  </a:extLst>
                </a:hlinkClick>
              </a:rPr>
              <a:t>launch of a </a:t>
            </a:r>
            <a:r>
              <a:rPr b="1" lang="en" sz="1100">
                <a:solidFill>
                  <a:srgbClr val="FF0000"/>
                </a:solidFill>
                <a:uFill>
                  <a:noFill/>
                </a:uFill>
                <a:latin typeface="Times New Roman"/>
                <a:ea typeface="Times New Roman"/>
                <a:cs typeface="Times New Roman"/>
                <a:sym typeface="Times New Roman"/>
                <a:hlinkClick r:id="rId7">
                  <a:extLst>
                    <a:ext uri="{A12FA001-AC4F-418D-AE19-62706E023703}">
                      <ahyp:hlinkClr val="tx"/>
                    </a:ext>
                  </a:extLst>
                </a:hlinkClick>
              </a:rPr>
              <a:t>new rule surrounding synthetic and manipulated media</a:t>
            </a:r>
            <a:r>
              <a:rPr b="1" lang="en" sz="1100">
                <a:solidFill>
                  <a:srgbClr val="FF0000"/>
                </a:solidFill>
                <a:latin typeface="Times New Roman"/>
                <a:ea typeface="Times New Roman"/>
                <a:cs typeface="Times New Roman"/>
                <a:sym typeface="Times New Roman"/>
              </a:rPr>
              <a:t>:</a:t>
            </a:r>
            <a:r>
              <a:rPr lang="en" sz="1100">
                <a:solidFill>
                  <a:schemeClr val="lt1"/>
                </a:solidFill>
                <a:latin typeface="Times New Roman"/>
                <a:ea typeface="Times New Roman"/>
                <a:cs typeface="Times New Roman"/>
                <a:sym typeface="Times New Roman"/>
              </a:rPr>
              <a:t> You may not deceptively share synthetic or manipulated media that are likely to cause harm. In addition, Twitter may label Tweets containing synthetic and manipulated media to help people understand the media’s authenticity and to provide additional context.</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ph idx="1" type="body"/>
          </p:nvPr>
        </p:nvSpPr>
        <p:spPr>
          <a:xfrm>
            <a:off x="413825" y="647400"/>
            <a:ext cx="85119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Twitter</a:t>
            </a:r>
            <a:r>
              <a:rPr lang="en" sz="1500">
                <a:solidFill>
                  <a:schemeClr val="lt1"/>
                </a:solidFill>
                <a:latin typeface="Times New Roman"/>
                <a:ea typeface="Times New Roman"/>
                <a:cs typeface="Times New Roman"/>
                <a:sym typeface="Times New Roman"/>
              </a:rPr>
              <a:t> may remove fake accounts engaged in a variety of emergent, malicious behaviors. Some of the factors that Twitter will take into account when determining whether an account is fake include </a:t>
            </a:r>
            <a:r>
              <a:rPr b="1" lang="en" sz="1500">
                <a:solidFill>
                  <a:srgbClr val="FF0000"/>
                </a:solidFill>
                <a:latin typeface="Times New Roman"/>
                <a:ea typeface="Times New Roman"/>
                <a:cs typeface="Times New Roman"/>
                <a:sym typeface="Times New Roman"/>
              </a:rPr>
              <a:t>1) Use of stock or stolen avatar photos 2) Use of stolen or copied profile bios and 3) Use of intentionally misleading profile information, including profile location</a:t>
            </a:r>
            <a:endParaRPr b="1" sz="1500">
              <a:solidFill>
                <a:srgbClr val="FF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404" name="Google Shape;404;p60"/>
          <p:cNvSpPr txBox="1"/>
          <p:nvPr/>
        </p:nvSpPr>
        <p:spPr>
          <a:xfrm>
            <a:off x="379025" y="185625"/>
            <a:ext cx="14685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Fake Accounts</a:t>
            </a:r>
            <a:endParaRPr b="1">
              <a:solidFill>
                <a:srgbClr val="FF0000"/>
              </a:solidFill>
              <a:latin typeface="Times New Roman"/>
              <a:ea typeface="Times New Roman"/>
              <a:cs typeface="Times New Roman"/>
              <a:sym typeface="Times New Roman"/>
            </a:endParaRPr>
          </a:p>
        </p:txBody>
      </p:sp>
      <p:sp>
        <p:nvSpPr>
          <p:cNvPr id="405" name="Google Shape;405;p60"/>
          <p:cNvSpPr txBox="1"/>
          <p:nvPr/>
        </p:nvSpPr>
        <p:spPr>
          <a:xfrm>
            <a:off x="413825" y="1973650"/>
            <a:ext cx="2075700" cy="41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FF0000"/>
                </a:solidFill>
                <a:latin typeface="Times New Roman"/>
                <a:ea typeface="Times New Roman"/>
                <a:cs typeface="Times New Roman"/>
                <a:sym typeface="Times New Roman"/>
              </a:rPr>
              <a:t>Attributed activity</a:t>
            </a:r>
            <a:endParaRPr b="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p:txBody>
      </p:sp>
      <p:sp>
        <p:nvSpPr>
          <p:cNvPr id="406" name="Google Shape;406;p60"/>
          <p:cNvSpPr txBox="1"/>
          <p:nvPr>
            <p:ph idx="1" type="body"/>
          </p:nvPr>
        </p:nvSpPr>
        <p:spPr>
          <a:xfrm>
            <a:off x="449350" y="2384350"/>
            <a:ext cx="8511900" cy="728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Twitter</a:t>
            </a:r>
            <a:r>
              <a:rPr lang="en" sz="1500">
                <a:solidFill>
                  <a:schemeClr val="lt1"/>
                </a:solidFill>
                <a:latin typeface="Times New Roman"/>
                <a:ea typeface="Times New Roman"/>
                <a:cs typeface="Times New Roman"/>
                <a:sym typeface="Times New Roman"/>
              </a:rPr>
              <a:t> is expanding its enforcement approach to include accounts</a:t>
            </a:r>
            <a:r>
              <a:rPr b="1" lang="en" sz="1500">
                <a:solidFill>
                  <a:srgbClr val="FF0000"/>
                </a:solidFill>
                <a:latin typeface="Times New Roman"/>
                <a:ea typeface="Times New Roman"/>
                <a:cs typeface="Times New Roman"/>
                <a:sym typeface="Times New Roman"/>
              </a:rPr>
              <a:t> that deliberately mimic or are intended to replace accounts previously suspended for violating Twitter rules.</a:t>
            </a:r>
            <a:endParaRPr b="1" sz="15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rgbClr val="FF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407" name="Google Shape;407;p60"/>
          <p:cNvSpPr txBox="1"/>
          <p:nvPr/>
        </p:nvSpPr>
        <p:spPr>
          <a:xfrm>
            <a:off x="413825" y="3112750"/>
            <a:ext cx="4075500" cy="41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FF0000"/>
                </a:solidFill>
                <a:latin typeface="Times New Roman"/>
                <a:ea typeface="Times New Roman"/>
                <a:cs typeface="Times New Roman"/>
                <a:sym typeface="Times New Roman"/>
              </a:rPr>
              <a:t>Distribution of hacked materials</a:t>
            </a:r>
            <a:endParaRPr b="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p:txBody>
      </p:sp>
      <p:sp>
        <p:nvSpPr>
          <p:cNvPr id="408" name="Google Shape;408;p60"/>
          <p:cNvSpPr txBox="1"/>
          <p:nvPr>
            <p:ph idx="1" type="body"/>
          </p:nvPr>
        </p:nvSpPr>
        <p:spPr>
          <a:xfrm>
            <a:off x="496625" y="3523450"/>
            <a:ext cx="8610000" cy="120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Twitter is expanding the criteria for when they will take action on accounts which </a:t>
            </a:r>
            <a:r>
              <a:rPr b="1" lang="en" sz="1500">
                <a:solidFill>
                  <a:srgbClr val="FF0000"/>
                </a:solidFill>
                <a:latin typeface="Times New Roman"/>
                <a:ea typeface="Times New Roman"/>
                <a:cs typeface="Times New Roman"/>
                <a:sym typeface="Times New Roman"/>
              </a:rPr>
              <a:t>claim responsibility for a hack, which includes threats and public incentives to hack specific people and accounts. </a:t>
            </a:r>
            <a:r>
              <a:rPr lang="en" sz="1500">
                <a:solidFill>
                  <a:schemeClr val="lt1"/>
                </a:solidFill>
                <a:latin typeface="Times New Roman"/>
                <a:ea typeface="Times New Roman"/>
                <a:cs typeface="Times New Roman"/>
                <a:sym typeface="Times New Roman"/>
              </a:rPr>
              <a:t>Commentary about a hack or hacked materials, such as news articles discussing a hack, are generally not considered a violation of this policy.</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61"/>
          <p:cNvPicPr preferRelativeResize="0"/>
          <p:nvPr/>
        </p:nvPicPr>
        <p:blipFill>
          <a:blip r:embed="rId3">
            <a:alphaModFix/>
          </a:blip>
          <a:stretch>
            <a:fillRect/>
          </a:stretch>
        </p:blipFill>
        <p:spPr>
          <a:xfrm>
            <a:off x="255575" y="876300"/>
            <a:ext cx="8632848" cy="305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262175" y="159875"/>
            <a:ext cx="7993200" cy="41556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lt1"/>
              </a:buClr>
              <a:buSzPts val="1600"/>
              <a:buFont typeface="Times New Roman"/>
              <a:buChar char="●"/>
            </a:pPr>
            <a:r>
              <a:rPr b="1" lang="en" sz="1600">
                <a:solidFill>
                  <a:srgbClr val="FF0000"/>
                </a:solidFill>
                <a:latin typeface="Times New Roman"/>
                <a:ea typeface="Times New Roman"/>
                <a:cs typeface="Times New Roman"/>
                <a:sym typeface="Times New Roman"/>
              </a:rPr>
              <a:t>Trump’s 2018 Executive Order on Imposing Certain Sanctions in the Event of Foreign Interference in a United States Election</a:t>
            </a:r>
            <a:r>
              <a:rPr lang="en" sz="1600">
                <a:solidFill>
                  <a:schemeClr val="lt1"/>
                </a:solidFill>
                <a:latin typeface="Times New Roman"/>
                <a:ea typeface="Times New Roman"/>
                <a:cs typeface="Times New Roman"/>
                <a:sym typeface="Times New Roman"/>
              </a:rPr>
              <a:t>: Allows the intelligence community ("IC") to respond after election interference occurs, but not before. The Order provides that the Director of National Intelligence ("DNI") has forty-five days after the conclusion of a federal election to determine whether a foreign government or agent has "acted with the intent or purpose of interfering in that election."</a:t>
            </a:r>
            <a:endParaRPr i="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Under current law, </a:t>
            </a:r>
            <a:r>
              <a:rPr b="1" lang="en" sz="1600">
                <a:solidFill>
                  <a:srgbClr val="FF0000"/>
                </a:solidFill>
                <a:latin typeface="Times New Roman"/>
                <a:ea typeface="Times New Roman"/>
                <a:cs typeface="Times New Roman"/>
                <a:sym typeface="Times New Roman"/>
              </a:rPr>
              <a:t>the U.S. Government might not have the legal authority to shut down, block, or mask First Amendment-protected speech by a U.S. person absent a clear showing that the U.S. person is operating as an unregistered agent of a foreign power. </a:t>
            </a:r>
            <a:endParaRPr b="1" i="1" sz="1600">
              <a:solidFill>
                <a:srgbClr val="FF0000"/>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b="1" lang="en" sz="1600">
                <a:solidFill>
                  <a:srgbClr val="FF0000"/>
                </a:solidFill>
                <a:latin typeface="Times New Roman"/>
                <a:ea typeface="Times New Roman"/>
                <a:cs typeface="Times New Roman"/>
                <a:sym typeface="Times New Roman"/>
              </a:rPr>
              <a:t>Restrictions narrowly tailored to prohibit threats to the electoral process by foreign individuals are especially likely to pass constitutional muster</a:t>
            </a:r>
            <a:r>
              <a:rPr lang="en" sz="1600">
                <a:solidFill>
                  <a:schemeClr val="lt1"/>
                </a:solidFill>
                <a:latin typeface="Times New Roman"/>
                <a:ea typeface="Times New Roman"/>
                <a:cs typeface="Times New Roman"/>
                <a:sym typeface="Times New Roman"/>
              </a:rPr>
              <a:t> and should be done so[</a:t>
            </a:r>
            <a:r>
              <a:rPr i="1" lang="en" sz="1600">
                <a:solidFill>
                  <a:schemeClr val="lt1"/>
                </a:solidFill>
                <a:latin typeface="Times New Roman"/>
                <a:ea typeface="Times New Roman"/>
                <a:cs typeface="Times New Roman"/>
                <a:sym typeface="Times New Roman"/>
              </a:rPr>
              <a:t>Restrict Speech by Foreign Individuals in the Electoral Context]</a:t>
            </a:r>
            <a:endParaRPr i="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Congress should also pass </a:t>
            </a:r>
            <a:r>
              <a:rPr b="1" lang="en" sz="1600">
                <a:solidFill>
                  <a:srgbClr val="FF0000"/>
                </a:solidFill>
                <a:latin typeface="Times New Roman"/>
                <a:ea typeface="Times New Roman"/>
                <a:cs typeface="Times New Roman"/>
                <a:sym typeface="Times New Roman"/>
              </a:rPr>
              <a:t>a narrowly tailored law that would prohibit false speech that is designed to attack the integrity of the electoral process</a:t>
            </a:r>
            <a:r>
              <a:rPr lang="en" sz="1600">
                <a:solidFill>
                  <a:schemeClr val="lt1"/>
                </a:solidFill>
                <a:latin typeface="Times New Roman"/>
                <a:ea typeface="Times New Roman"/>
                <a:cs typeface="Times New Roman"/>
                <a:sym typeface="Times New Roman"/>
              </a:rPr>
              <a:t>[</a:t>
            </a:r>
            <a:r>
              <a:rPr i="1" lang="en" sz="1600">
                <a:solidFill>
                  <a:schemeClr val="lt1"/>
                </a:solidFill>
                <a:latin typeface="Times New Roman"/>
                <a:ea typeface="Times New Roman"/>
                <a:cs typeface="Times New Roman"/>
                <a:sym typeface="Times New Roman"/>
              </a:rPr>
              <a:t>Restrict False Speech Designed to Skew Elections]</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2"/>
          <p:cNvPicPr preferRelativeResize="0"/>
          <p:nvPr/>
        </p:nvPicPr>
        <p:blipFill>
          <a:blip r:embed="rId3">
            <a:alphaModFix/>
          </a:blip>
          <a:stretch>
            <a:fillRect/>
          </a:stretch>
        </p:blipFill>
        <p:spPr>
          <a:xfrm>
            <a:off x="277025" y="840951"/>
            <a:ext cx="8589947" cy="336172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4" name="Google Shape;424;p63"/>
          <p:cNvPicPr preferRelativeResize="0"/>
          <p:nvPr/>
        </p:nvPicPr>
        <p:blipFill>
          <a:blip r:embed="rId3">
            <a:alphaModFix/>
          </a:blip>
          <a:stretch>
            <a:fillRect/>
          </a:stretch>
        </p:blipFill>
        <p:spPr>
          <a:xfrm>
            <a:off x="323000" y="873601"/>
            <a:ext cx="8426213" cy="33312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64"/>
          <p:cNvPicPr preferRelativeResize="0"/>
          <p:nvPr/>
        </p:nvPicPr>
        <p:blipFill>
          <a:blip r:embed="rId3">
            <a:alphaModFix/>
          </a:blip>
          <a:stretch>
            <a:fillRect/>
          </a:stretch>
        </p:blipFill>
        <p:spPr>
          <a:xfrm>
            <a:off x="822825" y="254488"/>
            <a:ext cx="7241427" cy="4634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345875" y="267925"/>
            <a:ext cx="8553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Resources/Experts for </a:t>
            </a:r>
            <a:r>
              <a:rPr lang="en"/>
              <a:t>Social Media Influence,Law, and Elections[In progress and tentative]</a:t>
            </a:r>
            <a:endParaRPr/>
          </a:p>
        </p:txBody>
      </p:sp>
      <p:sp>
        <p:nvSpPr>
          <p:cNvPr id="435" name="Google Shape;435;p65"/>
          <p:cNvSpPr txBox="1"/>
          <p:nvPr>
            <p:ph idx="1" type="body"/>
          </p:nvPr>
        </p:nvSpPr>
        <p:spPr>
          <a:xfrm>
            <a:off x="387425" y="1929125"/>
            <a:ext cx="8143200" cy="3320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Char char="●"/>
            </a:pPr>
            <a:r>
              <a:rPr lang="en" sz="2700" u="sng">
                <a:solidFill>
                  <a:schemeClr val="hlink"/>
                </a:solidFill>
                <a:latin typeface="Times New Roman"/>
                <a:ea typeface="Times New Roman"/>
                <a:cs typeface="Times New Roman"/>
                <a:sym typeface="Times New Roman"/>
                <a:hlinkClick r:id="rId3"/>
              </a:rPr>
              <a:t>The Center For Social Media And Politics(NYU)</a:t>
            </a:r>
            <a:endParaRPr sz="2700">
              <a:solidFill>
                <a:schemeClr val="lt1"/>
              </a:solidFill>
              <a:latin typeface="Times New Roman"/>
              <a:ea typeface="Times New Roman"/>
              <a:cs typeface="Times New Roman"/>
              <a:sym typeface="Times New Roman"/>
            </a:endParaRPr>
          </a:p>
          <a:p>
            <a:pPr indent="-387350" lvl="0" marL="457200" marR="0" rtl="0" algn="l">
              <a:lnSpc>
                <a:spcPct val="115000"/>
              </a:lnSpc>
              <a:spcBef>
                <a:spcPts val="0"/>
              </a:spcBef>
              <a:spcAft>
                <a:spcPts val="0"/>
              </a:spcAft>
              <a:buClr>
                <a:schemeClr val="lt1"/>
              </a:buClr>
              <a:buSzPts val="2500"/>
              <a:buChar char="●"/>
            </a:pPr>
            <a:r>
              <a:rPr lang="en" sz="2700" u="sng">
                <a:solidFill>
                  <a:schemeClr val="hlink"/>
                </a:solidFill>
                <a:latin typeface="Times New Roman"/>
                <a:ea typeface="Times New Roman"/>
                <a:cs typeface="Times New Roman"/>
                <a:sym typeface="Times New Roman"/>
              </a:rPr>
              <a:t>Brennan Center for Justice(NYU School of Law)</a:t>
            </a:r>
            <a:endParaRPr sz="2700" u="sng">
              <a:solidFill>
                <a:schemeClr val="hlink"/>
              </a:solidFill>
              <a:latin typeface="Times New Roman"/>
              <a:ea typeface="Times New Roman"/>
              <a:cs typeface="Times New Roman"/>
              <a:sym typeface="Times New Roman"/>
            </a:endParaRPr>
          </a:p>
          <a:p>
            <a:pPr indent="-387350" lvl="0" marL="457200" marR="0" rtl="0" algn="l">
              <a:lnSpc>
                <a:spcPct val="115000"/>
              </a:lnSpc>
              <a:spcBef>
                <a:spcPts val="0"/>
              </a:spcBef>
              <a:spcAft>
                <a:spcPts val="0"/>
              </a:spcAft>
              <a:buClr>
                <a:schemeClr val="lt1"/>
              </a:buClr>
              <a:buSzPts val="2500"/>
              <a:buChar char="●"/>
            </a:pPr>
            <a:r>
              <a:rPr lang="en" sz="2700" u="sng">
                <a:solidFill>
                  <a:schemeClr val="hlink"/>
                </a:solidFill>
                <a:latin typeface="Times New Roman"/>
                <a:ea typeface="Times New Roman"/>
                <a:cs typeface="Times New Roman"/>
                <a:sym typeface="Times New Roman"/>
                <a:hlinkClick r:id="rId4"/>
              </a:rPr>
              <a:t>International Foundation for Electoral Systems(IFES)</a:t>
            </a:r>
            <a:endParaRPr sz="2700" u="sng">
              <a:solidFill>
                <a:schemeClr val="hlink"/>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None/>
            </a:pPr>
            <a:r>
              <a:t/>
            </a:r>
            <a:endParaRPr sz="1400" u="sng">
              <a:solidFill>
                <a:schemeClr val="hlink"/>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345675" y="136900"/>
            <a:ext cx="7979100" cy="47511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Any effective legislation that would protect the U.S. electoral process from foreign interference must be able to </a:t>
            </a:r>
            <a:r>
              <a:rPr b="1" lang="en">
                <a:solidFill>
                  <a:srgbClr val="FF0000"/>
                </a:solidFill>
                <a:latin typeface="Times New Roman"/>
                <a:ea typeface="Times New Roman"/>
                <a:cs typeface="Times New Roman"/>
                <a:sym typeface="Times New Roman"/>
              </a:rPr>
              <a:t>prohibit certain speech or conduct by agents of foreign adversaries. Yet, determining who qualifies as an agent of a foreign state is complicated, and determining who qualifies as an agent of a non-state actor is even harder. </a:t>
            </a:r>
            <a:r>
              <a:rPr lang="en">
                <a:solidFill>
                  <a:schemeClr val="lt1"/>
                </a:solidFill>
                <a:latin typeface="Times New Roman"/>
                <a:ea typeface="Times New Roman"/>
                <a:cs typeface="Times New Roman"/>
                <a:sym typeface="Times New Roman"/>
              </a:rPr>
              <a:t>Any legislation created to address disinformation campaigns would be incomplete without specifying what link between principal and agent is required to restrict certain free speech rights.</a:t>
            </a:r>
            <a:endParaRPr>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lang="en">
                <a:solidFill>
                  <a:schemeClr val="lt1"/>
                </a:solidFill>
                <a:latin typeface="Times New Roman"/>
                <a:ea typeface="Times New Roman"/>
                <a:cs typeface="Times New Roman"/>
                <a:sym typeface="Times New Roman"/>
              </a:rPr>
              <a:t>The government can also </a:t>
            </a:r>
            <a:r>
              <a:rPr b="1" lang="en">
                <a:solidFill>
                  <a:srgbClr val="FF0000"/>
                </a:solidFill>
                <a:latin typeface="Times New Roman"/>
                <a:ea typeface="Times New Roman"/>
                <a:cs typeface="Times New Roman"/>
                <a:sym typeface="Times New Roman"/>
              </a:rPr>
              <a:t>regulate paid social media advertisements by foreign actors designed to influence the electoral process, just as it does on traditional media sites. </a:t>
            </a:r>
            <a:r>
              <a:rPr lang="en">
                <a:solidFill>
                  <a:schemeClr val="lt1"/>
                </a:solidFill>
                <a:latin typeface="Times New Roman"/>
                <a:ea typeface="Times New Roman"/>
                <a:cs typeface="Times New Roman"/>
                <a:sym typeface="Times New Roman"/>
              </a:rPr>
              <a:t>For example, the government can require that any paid political advertisements include a clear statement of who paid for or is disseminating a message.</a:t>
            </a:r>
            <a:endParaRPr>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Verdana"/>
              <a:buChar char="●"/>
            </a:pPr>
            <a:r>
              <a:rPr b="1" i="1" lang="en">
                <a:solidFill>
                  <a:srgbClr val="FF0000"/>
                </a:solidFill>
                <a:latin typeface="Times New Roman"/>
                <a:ea typeface="Times New Roman"/>
                <a:cs typeface="Times New Roman"/>
                <a:sym typeface="Times New Roman"/>
              </a:rPr>
              <a:t>Washington Post v. McManus</a:t>
            </a:r>
            <a:r>
              <a:rPr b="1" lang="en">
                <a:solidFill>
                  <a:srgbClr val="FF0000"/>
                </a:solidFill>
                <a:latin typeface="Times New Roman"/>
                <a:ea typeface="Times New Roman"/>
                <a:cs typeface="Times New Roman"/>
                <a:sym typeface="Times New Roman"/>
              </a:rPr>
              <a:t>(2019): </a:t>
            </a:r>
            <a:r>
              <a:rPr lang="en">
                <a:solidFill>
                  <a:schemeClr val="lt1"/>
                </a:solidFill>
                <a:latin typeface="Times New Roman"/>
                <a:ea typeface="Times New Roman"/>
                <a:cs typeface="Times New Roman"/>
                <a:sym typeface="Times New Roman"/>
              </a:rPr>
              <a:t>A federal district court </a:t>
            </a:r>
            <a:r>
              <a:rPr b="1" lang="en">
                <a:solidFill>
                  <a:srgbClr val="FF0000"/>
                </a:solidFill>
                <a:latin typeface="Times New Roman"/>
                <a:ea typeface="Times New Roman"/>
                <a:cs typeface="Times New Roman"/>
                <a:sym typeface="Times New Roman"/>
              </a:rPr>
              <a:t>struck down Maryland's Online Electioneering Transparency and Accountability Act ("OETA") on First Amendment grounds.</a:t>
            </a:r>
            <a:r>
              <a:rPr lang="en">
                <a:solidFill>
                  <a:schemeClr val="lt1"/>
                </a:solidFill>
                <a:latin typeface="Times New Roman"/>
                <a:ea typeface="Times New Roman"/>
                <a:cs typeface="Times New Roman"/>
                <a:sym typeface="Times New Roman"/>
              </a:rPr>
              <a:t> The OETA was enacted to help combat events like the 2016 Russian disinformation campaign. The Act required social media and news sites to self-publish an ad-buyer's identity and the total amount paid. The platform must post this information in a searchable format within forty-eight hours of the purchase, place it in a "clearly identifiable location" on the platform's website, and keep it there for at least one year following the relevant general election. </a:t>
            </a:r>
            <a:r>
              <a:rPr b="1" i="1" lang="en">
                <a:solidFill>
                  <a:srgbClr val="FF0000"/>
                </a:solidFill>
                <a:latin typeface="Times New Roman"/>
                <a:ea typeface="Times New Roman"/>
                <a:cs typeface="Times New Roman"/>
                <a:sym typeface="Times New Roman"/>
              </a:rPr>
              <a:t>McManus</a:t>
            </a:r>
            <a:r>
              <a:rPr b="1" lang="en">
                <a:solidFill>
                  <a:srgbClr val="FF0000"/>
                </a:solidFill>
                <a:latin typeface="Times New Roman"/>
                <a:ea typeface="Times New Roman"/>
                <a:cs typeface="Times New Roman"/>
                <a:sym typeface="Times New Roman"/>
              </a:rPr>
              <a:t> is the only federal decision on legislation to regulate paid political advertisements in the wake of the Russian electoral threat</a:t>
            </a:r>
            <a:r>
              <a:rPr lang="en">
                <a:solidFill>
                  <a:schemeClr val="lt1"/>
                </a:solidFill>
                <a:latin typeface="Times New Roman"/>
                <a:ea typeface="Times New Roman"/>
                <a:cs typeface="Times New Roman"/>
                <a:sym typeface="Times New Roman"/>
              </a:rPr>
              <a:t>. The court asserted that Maryland had compelling interests in preventing foreign governments and their nationals from interfering in their elections, informing voters about the source of online advertisements, and deterring corruption.  However, </a:t>
            </a:r>
            <a:r>
              <a:rPr b="1" lang="en">
                <a:solidFill>
                  <a:srgbClr val="FF0000"/>
                </a:solidFill>
                <a:latin typeface="Times New Roman"/>
                <a:ea typeface="Times New Roman"/>
                <a:cs typeface="Times New Roman"/>
                <a:sym typeface="Times New Roman"/>
              </a:rPr>
              <a:t>the statute was both over- and under-inclusive because it regulated more speech than is necessary and did not regulate the main tools that foreign operatives used to disrupt the 2016 elections. </a:t>
            </a:r>
            <a:endParaRPr b="1">
              <a:solidFill>
                <a:srgbClr val="FF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body"/>
          </p:nvPr>
        </p:nvSpPr>
        <p:spPr>
          <a:xfrm>
            <a:off x="280650" y="33950"/>
            <a:ext cx="8582700" cy="45714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Legislation to regulate bots can also help fight information warfare. Congress might consider </a:t>
            </a:r>
            <a:r>
              <a:rPr b="1" lang="en" sz="1200">
                <a:solidFill>
                  <a:srgbClr val="FF0000"/>
                </a:solidFill>
                <a:latin typeface="Times New Roman"/>
                <a:ea typeface="Times New Roman"/>
                <a:cs typeface="Times New Roman"/>
                <a:sym typeface="Times New Roman"/>
              </a:rPr>
              <a:t>laws making it illegal for bots to deceive people about their identity for the purposes of influencing elections. California is leading the way in this area, passing a </a:t>
            </a:r>
            <a:r>
              <a:rPr b="1" lang="en" sz="1200" u="sng">
                <a:solidFill>
                  <a:schemeClr val="hlink"/>
                </a:solidFill>
                <a:latin typeface="Times New Roman"/>
                <a:ea typeface="Times New Roman"/>
                <a:cs typeface="Times New Roman"/>
                <a:sym typeface="Times New Roman"/>
                <a:hlinkClick r:id="rId3"/>
              </a:rPr>
              <a:t>law</a:t>
            </a:r>
            <a:r>
              <a:rPr b="1" lang="en" sz="1200">
                <a:solidFill>
                  <a:srgbClr val="FF0000"/>
                </a:solidFill>
                <a:latin typeface="Times New Roman"/>
                <a:ea typeface="Times New Roman"/>
                <a:cs typeface="Times New Roman"/>
                <a:sym typeface="Times New Roman"/>
              </a:rPr>
              <a:t> in September of 2018 that essentially makes it illegal for a person to use a bot.</a:t>
            </a:r>
            <a:endParaRPr b="1" sz="12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The United States can also combat Russian information warfare by </a:t>
            </a:r>
            <a:r>
              <a:rPr b="1" lang="en" sz="1200">
                <a:solidFill>
                  <a:srgbClr val="FF0000"/>
                </a:solidFill>
                <a:latin typeface="Times New Roman"/>
                <a:ea typeface="Times New Roman"/>
                <a:cs typeface="Times New Roman"/>
                <a:sym typeface="Times New Roman"/>
              </a:rPr>
              <a:t>investigating and prosecuting operatives who seek to infringe upon U.S. citizens' right to vote.</a:t>
            </a:r>
            <a:r>
              <a:rPr lang="en" sz="1200">
                <a:solidFill>
                  <a:schemeClr val="lt1"/>
                </a:solidFill>
                <a:latin typeface="Times New Roman"/>
                <a:ea typeface="Times New Roman"/>
                <a:cs typeface="Times New Roman"/>
                <a:sym typeface="Times New Roman"/>
              </a:rPr>
              <a:t> Congress can enact legislation </a:t>
            </a:r>
            <a:r>
              <a:rPr b="1" lang="en" sz="1200">
                <a:solidFill>
                  <a:srgbClr val="FF0000"/>
                </a:solidFill>
                <a:latin typeface="Times New Roman"/>
                <a:ea typeface="Times New Roman"/>
                <a:cs typeface="Times New Roman"/>
                <a:sym typeface="Times New Roman"/>
              </a:rPr>
              <a:t>criminalizing information campaigns that are designed to suppress the vote</a:t>
            </a:r>
            <a:r>
              <a:rPr lang="en" sz="1200">
                <a:solidFill>
                  <a:schemeClr val="lt1"/>
                </a:solidFill>
                <a:latin typeface="Times New Roman"/>
                <a:ea typeface="Times New Roman"/>
                <a:cs typeface="Times New Roman"/>
                <a:sym typeface="Times New Roman"/>
              </a:rPr>
              <a:t>. To ensure protection for freedom of speech, Congress must carefully define a standard for distinguishing information campaigns designed to suppress the vote from other political speech. </a:t>
            </a:r>
            <a:endParaRPr sz="12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b="1" lang="en" sz="1200">
                <a:solidFill>
                  <a:srgbClr val="FF0000"/>
                </a:solidFill>
                <a:latin typeface="Times New Roman"/>
                <a:ea typeface="Times New Roman"/>
                <a:cs typeface="Times New Roman"/>
                <a:sym typeface="Times New Roman"/>
              </a:rPr>
              <a:t>Any attempts to regulate online platforms and social media will raise First Amendment concerns, despite their status as private entities</a:t>
            </a:r>
            <a:endParaRPr b="1" sz="12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Requiring online platforms to be responsible for the content of their users' postings might qualify as </a:t>
            </a:r>
            <a:r>
              <a:rPr b="1" lang="en" sz="1200">
                <a:solidFill>
                  <a:srgbClr val="FF0000"/>
                </a:solidFill>
                <a:latin typeface="Times New Roman"/>
                <a:ea typeface="Times New Roman"/>
                <a:cs typeface="Times New Roman"/>
                <a:sym typeface="Times New Roman"/>
              </a:rPr>
              <a:t>collateral censorship</a:t>
            </a:r>
            <a:endParaRPr b="1" sz="12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Verdana"/>
              <a:buChar char="●"/>
            </a:pPr>
            <a:r>
              <a:rPr lang="en" sz="1200">
                <a:solidFill>
                  <a:schemeClr val="lt1"/>
                </a:solidFill>
                <a:latin typeface="Times New Roman"/>
                <a:ea typeface="Times New Roman"/>
                <a:cs typeface="Times New Roman"/>
                <a:sym typeface="Times New Roman"/>
              </a:rPr>
              <a:t>Social media companies might be </a:t>
            </a:r>
            <a:r>
              <a:rPr b="1" lang="en" sz="1200">
                <a:solidFill>
                  <a:srgbClr val="FF0000"/>
                </a:solidFill>
                <a:latin typeface="Times New Roman"/>
                <a:ea typeface="Times New Roman"/>
                <a:cs typeface="Times New Roman"/>
                <a:sym typeface="Times New Roman"/>
              </a:rPr>
              <a:t>legally regulated as sellers of a customer service</a:t>
            </a:r>
            <a:r>
              <a:rPr lang="en" sz="1200">
                <a:solidFill>
                  <a:schemeClr val="lt1"/>
                </a:solidFill>
                <a:latin typeface="Times New Roman"/>
                <a:ea typeface="Times New Roman"/>
                <a:cs typeface="Times New Roman"/>
                <a:sym typeface="Times New Roman"/>
              </a:rPr>
              <a:t>. Just like public accommodations can be regulated by the government to ensure that they do not violate the constitutional rights of those who are allowed inside, so too can social media. Just like the government can restrict who buys a gun, so too can the government restrict who is allowed on social media sites. And just like the government can police illegal activity in a private establishment, so too can it police illegal behavior on social media.</a:t>
            </a:r>
            <a:endParaRPr sz="12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Some officials may push for </a:t>
            </a:r>
            <a:r>
              <a:rPr b="1" lang="en" sz="1200">
                <a:solidFill>
                  <a:srgbClr val="FF0000"/>
                </a:solidFill>
                <a:latin typeface="Times New Roman"/>
                <a:ea typeface="Times New Roman"/>
                <a:cs typeface="Times New Roman"/>
                <a:sym typeface="Times New Roman"/>
              </a:rPr>
              <a:t>online platforms to serve as "de facto Internet police"</a:t>
            </a:r>
            <a:r>
              <a:rPr lang="en" sz="1200">
                <a:solidFill>
                  <a:schemeClr val="lt1"/>
                </a:solidFill>
                <a:latin typeface="Times New Roman"/>
                <a:ea typeface="Times New Roman"/>
                <a:cs typeface="Times New Roman"/>
                <a:sym typeface="Times New Roman"/>
              </a:rPr>
              <a:t> because it is less costly and more efficient than for the government to do so.</a:t>
            </a:r>
            <a:endParaRPr sz="1200">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The Federal Government could </a:t>
            </a:r>
            <a:r>
              <a:rPr b="1" lang="en" sz="1200">
                <a:solidFill>
                  <a:srgbClr val="FF0000"/>
                </a:solidFill>
                <a:latin typeface="Times New Roman"/>
                <a:ea typeface="Times New Roman"/>
                <a:cs typeface="Times New Roman"/>
                <a:sym typeface="Times New Roman"/>
              </a:rPr>
              <a:t>pressure online platforms to control the speech of their users through a "good corporate citizen" program</a:t>
            </a:r>
            <a:r>
              <a:rPr lang="en" sz="1200">
                <a:solidFill>
                  <a:schemeClr val="lt1"/>
                </a:solidFill>
                <a:latin typeface="Times New Roman"/>
                <a:ea typeface="Times New Roman"/>
                <a:cs typeface="Times New Roman"/>
                <a:sym typeface="Times New Roman"/>
              </a:rPr>
              <a:t>, which requests online platforms to </a:t>
            </a:r>
            <a:r>
              <a:rPr b="1" lang="en" sz="1200">
                <a:solidFill>
                  <a:srgbClr val="FF0000"/>
                </a:solidFill>
                <a:latin typeface="Times New Roman"/>
                <a:ea typeface="Times New Roman"/>
                <a:cs typeface="Times New Roman"/>
                <a:sym typeface="Times New Roman"/>
              </a:rPr>
              <a:t>"voluntarily remove questionable content or alert government authorities to its existence."</a:t>
            </a:r>
            <a:endParaRPr b="1" sz="1200">
              <a:solidFill>
                <a:srgbClr val="FF0000"/>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Under the CDA, online platforms are immune from civil liability for any "Good Samaritan" blocking or screening of "objectionable" material.</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677375" y="384875"/>
            <a:ext cx="72813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 FOR NEXT CONTENT</a:t>
            </a:r>
            <a:endParaRPr b="1"/>
          </a:p>
        </p:txBody>
      </p:sp>
      <p:sp>
        <p:nvSpPr>
          <p:cNvPr id="167" name="Google Shape;167;p20"/>
          <p:cNvSpPr txBox="1"/>
          <p:nvPr>
            <p:ph idx="1" type="subTitle"/>
          </p:nvPr>
        </p:nvSpPr>
        <p:spPr>
          <a:xfrm>
            <a:off x="677375" y="1007275"/>
            <a:ext cx="7281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hlinkClick r:id="rId3"/>
              </a:rPr>
              <a:t>ARTICLE: What If More Speech Is No Longer the Solution? First Amendment Theory Meets Fake News and the Filter Bubble, 70 Fed. Comm. L.J. 55</a:t>
            </a:r>
            <a:endParaRPr b="1" u="sng">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sz="1400" u="sng">
              <a:latin typeface="Nunito"/>
              <a:ea typeface="Nunito"/>
              <a:cs typeface="Nunito"/>
              <a:sym typeface="Nunito"/>
            </a:endParaRPr>
          </a:p>
          <a:p>
            <a:pPr indent="0" lvl="0" marL="0" rtl="0" algn="l">
              <a:spcBef>
                <a:spcPts val="0"/>
              </a:spcBef>
              <a:spcAft>
                <a:spcPts val="0"/>
              </a:spcAft>
              <a:buNone/>
            </a:pPr>
            <a:r>
              <a:t/>
            </a:r>
            <a:endParaRPr sz="1400"/>
          </a:p>
        </p:txBody>
      </p:sp>
      <p:sp>
        <p:nvSpPr>
          <p:cNvPr id="168" name="Google Shape;168;p20"/>
          <p:cNvSpPr txBox="1"/>
          <p:nvPr>
            <p:ph idx="2" type="body"/>
          </p:nvPr>
        </p:nvSpPr>
        <p:spPr>
          <a:xfrm>
            <a:off x="677375" y="1710975"/>
            <a:ext cx="7553100" cy="317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Source:</a:t>
            </a:r>
            <a:r>
              <a:rPr lang="en" sz="2300">
                <a:solidFill>
                  <a:schemeClr val="lt1"/>
                </a:solidFill>
                <a:latin typeface="Nunito"/>
                <a:ea typeface="Nunito"/>
                <a:cs typeface="Nunito"/>
                <a:sym typeface="Nunito"/>
              </a:rPr>
              <a:t> </a:t>
            </a:r>
            <a:r>
              <a:rPr lang="en" sz="2300">
                <a:solidFill>
                  <a:schemeClr val="lt1"/>
                </a:solidFill>
                <a:uFill>
                  <a:noFill/>
                </a:uFill>
                <a:latin typeface="Nunito"/>
                <a:ea typeface="Nunito"/>
                <a:cs typeface="Nunito"/>
                <a:sym typeface="Nunito"/>
                <a:hlinkClick r:id="rId4">
                  <a:extLst>
                    <a:ext uri="{A12FA001-AC4F-418D-AE19-62706E023703}">
                      <ahyp:hlinkClr val="tx"/>
                    </a:ext>
                  </a:extLst>
                </a:hlinkClick>
              </a:rPr>
              <a:t>Federal Communications Law Journal</a:t>
            </a:r>
            <a:endParaRPr sz="1450">
              <a:solidFill>
                <a:srgbClr val="0067B1"/>
              </a:solidFill>
              <a:latin typeface="Arial"/>
              <a:ea typeface="Arial"/>
              <a:cs typeface="Arial"/>
              <a:sym typeface="Arial"/>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Author:</a:t>
            </a:r>
            <a:r>
              <a:rPr lang="en" sz="2300">
                <a:solidFill>
                  <a:schemeClr val="lt1"/>
                </a:solidFill>
                <a:latin typeface="Nunito"/>
                <a:ea typeface="Nunito"/>
                <a:cs typeface="Nunito"/>
                <a:sym typeface="Nunito"/>
              </a:rPr>
              <a:t> Philip M. Napoli(James R. Shepley Professor of Public Policy, Sanford School of Public Policy, Duke University; Andrew Carnegie Fellow)</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Date: </a:t>
            </a:r>
            <a:r>
              <a:rPr lang="en" sz="2300">
                <a:solidFill>
                  <a:schemeClr val="lt1"/>
                </a:solidFill>
                <a:latin typeface="Nunito"/>
                <a:ea typeface="Nunito"/>
                <a:cs typeface="Nunito"/>
                <a:sym typeface="Nunito"/>
              </a:rPr>
              <a:t>April</a:t>
            </a:r>
            <a:r>
              <a:rPr lang="en" sz="2300">
                <a:solidFill>
                  <a:schemeClr val="lt1"/>
                </a:solidFill>
                <a:latin typeface="Nunito"/>
                <a:ea typeface="Nunito"/>
                <a:cs typeface="Nunito"/>
                <a:sym typeface="Nunito"/>
              </a:rPr>
              <a:t> 2018</a:t>
            </a:r>
            <a:endParaRPr sz="23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b="1" lang="en" sz="2300">
                <a:solidFill>
                  <a:schemeClr val="lt1"/>
                </a:solidFill>
                <a:latin typeface="Nunito"/>
                <a:ea typeface="Nunito"/>
                <a:cs typeface="Nunito"/>
                <a:sym typeface="Nunito"/>
              </a:rPr>
              <a:t>Approximate length: </a:t>
            </a:r>
            <a:r>
              <a:rPr lang="en" sz="2300">
                <a:solidFill>
                  <a:schemeClr val="lt1"/>
                </a:solidFill>
                <a:latin typeface="Nunito"/>
                <a:ea typeface="Nunito"/>
                <a:cs typeface="Nunito"/>
                <a:sym typeface="Nunito"/>
              </a:rPr>
              <a:t>22838</a:t>
            </a:r>
            <a:r>
              <a:rPr lang="en" sz="2300">
                <a:solidFill>
                  <a:schemeClr val="lt1"/>
                </a:solidFill>
                <a:latin typeface="Nunito"/>
                <a:ea typeface="Nunito"/>
                <a:cs typeface="Nunito"/>
                <a:sym typeface="Nunito"/>
              </a:rPr>
              <a:t> words</a:t>
            </a:r>
            <a:endParaRPr sz="2300">
              <a:solidFill>
                <a:schemeClr val="lt1"/>
              </a:solidFill>
              <a:latin typeface="Nunito"/>
              <a:ea typeface="Nunito"/>
              <a:cs typeface="Nunito"/>
              <a:sym typeface="Nunito"/>
            </a:endParaRPr>
          </a:p>
          <a:p>
            <a:pPr indent="0" lvl="0" marL="0" rtl="0" algn="l">
              <a:spcBef>
                <a:spcPts val="0"/>
              </a:spcBef>
              <a:spcAft>
                <a:spcPts val="160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428325" y="1681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u="sng">
                <a:hlinkClick r:id="rId3"/>
              </a:rPr>
              <a:t>ARTICLE: What If More Speech Is No Longer the Solution? First Amendment Theory Meets Fake News and the Filter Bubble, 70 Fed. Comm. L.J. 55</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u="sng"/>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21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3800" u="sng"/>
          </a:p>
        </p:txBody>
      </p:sp>
      <p:sp>
        <p:nvSpPr>
          <p:cNvPr id="174" name="Google Shape;174;p21"/>
          <p:cNvSpPr txBox="1"/>
          <p:nvPr>
            <p:ph idx="1" type="body"/>
          </p:nvPr>
        </p:nvSpPr>
        <p:spPr>
          <a:xfrm>
            <a:off x="428325" y="1168450"/>
            <a:ext cx="7866600" cy="37131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chemeClr val="lt1"/>
              </a:buClr>
              <a:buSzPts val="1100"/>
              <a:buFont typeface="Times New Roman"/>
              <a:buChar char="●"/>
            </a:pPr>
            <a:r>
              <a:rPr b="1" lang="en" sz="1100">
                <a:solidFill>
                  <a:srgbClr val="FF0000"/>
                </a:solidFill>
                <a:latin typeface="Times New Roman"/>
                <a:ea typeface="Times New Roman"/>
                <a:cs typeface="Times New Roman"/>
                <a:sym typeface="Times New Roman"/>
              </a:rPr>
              <a:t>"More speech" (i.e., counterspeech)</a:t>
            </a:r>
            <a:r>
              <a:rPr lang="en" sz="1100">
                <a:solidFill>
                  <a:schemeClr val="lt1"/>
                </a:solidFill>
                <a:latin typeface="Times New Roman"/>
                <a:ea typeface="Times New Roman"/>
                <a:cs typeface="Times New Roman"/>
                <a:sym typeface="Times New Roman"/>
              </a:rPr>
              <a:t> becomes an </a:t>
            </a:r>
            <a:r>
              <a:rPr b="1" lang="en" sz="1100">
                <a:solidFill>
                  <a:srgbClr val="FF0000"/>
                </a:solidFill>
                <a:latin typeface="Times New Roman"/>
                <a:ea typeface="Times New Roman"/>
                <a:cs typeface="Times New Roman"/>
                <a:sym typeface="Times New Roman"/>
              </a:rPr>
              <a:t>effective and First Amendment-compliant approach</a:t>
            </a:r>
            <a:r>
              <a:rPr lang="en" sz="1100">
                <a:solidFill>
                  <a:schemeClr val="lt1"/>
                </a:solidFill>
                <a:latin typeface="Times New Roman"/>
                <a:ea typeface="Times New Roman"/>
                <a:cs typeface="Times New Roman"/>
                <a:sym typeface="Times New Roman"/>
              </a:rPr>
              <a:t> to assuring that individuals have the information they need to be informed and effective participants in the democratic process.</a:t>
            </a:r>
            <a:endParaRPr sz="11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There is the assumption that individuals are capable of </a:t>
            </a:r>
            <a:r>
              <a:rPr b="1" lang="en" sz="1100">
                <a:solidFill>
                  <a:srgbClr val="FF0000"/>
                </a:solidFill>
                <a:latin typeface="Times New Roman"/>
                <a:ea typeface="Times New Roman"/>
                <a:cs typeface="Times New Roman"/>
                <a:sym typeface="Times New Roman"/>
              </a:rPr>
              <a:t>discerning between true and false information.</a:t>
            </a:r>
            <a:endParaRPr b="1" sz="11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A second assumption is that participants in the idea marketplace place </a:t>
            </a:r>
            <a:r>
              <a:rPr b="1" lang="en" sz="1100">
                <a:solidFill>
                  <a:srgbClr val="FF0000"/>
                </a:solidFill>
                <a:latin typeface="Times New Roman"/>
                <a:ea typeface="Times New Roman"/>
                <a:cs typeface="Times New Roman"/>
                <a:sym typeface="Times New Roman"/>
              </a:rPr>
              <a:t>greater value on true news and information than they do on false information.</a:t>
            </a:r>
            <a:endParaRPr b="1" sz="11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As late U.S. Supreme Court Justice Antonin Scalia has stated, </a:t>
            </a:r>
            <a:r>
              <a:rPr b="1" lang="en" sz="1100">
                <a:solidFill>
                  <a:srgbClr val="FF0000"/>
                </a:solidFill>
                <a:latin typeface="Times New Roman"/>
                <a:ea typeface="Times New Roman"/>
                <a:cs typeface="Times New Roman"/>
                <a:sym typeface="Times New Roman"/>
              </a:rPr>
              <a:t>"given the premises of democracy, there is no such thing as too much speech.”</a:t>
            </a:r>
            <a:endParaRPr b="1" sz="1100">
              <a:solidFill>
                <a:srgbClr val="FF0000"/>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The well-known Fairness Doctrine[not really applicable today] is a useful case study of a rare instance in which the </a:t>
            </a:r>
            <a:r>
              <a:rPr b="1" lang="en" sz="1100">
                <a:solidFill>
                  <a:srgbClr val="FF0000"/>
                </a:solidFill>
                <a:latin typeface="Times New Roman"/>
                <a:ea typeface="Times New Roman"/>
                <a:cs typeface="Times New Roman"/>
                <a:sym typeface="Times New Roman"/>
              </a:rPr>
              <a:t>counterspeech doctrine has been utilized to justify government regulation.</a:t>
            </a:r>
            <a:r>
              <a:rPr lang="en" sz="1100">
                <a:solidFill>
                  <a:schemeClr val="lt1"/>
                </a:solidFill>
                <a:latin typeface="Times New Roman"/>
                <a:ea typeface="Times New Roman"/>
                <a:cs typeface="Times New Roman"/>
                <a:sym typeface="Times New Roman"/>
              </a:rPr>
              <a:t> </a:t>
            </a:r>
            <a:r>
              <a:rPr b="1" lang="en" sz="1100">
                <a:solidFill>
                  <a:srgbClr val="FF0000"/>
                </a:solidFill>
                <a:latin typeface="Times New Roman"/>
                <a:ea typeface="Times New Roman"/>
                <a:cs typeface="Times New Roman"/>
                <a:sym typeface="Times New Roman"/>
              </a:rPr>
              <a:t>The Fairness Doctrine required broadcast licensees to devote news coverage to controversial issues of public importance. </a:t>
            </a:r>
            <a:endParaRPr b="1" sz="1100">
              <a:solidFill>
                <a:srgbClr val="FF0000"/>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lt1"/>
              </a:buClr>
              <a:buSzPts val="1100"/>
              <a:buFont typeface="Verdana"/>
              <a:buChar char="●"/>
            </a:pPr>
            <a:r>
              <a:rPr lang="en" sz="1100">
                <a:solidFill>
                  <a:schemeClr val="lt1"/>
                </a:solidFill>
                <a:latin typeface="Times New Roman"/>
                <a:ea typeface="Times New Roman"/>
                <a:cs typeface="Times New Roman"/>
                <a:sym typeface="Times New Roman"/>
              </a:rPr>
              <a:t>Twitter has organized online convenings to facilitate discussions about strategies for producing and disseminating counterspeech through social media. Google, in its 2017 testimony before the Senate Subcommittee on Crime and Terrorism about its initiatives to combat extremist content and disinformation on its platforms, highlighted that it is "creating new programs to promote counterspeech on [its] platforms."  These programs include efforts to </a:t>
            </a:r>
            <a:r>
              <a:rPr b="1" lang="en" sz="1100">
                <a:solidFill>
                  <a:srgbClr val="FF0000"/>
                </a:solidFill>
                <a:latin typeface="Times New Roman"/>
                <a:ea typeface="Times New Roman"/>
                <a:cs typeface="Times New Roman"/>
                <a:sym typeface="Times New Roman"/>
              </a:rPr>
              <a:t>redirect consumers of extremist propaganda toward content that counters those narratives, </a:t>
            </a:r>
            <a:r>
              <a:rPr lang="en" sz="1100">
                <a:solidFill>
                  <a:schemeClr val="lt1"/>
                </a:solidFill>
                <a:latin typeface="Times New Roman"/>
                <a:ea typeface="Times New Roman"/>
                <a:cs typeface="Times New Roman"/>
                <a:sym typeface="Times New Roman"/>
              </a:rPr>
              <a:t>as well as efforts to encourage YouTube content creators to speak out against hate speech, xenophobia, and extremism.  </a:t>
            </a:r>
            <a:endParaRPr sz="1100">
              <a:solidFill>
                <a:schemeClr val="lt1"/>
              </a:solidFill>
              <a:latin typeface="Times New Roman"/>
              <a:ea typeface="Times New Roman"/>
              <a:cs typeface="Times New Roman"/>
              <a:sym typeface="Times New Roman"/>
            </a:endParaRPr>
          </a:p>
          <a:p>
            <a:pPr indent="-298450" lvl="0" marL="457200" marR="0" rtl="0" algn="l">
              <a:lnSpc>
                <a:spcPct val="115000"/>
              </a:lnSpc>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The shift in the relative prominence of legitimate versus false news is a function of the fact that the </a:t>
            </a:r>
            <a:r>
              <a:rPr b="1" lang="en" sz="1100">
                <a:solidFill>
                  <a:srgbClr val="FF0000"/>
                </a:solidFill>
                <a:latin typeface="Times New Roman"/>
                <a:ea typeface="Times New Roman"/>
                <a:cs typeface="Times New Roman"/>
                <a:sym typeface="Times New Roman"/>
              </a:rPr>
              <a:t>gatekeeping barriers that have traditionally curtailed the dissemination of false news relative to legitimate news have been dramatically reduced</a:t>
            </a:r>
            <a:r>
              <a:rPr lang="en" sz="1100">
                <a:solidFill>
                  <a:schemeClr val="lt1"/>
                </a:solidFill>
                <a:latin typeface="Times New Roman"/>
                <a:ea typeface="Times New Roman"/>
                <a:cs typeface="Times New Roman"/>
                <a:sym typeface="Times New Roman"/>
              </a:rPr>
              <a:t>[ Diminished Gatekeeping and Distribution Barriers]</a:t>
            </a:r>
            <a:endParaRPr sz="1100">
              <a:solidFill>
                <a:schemeClr val="lt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