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8b791f88e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b791f88e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https://cset.georgetown.edu/wp-content/uploads/Recommendations-on-Export-Controls-for-Artificial-Intelligence.pdf</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8b791f88e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b791f88e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8b791f88e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b791f88e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8b791f88eb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b791f88eb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8b791f88eb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b791f88eb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8b791f88eb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b791f88eb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8af0fcd07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af0fcd07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8b791f88e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b791f88e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8b791f88e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b791f88e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8b791f88e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b791f88e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8b791f88eb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b791f88eb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8b791f88eb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b791f88eb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8b791f88eb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b791f88eb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8b791f88eb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b791f88eb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2"/>
          <p:cNvGrpSpPr/>
          <p:nvPr/>
        </p:nvGrpSpPr>
        <p:grpSpPr>
          <a:xfrm>
            <a:off x="199149" y="4055652"/>
            <a:ext cx="2795413"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2"/>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 name="Google Shape;111;p11"/>
          <p:cNvGrpSpPr/>
          <p:nvPr/>
        </p:nvGrpSpPr>
        <p:grpSpPr>
          <a:xfrm>
            <a:off x="5959222" y="4119576"/>
            <a:ext cx="2520951"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11"/>
          <p:cNvGrpSpPr/>
          <p:nvPr/>
        </p:nvGrpSpPr>
        <p:grpSpPr>
          <a:xfrm>
            <a:off x="199149" y="2"/>
            <a:ext cx="2795413"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p11"/>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37" name="Shape 37"/>
        <p:cNvGrpSpPr/>
        <p:nvPr/>
      </p:nvGrpSpPr>
      <p:grpSpPr>
        <a:xfrm>
          <a:off x="0" y="0"/>
          <a:ext cx="0" cy="0"/>
          <a:chOff x="0" y="0"/>
          <a:chExt cx="0" cy="0"/>
        </a:xfrm>
      </p:grpSpPr>
      <p:sp>
        <p:nvSpPr>
          <p:cNvPr id="38" name="Google Shape;38;p3"/>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p3"/>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3" name="Google Shape;43;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44" name="Shape 44"/>
        <p:cNvGrpSpPr/>
        <p:nvPr/>
      </p:nvGrpSpPr>
      <p:grpSpPr>
        <a:xfrm>
          <a:off x="0" y="0"/>
          <a:ext cx="0" cy="0"/>
          <a:chOff x="0" y="0"/>
          <a:chExt cx="0" cy="0"/>
        </a:xfrm>
      </p:grpSpPr>
      <p:sp>
        <p:nvSpPr>
          <p:cNvPr id="45" name="Google Shape;45;p4"/>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p4"/>
          <p:cNvGrpSpPr/>
          <p:nvPr/>
        </p:nvGrpSpPr>
        <p:grpSpPr>
          <a:xfrm>
            <a:off x="5594190" y="3961115"/>
            <a:ext cx="2910144" cy="1182340"/>
            <a:chOff x="6917201" y="0"/>
            <a:chExt cx="2227777" cy="863400"/>
          </a:xfrm>
        </p:grpSpPr>
        <p:sp>
          <p:nvSpPr>
            <p:cNvPr id="47" name="Google Shape;47;p4"/>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 name="Google Shape;50;p4"/>
          <p:cNvGrpSpPr/>
          <p:nvPr/>
        </p:nvGrpSpPr>
        <p:grpSpPr>
          <a:xfrm>
            <a:off x="199149" y="2"/>
            <a:ext cx="2795413" cy="1083308"/>
            <a:chOff x="6917201" y="0"/>
            <a:chExt cx="2227777" cy="863400"/>
          </a:xfrm>
        </p:grpSpPr>
        <p:sp>
          <p:nvSpPr>
            <p:cNvPr id="51" name="Google Shape;51;p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4"/>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55" name="Google Shape;55;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7"/>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8"/>
          <p:cNvGrpSpPr/>
          <p:nvPr/>
        </p:nvGrpSpPr>
        <p:grpSpPr>
          <a:xfrm>
            <a:off x="5886353" y="1243"/>
            <a:ext cx="3257454"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p8"/>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9"/>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0"/>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ras.mit.edu/sites/osp/files/uploads/osp_directive189.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234325" y="1822825"/>
            <a:ext cx="8574900" cy="1448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n" sz="4300"/>
              <a:t>Export Control Regulations and AI</a:t>
            </a:r>
            <a:endParaRPr sz="4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ph type="title"/>
          </p:nvPr>
        </p:nvSpPr>
        <p:spPr>
          <a:xfrm>
            <a:off x="199525" y="143850"/>
            <a:ext cx="8651400" cy="6960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100"/>
              <a:t>Recommendations on Export Controls for Artificial Intelligence</a:t>
            </a:r>
            <a:endParaRPr b="1" sz="2100"/>
          </a:p>
          <a:p>
            <a:pPr indent="0" lvl="0" marL="0" marR="0" rtl="0" algn="l">
              <a:lnSpc>
                <a:spcPct val="100000"/>
              </a:lnSpc>
              <a:spcBef>
                <a:spcPts val="0"/>
              </a:spcBef>
              <a:spcAft>
                <a:spcPts val="0"/>
              </a:spcAft>
              <a:buNone/>
            </a:pPr>
            <a:r>
              <a:rPr b="1" lang="en" sz="1200"/>
              <a:t>Center for Security and Emerging Technology, Georgetown Think Thank</a:t>
            </a:r>
            <a:endParaRPr b="1" sz="1200"/>
          </a:p>
          <a:p>
            <a:pPr indent="0" lvl="0" marL="0" marR="0" rtl="0" algn="l">
              <a:lnSpc>
                <a:spcPct val="100000"/>
              </a:lnSpc>
              <a:spcBef>
                <a:spcPts val="0"/>
              </a:spcBef>
              <a:spcAft>
                <a:spcPts val="0"/>
              </a:spcAft>
              <a:buNone/>
            </a:pPr>
            <a:r>
              <a:t/>
            </a:r>
            <a:endParaRPr b="1"/>
          </a:p>
        </p:txBody>
      </p:sp>
      <p:sp>
        <p:nvSpPr>
          <p:cNvPr id="182" name="Google Shape;182;p22"/>
          <p:cNvSpPr txBox="1"/>
          <p:nvPr>
            <p:ph idx="1" type="body"/>
          </p:nvPr>
        </p:nvSpPr>
        <p:spPr>
          <a:xfrm>
            <a:off x="234325" y="692250"/>
            <a:ext cx="8498100" cy="4094100"/>
          </a:xfrm>
          <a:prstGeom prst="rect">
            <a:avLst/>
          </a:prstGeom>
        </p:spPr>
        <p:txBody>
          <a:bodyPr anchorCtr="0" anchor="t" bIns="91425" lIns="91425" spcFirstLastPara="1" rIns="91425" wrap="square" tIns="91425">
            <a:noAutofit/>
          </a:bodyPr>
          <a:lstStyle/>
          <a:p>
            <a:pPr indent="-311150" lvl="0" marL="457200" rtl="0" algn="l">
              <a:spcBef>
                <a:spcPts val="1200"/>
              </a:spcBef>
              <a:spcAft>
                <a:spcPts val="0"/>
              </a:spcAft>
              <a:buClr>
                <a:schemeClr val="lt1"/>
              </a:buClr>
              <a:buSzPts val="1300"/>
              <a:buFont typeface="Times New Roman"/>
              <a:buChar char="●"/>
            </a:pPr>
            <a:r>
              <a:rPr lang="en">
                <a:solidFill>
                  <a:schemeClr val="lt1"/>
                </a:solidFill>
                <a:latin typeface="Times New Roman"/>
                <a:ea typeface="Times New Roman"/>
                <a:cs typeface="Times New Roman"/>
                <a:sym typeface="Times New Roman"/>
              </a:rPr>
              <a:t>New export control regulations on general purpose AI software, untrained algorithms, and datasets without military use are </a:t>
            </a:r>
            <a:r>
              <a:rPr b="1" lang="en">
                <a:solidFill>
                  <a:schemeClr val="lt1"/>
                </a:solidFill>
                <a:latin typeface="Times New Roman"/>
                <a:ea typeface="Times New Roman"/>
                <a:cs typeface="Times New Roman"/>
                <a:sym typeface="Times New Roman"/>
              </a:rPr>
              <a:t>unlikely to succeed and should not be implemented</a:t>
            </a:r>
            <a:r>
              <a:rPr lang="en">
                <a:solidFill>
                  <a:schemeClr val="lt1"/>
                </a:solidFill>
                <a:latin typeface="Times New Roman"/>
                <a:ea typeface="Times New Roman"/>
                <a:cs typeface="Times New Roman"/>
                <a:sym typeface="Times New Roman"/>
              </a:rPr>
              <a:t>. </a:t>
            </a:r>
            <a:r>
              <a:rPr b="1" lang="en">
                <a:solidFill>
                  <a:schemeClr val="lt1"/>
                </a:solidFill>
                <a:latin typeface="Times New Roman"/>
                <a:ea typeface="Times New Roman"/>
                <a:cs typeface="Times New Roman"/>
                <a:sym typeface="Times New Roman"/>
              </a:rPr>
              <a:t>Such regulations would potentially undermine U.S. competitiveness and damage the U.S. government’s relationship with leading AI firms and the AI R&amp;D community.</a:t>
            </a:r>
            <a:endParaRPr b="1">
              <a:solidFill>
                <a:schemeClr val="lt1"/>
              </a:solidFill>
              <a:latin typeface="Times New Roman"/>
              <a:ea typeface="Times New Roman"/>
              <a:cs typeface="Times New Roman"/>
              <a:sym typeface="Times New Roman"/>
            </a:endParaRPr>
          </a:p>
          <a:p>
            <a:pPr indent="-311150" lvl="0" marL="457200" rtl="0" algn="l">
              <a:spcBef>
                <a:spcPts val="0"/>
              </a:spcBef>
              <a:spcAft>
                <a:spcPts val="0"/>
              </a:spcAft>
              <a:buClr>
                <a:schemeClr val="lt1"/>
              </a:buClr>
              <a:buSzPts val="1300"/>
              <a:buFont typeface="Times New Roman"/>
              <a:buChar char="●"/>
            </a:pPr>
            <a:r>
              <a:rPr lang="en">
                <a:solidFill>
                  <a:schemeClr val="lt1"/>
                </a:solidFill>
                <a:latin typeface="Times New Roman"/>
                <a:ea typeface="Times New Roman"/>
                <a:cs typeface="Times New Roman"/>
                <a:sym typeface="Times New Roman"/>
              </a:rPr>
              <a:t>Highly application-specific AI software, trained algorithms, and militarily sensitive data sets are </a:t>
            </a:r>
            <a:r>
              <a:rPr b="1" lang="en">
                <a:solidFill>
                  <a:schemeClr val="lt1"/>
                </a:solidFill>
                <a:latin typeface="Times New Roman"/>
                <a:ea typeface="Times New Roman"/>
                <a:cs typeface="Times New Roman"/>
                <a:sym typeface="Times New Roman"/>
              </a:rPr>
              <a:t>useful targets for export control, but are already covered by the current export control regime</a:t>
            </a:r>
            <a:r>
              <a:rPr lang="en">
                <a:solidFill>
                  <a:schemeClr val="lt1"/>
                </a:solidFill>
                <a:latin typeface="Times New Roman"/>
                <a:ea typeface="Times New Roman"/>
                <a:cs typeface="Times New Roman"/>
                <a:sym typeface="Times New Roman"/>
              </a:rPr>
              <a:t>. Natural extensions of current export control approaches targeting end uses and end users would cover existing and foreseeable export control needs in these areas. </a:t>
            </a:r>
            <a:endParaRPr>
              <a:solidFill>
                <a:schemeClr val="lt1"/>
              </a:solidFill>
              <a:latin typeface="Times New Roman"/>
              <a:ea typeface="Times New Roman"/>
              <a:cs typeface="Times New Roman"/>
              <a:sym typeface="Times New Roman"/>
            </a:endParaRPr>
          </a:p>
          <a:p>
            <a:pPr indent="-311150" lvl="0" marL="457200" rtl="0" algn="l">
              <a:spcBef>
                <a:spcPts val="0"/>
              </a:spcBef>
              <a:spcAft>
                <a:spcPts val="0"/>
              </a:spcAft>
              <a:buClr>
                <a:schemeClr val="lt1"/>
              </a:buClr>
              <a:buSzPts val="1300"/>
              <a:buFont typeface="Times New Roman"/>
              <a:buChar char="●"/>
            </a:pPr>
            <a:r>
              <a:rPr b="1" lang="en">
                <a:solidFill>
                  <a:schemeClr val="lt1"/>
                </a:solidFill>
                <a:latin typeface="Times New Roman"/>
                <a:ea typeface="Times New Roman"/>
                <a:cs typeface="Times New Roman"/>
                <a:sym typeface="Times New Roman"/>
              </a:rPr>
              <a:t>Equipment for manufacturing AI chips is likely a highly effective point of export control.</a:t>
            </a:r>
            <a:r>
              <a:rPr lang="en">
                <a:solidFill>
                  <a:schemeClr val="lt1"/>
                </a:solidFill>
                <a:latin typeface="Times New Roman"/>
                <a:ea typeface="Times New Roman"/>
                <a:cs typeface="Times New Roman"/>
                <a:sym typeface="Times New Roman"/>
              </a:rPr>
              <a:t> Controls on such equipment effectively constrain who will be able to produce cutting-edge AI chips in the future. The design and production of such equipment requires advanced capabilities and rare expertise, and existing firms are based in a small number of democratic countries that are US allies.</a:t>
            </a:r>
            <a:endParaRPr>
              <a:solidFill>
                <a:schemeClr val="lt1"/>
              </a:solidFill>
              <a:latin typeface="Times New Roman"/>
              <a:ea typeface="Times New Roman"/>
              <a:cs typeface="Times New Roman"/>
              <a:sym typeface="Times New Roman"/>
            </a:endParaRPr>
          </a:p>
          <a:p>
            <a:pPr indent="-311150" lvl="0" marL="457200" rtl="0" algn="l">
              <a:spcBef>
                <a:spcPts val="0"/>
              </a:spcBef>
              <a:spcAft>
                <a:spcPts val="0"/>
              </a:spcAft>
              <a:buClr>
                <a:schemeClr val="lt1"/>
              </a:buClr>
              <a:buSzPts val="1300"/>
              <a:buFont typeface="Times New Roman"/>
              <a:buChar char="●"/>
            </a:pPr>
            <a:r>
              <a:rPr b="1" lang="en">
                <a:solidFill>
                  <a:schemeClr val="lt1"/>
                </a:solidFill>
                <a:latin typeface="Times New Roman"/>
                <a:ea typeface="Times New Roman"/>
                <a:cs typeface="Times New Roman"/>
                <a:sym typeface="Times New Roman"/>
              </a:rPr>
              <a:t>The effectiveness of export controls on AI chips will depend on early implementation of export controls on chip manufacturing equipment. </a:t>
            </a:r>
            <a:r>
              <a:rPr lang="en">
                <a:solidFill>
                  <a:schemeClr val="lt1"/>
                </a:solidFill>
                <a:latin typeface="Times New Roman"/>
                <a:ea typeface="Times New Roman"/>
                <a:cs typeface="Times New Roman"/>
                <a:sym typeface="Times New Roman"/>
              </a:rPr>
              <a:t>AI chips themselves are not yet a promising target for expanded regulation. Export controls on AI chips without prior imposition of export controls on the equipment for manufacturing such chips will likely prompt targeted countries to invest in chip manufacturing capacity, achieve import substitution, and erode the supply chain advantage held by the United States and democratic allies.</a:t>
            </a:r>
            <a:endParaRPr>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3"/>
          <p:cNvSpPr txBox="1"/>
          <p:nvPr>
            <p:ph type="title"/>
          </p:nvPr>
        </p:nvSpPr>
        <p:spPr>
          <a:xfrm>
            <a:off x="206550" y="109050"/>
            <a:ext cx="8118300" cy="64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Other Key Notes/Observations</a:t>
            </a:r>
            <a:endParaRPr b="1"/>
          </a:p>
        </p:txBody>
      </p:sp>
      <p:sp>
        <p:nvSpPr>
          <p:cNvPr id="188" name="Google Shape;188;p23"/>
          <p:cNvSpPr txBox="1"/>
          <p:nvPr>
            <p:ph idx="1" type="body"/>
          </p:nvPr>
        </p:nvSpPr>
        <p:spPr>
          <a:xfrm>
            <a:off x="206550" y="561475"/>
            <a:ext cx="8118300" cy="4259700"/>
          </a:xfrm>
          <a:prstGeom prst="rect">
            <a:avLst/>
          </a:prstGeom>
        </p:spPr>
        <p:txBody>
          <a:bodyPr anchorCtr="0" anchor="t" bIns="91425" lIns="91425" spcFirstLastPara="1" rIns="91425" wrap="square" tIns="91425">
            <a:noAutofit/>
          </a:bodyPr>
          <a:lstStyle/>
          <a:p>
            <a:pPr indent="-311150" lvl="0" marL="457200" rtl="0" algn="l">
              <a:spcBef>
                <a:spcPts val="1200"/>
              </a:spcBef>
              <a:spcAft>
                <a:spcPts val="0"/>
              </a:spcAft>
              <a:buClr>
                <a:schemeClr val="lt1"/>
              </a:buClr>
              <a:buSzPts val="1300"/>
              <a:buFont typeface="Times New Roman"/>
              <a:buChar char="●"/>
            </a:pPr>
            <a:r>
              <a:rPr lang="en">
                <a:solidFill>
                  <a:schemeClr val="lt1"/>
                </a:solidFill>
                <a:latin typeface="Times New Roman"/>
                <a:ea typeface="Times New Roman"/>
                <a:cs typeface="Times New Roman"/>
                <a:sym typeface="Times New Roman"/>
              </a:rPr>
              <a:t>Expanded export controls on general purpose AI software, untrained algorithms, and most datasets are </a:t>
            </a:r>
            <a:r>
              <a:rPr b="1" lang="en">
                <a:solidFill>
                  <a:schemeClr val="lt1"/>
                </a:solidFill>
                <a:latin typeface="Times New Roman"/>
                <a:ea typeface="Times New Roman"/>
                <a:cs typeface="Times New Roman"/>
                <a:sym typeface="Times New Roman"/>
              </a:rPr>
              <a:t>unnecessary and likely counterproductive to U.S. leadership in AI</a:t>
            </a:r>
            <a:endParaRPr b="1">
              <a:solidFill>
                <a:schemeClr val="lt1"/>
              </a:solidFill>
              <a:latin typeface="Times New Roman"/>
              <a:ea typeface="Times New Roman"/>
              <a:cs typeface="Times New Roman"/>
              <a:sym typeface="Times New Roman"/>
            </a:endParaRPr>
          </a:p>
          <a:p>
            <a:pPr indent="-311150" lvl="0" marL="457200" rtl="0" algn="l">
              <a:spcBef>
                <a:spcPts val="0"/>
              </a:spcBef>
              <a:spcAft>
                <a:spcPts val="0"/>
              </a:spcAft>
              <a:buClr>
                <a:schemeClr val="lt1"/>
              </a:buClr>
              <a:buSzPts val="1300"/>
              <a:buFont typeface="Times New Roman"/>
              <a:buChar char="●"/>
            </a:pPr>
            <a:r>
              <a:rPr lang="en">
                <a:solidFill>
                  <a:schemeClr val="lt1"/>
                </a:solidFill>
                <a:latin typeface="Times New Roman"/>
                <a:ea typeface="Times New Roman"/>
                <a:cs typeface="Times New Roman"/>
                <a:sym typeface="Times New Roman"/>
              </a:rPr>
              <a:t>Innovation and competitiveness in AI rely on </a:t>
            </a:r>
            <a:r>
              <a:rPr b="1" lang="en">
                <a:solidFill>
                  <a:schemeClr val="lt1"/>
                </a:solidFill>
                <a:latin typeface="Times New Roman"/>
                <a:ea typeface="Times New Roman"/>
                <a:cs typeface="Times New Roman"/>
                <a:sym typeface="Times New Roman"/>
              </a:rPr>
              <a:t>openness</a:t>
            </a:r>
            <a:endParaRPr b="1">
              <a:solidFill>
                <a:schemeClr val="lt1"/>
              </a:solidFill>
              <a:latin typeface="Times New Roman"/>
              <a:ea typeface="Times New Roman"/>
              <a:cs typeface="Times New Roman"/>
              <a:sym typeface="Times New Roman"/>
            </a:endParaRPr>
          </a:p>
          <a:p>
            <a:pPr indent="-311150" lvl="0" marL="457200" rtl="0" algn="l">
              <a:spcBef>
                <a:spcPts val="0"/>
              </a:spcBef>
              <a:spcAft>
                <a:spcPts val="0"/>
              </a:spcAft>
              <a:buClr>
                <a:schemeClr val="lt1"/>
              </a:buClr>
              <a:buSzPts val="1300"/>
              <a:buFont typeface="Times New Roman"/>
              <a:buChar char="●"/>
            </a:pPr>
            <a:r>
              <a:rPr lang="en">
                <a:solidFill>
                  <a:schemeClr val="lt1"/>
                </a:solidFill>
                <a:latin typeface="Times New Roman"/>
                <a:ea typeface="Times New Roman"/>
                <a:cs typeface="Times New Roman"/>
                <a:sym typeface="Times New Roman"/>
              </a:rPr>
              <a:t>Overly broad export controls will </a:t>
            </a:r>
            <a:r>
              <a:rPr b="1" lang="en">
                <a:solidFill>
                  <a:schemeClr val="lt1"/>
                </a:solidFill>
                <a:latin typeface="Times New Roman"/>
                <a:ea typeface="Times New Roman"/>
                <a:cs typeface="Times New Roman"/>
                <a:sym typeface="Times New Roman"/>
              </a:rPr>
              <a:t>harm R&amp;D and threaten U.S. leadership in AI</a:t>
            </a:r>
            <a:endParaRPr b="1">
              <a:solidFill>
                <a:schemeClr val="lt1"/>
              </a:solidFill>
              <a:latin typeface="Times New Roman"/>
              <a:ea typeface="Times New Roman"/>
              <a:cs typeface="Times New Roman"/>
              <a:sym typeface="Times New Roman"/>
            </a:endParaRPr>
          </a:p>
          <a:p>
            <a:pPr indent="-311150" lvl="0" marL="457200" rtl="0" algn="l">
              <a:spcBef>
                <a:spcPts val="0"/>
              </a:spcBef>
              <a:spcAft>
                <a:spcPts val="0"/>
              </a:spcAft>
              <a:buClr>
                <a:schemeClr val="lt1"/>
              </a:buClr>
              <a:buSzPts val="1300"/>
              <a:buFont typeface="Times New Roman"/>
              <a:buChar char="●"/>
            </a:pPr>
            <a:r>
              <a:rPr lang="en">
                <a:solidFill>
                  <a:schemeClr val="lt1"/>
                </a:solidFill>
                <a:latin typeface="Times New Roman"/>
                <a:ea typeface="Times New Roman"/>
                <a:cs typeface="Times New Roman"/>
                <a:sym typeface="Times New Roman"/>
              </a:rPr>
              <a:t>While the US has invested heavily in AI, </a:t>
            </a:r>
            <a:r>
              <a:rPr b="1" lang="en">
                <a:solidFill>
                  <a:schemeClr val="lt1"/>
                </a:solidFill>
                <a:latin typeface="Times New Roman"/>
                <a:ea typeface="Times New Roman"/>
                <a:cs typeface="Times New Roman"/>
                <a:sym typeface="Times New Roman"/>
              </a:rPr>
              <a:t>China still seems to be the leading AI superpower</a:t>
            </a:r>
            <a:r>
              <a:rPr lang="en">
                <a:solidFill>
                  <a:schemeClr val="lt1"/>
                </a:solidFill>
                <a:latin typeface="Times New Roman"/>
                <a:ea typeface="Times New Roman"/>
                <a:cs typeface="Times New Roman"/>
                <a:sym typeface="Times New Roman"/>
              </a:rPr>
              <a:t> via investments and developments.</a:t>
            </a:r>
            <a:endParaRPr>
              <a:solidFill>
                <a:schemeClr val="lt1"/>
              </a:solidFill>
              <a:latin typeface="Times New Roman"/>
              <a:ea typeface="Times New Roman"/>
              <a:cs typeface="Times New Roman"/>
              <a:sym typeface="Times New Roman"/>
            </a:endParaRPr>
          </a:p>
          <a:p>
            <a:pPr indent="-311150" lvl="0" marL="457200" rtl="0" algn="l">
              <a:spcBef>
                <a:spcPts val="0"/>
              </a:spcBef>
              <a:spcAft>
                <a:spcPts val="0"/>
              </a:spcAft>
              <a:buClr>
                <a:schemeClr val="lt1"/>
              </a:buClr>
              <a:buSzPts val="1300"/>
              <a:buFont typeface="Times New Roman"/>
              <a:buChar char="●"/>
            </a:pPr>
            <a:r>
              <a:rPr lang="en">
                <a:solidFill>
                  <a:schemeClr val="lt1"/>
                </a:solidFill>
                <a:latin typeface="Times New Roman"/>
                <a:ea typeface="Times New Roman"/>
                <a:cs typeface="Times New Roman"/>
                <a:sym typeface="Times New Roman"/>
              </a:rPr>
              <a:t>Export controls on AI software are likely to </a:t>
            </a:r>
            <a:r>
              <a:rPr b="1" lang="en">
                <a:solidFill>
                  <a:schemeClr val="lt1"/>
                </a:solidFill>
                <a:latin typeface="Times New Roman"/>
                <a:ea typeface="Times New Roman"/>
                <a:cs typeface="Times New Roman"/>
                <a:sym typeface="Times New Roman"/>
              </a:rPr>
              <a:t>damage U.S. government partnerships with industry</a:t>
            </a:r>
            <a:endParaRPr b="1">
              <a:solidFill>
                <a:schemeClr val="lt1"/>
              </a:solidFill>
              <a:latin typeface="Times New Roman"/>
              <a:ea typeface="Times New Roman"/>
              <a:cs typeface="Times New Roman"/>
              <a:sym typeface="Times New Roman"/>
            </a:endParaRPr>
          </a:p>
          <a:p>
            <a:pPr indent="-311150" lvl="0" marL="457200" rtl="0" algn="l">
              <a:spcBef>
                <a:spcPts val="0"/>
              </a:spcBef>
              <a:spcAft>
                <a:spcPts val="0"/>
              </a:spcAft>
              <a:buClr>
                <a:schemeClr val="lt1"/>
              </a:buClr>
              <a:buSzPts val="1300"/>
              <a:buFont typeface="Times New Roman"/>
              <a:buChar char="●"/>
            </a:pPr>
            <a:r>
              <a:rPr lang="en">
                <a:solidFill>
                  <a:schemeClr val="lt1"/>
                </a:solidFill>
                <a:latin typeface="Times New Roman"/>
                <a:ea typeface="Times New Roman"/>
                <a:cs typeface="Times New Roman"/>
                <a:sym typeface="Times New Roman"/>
              </a:rPr>
              <a:t>Export controls on general purpose AI software are </a:t>
            </a:r>
            <a:r>
              <a:rPr b="1" lang="en">
                <a:solidFill>
                  <a:schemeClr val="lt1"/>
                </a:solidFill>
                <a:latin typeface="Times New Roman"/>
                <a:ea typeface="Times New Roman"/>
                <a:cs typeface="Times New Roman"/>
                <a:sym typeface="Times New Roman"/>
              </a:rPr>
              <a:t>unlikely to stop its spread(software piracy,etc.)</a:t>
            </a:r>
            <a:endParaRPr b="1">
              <a:solidFill>
                <a:schemeClr val="lt1"/>
              </a:solidFill>
              <a:latin typeface="Times New Roman"/>
              <a:ea typeface="Times New Roman"/>
              <a:cs typeface="Times New Roman"/>
              <a:sym typeface="Times New Roman"/>
            </a:endParaRPr>
          </a:p>
          <a:p>
            <a:pPr indent="-311150" lvl="0" marL="457200" marR="0" rtl="0" algn="l">
              <a:lnSpc>
                <a:spcPct val="115000"/>
              </a:lnSpc>
              <a:spcBef>
                <a:spcPts val="0"/>
              </a:spcBef>
              <a:spcAft>
                <a:spcPts val="0"/>
              </a:spcAft>
              <a:buClr>
                <a:schemeClr val="lt1"/>
              </a:buClr>
              <a:buSzPts val="1300"/>
              <a:buFont typeface="Times New Roman"/>
              <a:buChar char="●"/>
            </a:pPr>
            <a:r>
              <a:rPr b="1" lang="en">
                <a:solidFill>
                  <a:schemeClr val="lt1"/>
                </a:solidFill>
                <a:latin typeface="Times New Roman"/>
                <a:ea typeface="Times New Roman"/>
                <a:cs typeface="Times New Roman"/>
                <a:sym typeface="Times New Roman"/>
              </a:rPr>
              <a:t>A.I. is a dual-use technology: civilian use and military use</a:t>
            </a:r>
            <a:endParaRPr b="1">
              <a:solidFill>
                <a:schemeClr val="lt1"/>
              </a:solidFill>
              <a:latin typeface="Times New Roman"/>
              <a:ea typeface="Times New Roman"/>
              <a:cs typeface="Times New Roman"/>
              <a:sym typeface="Times New Roman"/>
            </a:endParaRPr>
          </a:p>
          <a:p>
            <a:pPr indent="-311150" lvl="0" marL="457200" marR="0" rtl="0" algn="l">
              <a:lnSpc>
                <a:spcPct val="115000"/>
              </a:lnSpc>
              <a:spcBef>
                <a:spcPts val="0"/>
              </a:spcBef>
              <a:spcAft>
                <a:spcPts val="0"/>
              </a:spcAft>
              <a:buClr>
                <a:schemeClr val="lt1"/>
              </a:buClr>
              <a:buSzPts val="1300"/>
              <a:buFont typeface="Times New Roman"/>
              <a:buChar char="●"/>
            </a:pPr>
            <a:r>
              <a:rPr b="1" lang="en">
                <a:solidFill>
                  <a:schemeClr val="lt1"/>
                </a:solidFill>
                <a:latin typeface="Times New Roman"/>
                <a:ea typeface="Times New Roman"/>
                <a:cs typeface="Times New Roman"/>
                <a:sym typeface="Times New Roman"/>
              </a:rPr>
              <a:t>The definition of fundamental research is somewhat complicated</a:t>
            </a:r>
            <a:endParaRPr b="1">
              <a:solidFill>
                <a:schemeClr val="lt1"/>
              </a:solidFill>
              <a:latin typeface="Times New Roman"/>
              <a:ea typeface="Times New Roman"/>
              <a:cs typeface="Times New Roman"/>
              <a:sym typeface="Times New Roman"/>
            </a:endParaRPr>
          </a:p>
          <a:p>
            <a:pPr indent="-311150" lvl="0" marL="457200" rtl="0" algn="l">
              <a:spcBef>
                <a:spcPts val="0"/>
              </a:spcBef>
              <a:spcAft>
                <a:spcPts val="0"/>
              </a:spcAft>
              <a:buClr>
                <a:schemeClr val="lt1"/>
              </a:buClr>
              <a:buSzPts val="1300"/>
              <a:buFont typeface="Times New Roman"/>
              <a:buChar char="●"/>
            </a:pPr>
            <a:r>
              <a:rPr lang="en">
                <a:solidFill>
                  <a:schemeClr val="lt1"/>
                </a:solidFill>
                <a:latin typeface="Times New Roman"/>
                <a:ea typeface="Times New Roman"/>
                <a:cs typeface="Times New Roman"/>
                <a:sym typeface="Times New Roman"/>
              </a:rPr>
              <a:t>Export controls on narrow, application-specific AI software, trained algorithms, and dual-use datasets are </a:t>
            </a:r>
            <a:r>
              <a:rPr b="1" lang="en">
                <a:solidFill>
                  <a:schemeClr val="lt1"/>
                </a:solidFill>
                <a:latin typeface="Times New Roman"/>
                <a:ea typeface="Times New Roman"/>
                <a:cs typeface="Times New Roman"/>
                <a:sym typeface="Times New Roman"/>
              </a:rPr>
              <a:t>appropriate but are covered by existing approaches</a:t>
            </a:r>
            <a:endParaRPr b="1">
              <a:solidFill>
                <a:schemeClr val="lt1"/>
              </a:solidFill>
              <a:latin typeface="Times New Roman"/>
              <a:ea typeface="Times New Roman"/>
              <a:cs typeface="Times New Roman"/>
              <a:sym typeface="Times New Roman"/>
            </a:endParaRPr>
          </a:p>
          <a:p>
            <a:pPr indent="-311150" lvl="1" marL="914400" rtl="0" algn="l">
              <a:spcBef>
                <a:spcPts val="0"/>
              </a:spcBef>
              <a:spcAft>
                <a:spcPts val="0"/>
              </a:spcAft>
              <a:buClr>
                <a:schemeClr val="lt1"/>
              </a:buClr>
              <a:buSzPts val="1300"/>
              <a:buFont typeface="Times New Roman"/>
              <a:buChar char="○"/>
            </a:pPr>
            <a:r>
              <a:rPr lang="en" sz="1300">
                <a:solidFill>
                  <a:schemeClr val="lt1"/>
                </a:solidFill>
                <a:latin typeface="Times New Roman"/>
                <a:ea typeface="Times New Roman"/>
                <a:cs typeface="Times New Roman"/>
                <a:sym typeface="Times New Roman"/>
              </a:rPr>
              <a:t>Application-specific AI software and trained algorithms can be controlled under the </a:t>
            </a:r>
            <a:r>
              <a:rPr b="1" lang="en" sz="1300">
                <a:solidFill>
                  <a:schemeClr val="lt1"/>
                </a:solidFill>
                <a:latin typeface="Times New Roman"/>
                <a:ea typeface="Times New Roman"/>
                <a:cs typeface="Times New Roman"/>
                <a:sym typeface="Times New Roman"/>
              </a:rPr>
              <a:t>current Commerce Control List (CCL) where it covers “software that is specially designed for the development, production, or use of controlled commodities.” </a:t>
            </a:r>
            <a:r>
              <a:rPr lang="en" sz="1300">
                <a:solidFill>
                  <a:schemeClr val="lt1"/>
                </a:solidFill>
                <a:latin typeface="Times New Roman"/>
                <a:ea typeface="Times New Roman"/>
                <a:cs typeface="Times New Roman"/>
                <a:sym typeface="Times New Roman"/>
              </a:rPr>
              <a:t>This could include application-specific AI software used for social control, censorship, and surveillance as part of the </a:t>
            </a:r>
            <a:r>
              <a:rPr b="1" lang="en" sz="1300">
                <a:solidFill>
                  <a:schemeClr val="lt1"/>
                </a:solidFill>
                <a:latin typeface="Times New Roman"/>
                <a:ea typeface="Times New Roman"/>
                <a:cs typeface="Times New Roman"/>
                <a:sym typeface="Times New Roman"/>
              </a:rPr>
              <a:t>CCL’s regulation of “crime control and detection equipment, related technology and software.”</a:t>
            </a:r>
            <a:endParaRPr b="1" sz="1300">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txBox="1"/>
          <p:nvPr>
            <p:ph type="title"/>
          </p:nvPr>
        </p:nvSpPr>
        <p:spPr>
          <a:xfrm>
            <a:off x="352825" y="288775"/>
            <a:ext cx="84006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t>NYT </a:t>
            </a:r>
            <a:r>
              <a:rPr b="1" i="1" lang="en"/>
              <a:t>“Curbs on A.I. Exports? Silicon Valley Fears Losing Its Edge”</a:t>
            </a:r>
            <a:endParaRPr b="1" i="1"/>
          </a:p>
        </p:txBody>
      </p:sp>
      <p:sp>
        <p:nvSpPr>
          <p:cNvPr id="194" name="Google Shape;194;p24"/>
          <p:cNvSpPr txBox="1"/>
          <p:nvPr>
            <p:ph idx="1" type="body"/>
          </p:nvPr>
        </p:nvSpPr>
        <p:spPr>
          <a:xfrm>
            <a:off x="512725" y="1278325"/>
            <a:ext cx="7812000" cy="326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Times New Roman"/>
                <a:ea typeface="Times New Roman"/>
                <a:cs typeface="Times New Roman"/>
                <a:sym typeface="Times New Roman"/>
              </a:rPr>
              <a:t>Export Control Regulations Are Causing Controversies for academics and industry:</a:t>
            </a:r>
            <a:endParaRPr sz="2500">
              <a:solidFill>
                <a:schemeClr val="lt1"/>
              </a:solidFill>
              <a:latin typeface="Times New Roman"/>
              <a:ea typeface="Times New Roman"/>
              <a:cs typeface="Times New Roman"/>
              <a:sym typeface="Times New Roman"/>
            </a:endParaRPr>
          </a:p>
          <a:p>
            <a:pPr indent="-387350" lvl="0" marL="457200" rtl="0" algn="l">
              <a:spcBef>
                <a:spcPts val="0"/>
              </a:spcBef>
              <a:spcAft>
                <a:spcPts val="0"/>
              </a:spcAft>
              <a:buClr>
                <a:schemeClr val="lt1"/>
              </a:buClr>
              <a:buSzPts val="2500"/>
              <a:buFont typeface="Times New Roman"/>
              <a:buChar char="●"/>
            </a:pPr>
            <a:r>
              <a:rPr lang="en" sz="2500">
                <a:solidFill>
                  <a:schemeClr val="lt1"/>
                </a:solidFill>
                <a:latin typeface="Times New Roman"/>
                <a:ea typeface="Times New Roman"/>
                <a:cs typeface="Times New Roman"/>
                <a:sym typeface="Times New Roman"/>
              </a:rPr>
              <a:t>Restrictions could harm companies in the United States and help international competitors. </a:t>
            </a:r>
            <a:endParaRPr sz="2500">
              <a:solidFill>
                <a:schemeClr val="lt1"/>
              </a:solidFill>
              <a:latin typeface="Times New Roman"/>
              <a:ea typeface="Times New Roman"/>
              <a:cs typeface="Times New Roman"/>
              <a:sym typeface="Times New Roman"/>
            </a:endParaRPr>
          </a:p>
          <a:p>
            <a:pPr indent="-387350" lvl="0" marL="457200" rtl="0" algn="l">
              <a:spcBef>
                <a:spcPts val="0"/>
              </a:spcBef>
              <a:spcAft>
                <a:spcPts val="0"/>
              </a:spcAft>
              <a:buClr>
                <a:schemeClr val="lt1"/>
              </a:buClr>
              <a:buSzPts val="2500"/>
              <a:buFont typeface="Times New Roman"/>
              <a:buChar char="●"/>
            </a:pPr>
            <a:r>
              <a:rPr lang="en" sz="2500">
                <a:solidFill>
                  <a:schemeClr val="lt1"/>
                </a:solidFill>
                <a:latin typeface="Times New Roman"/>
                <a:ea typeface="Times New Roman"/>
                <a:cs typeface="Times New Roman"/>
                <a:sym typeface="Times New Roman"/>
              </a:rPr>
              <a:t>They could stifle technology improvements. </a:t>
            </a:r>
            <a:endParaRPr sz="2500">
              <a:solidFill>
                <a:schemeClr val="lt1"/>
              </a:solidFill>
              <a:latin typeface="Times New Roman"/>
              <a:ea typeface="Times New Roman"/>
              <a:cs typeface="Times New Roman"/>
              <a:sym typeface="Times New Roman"/>
            </a:endParaRPr>
          </a:p>
          <a:p>
            <a:pPr indent="-387350" lvl="0" marL="457200" rtl="0" algn="l">
              <a:spcBef>
                <a:spcPts val="0"/>
              </a:spcBef>
              <a:spcAft>
                <a:spcPts val="0"/>
              </a:spcAft>
              <a:buClr>
                <a:schemeClr val="lt1"/>
              </a:buClr>
              <a:buSzPts val="2500"/>
              <a:buFont typeface="Times New Roman"/>
              <a:buChar char="●"/>
            </a:pPr>
            <a:r>
              <a:rPr lang="en" sz="2500">
                <a:solidFill>
                  <a:schemeClr val="lt1"/>
                </a:solidFill>
                <a:latin typeface="Times New Roman"/>
                <a:ea typeface="Times New Roman"/>
                <a:cs typeface="Times New Roman"/>
                <a:sym typeface="Times New Roman"/>
              </a:rPr>
              <a:t>They may not make much of a difference.</a:t>
            </a:r>
            <a:endParaRPr sz="2500">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2500">
                <a:solidFill>
                  <a:srgbClr val="FF0000"/>
                </a:solidFill>
                <a:latin typeface="Times New Roman"/>
                <a:ea typeface="Times New Roman"/>
                <a:cs typeface="Times New Roman"/>
                <a:sym typeface="Times New Roman"/>
              </a:rPr>
              <a:t>AI is open and </a:t>
            </a:r>
            <a:r>
              <a:rPr lang="en" sz="2500">
                <a:solidFill>
                  <a:srgbClr val="FF0000"/>
                </a:solidFill>
                <a:latin typeface="Times New Roman"/>
                <a:ea typeface="Times New Roman"/>
                <a:cs typeface="Times New Roman"/>
                <a:sym typeface="Times New Roman"/>
              </a:rPr>
              <a:t>collaborative</a:t>
            </a:r>
            <a:r>
              <a:rPr lang="en" sz="2500">
                <a:solidFill>
                  <a:srgbClr val="FF0000"/>
                </a:solidFill>
                <a:latin typeface="Times New Roman"/>
                <a:ea typeface="Times New Roman"/>
                <a:cs typeface="Times New Roman"/>
                <a:sym typeface="Times New Roman"/>
              </a:rPr>
              <a:t>. </a:t>
            </a:r>
            <a:endParaRPr sz="25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333333"/>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500">
              <a:solidFill>
                <a:srgbClr val="333333"/>
              </a:solidFill>
              <a:highlight>
                <a:srgbClr val="FFFFFF"/>
              </a:highlight>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ph type="title"/>
          </p:nvPr>
        </p:nvSpPr>
        <p:spPr>
          <a:xfrm>
            <a:off x="352825" y="274850"/>
            <a:ext cx="75057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t>MIT Export Controls Policies</a:t>
            </a:r>
            <a:endParaRPr b="1"/>
          </a:p>
          <a:p>
            <a:pPr indent="0" lvl="0" marL="0" rtl="0" algn="l">
              <a:spcBef>
                <a:spcPts val="0"/>
              </a:spcBef>
              <a:spcAft>
                <a:spcPts val="0"/>
              </a:spcAft>
              <a:buNone/>
            </a:pPr>
            <a:r>
              <a:t/>
            </a:r>
            <a:endParaRPr/>
          </a:p>
        </p:txBody>
      </p:sp>
      <p:sp>
        <p:nvSpPr>
          <p:cNvPr id="200" name="Google Shape;200;p25"/>
          <p:cNvSpPr txBox="1"/>
          <p:nvPr>
            <p:ph idx="1" type="body"/>
          </p:nvPr>
        </p:nvSpPr>
        <p:spPr>
          <a:xfrm>
            <a:off x="450075" y="867700"/>
            <a:ext cx="7874700" cy="357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lt1"/>
                </a:solidFill>
                <a:latin typeface="Times New Roman"/>
                <a:ea typeface="Times New Roman"/>
                <a:cs typeface="Times New Roman"/>
                <a:sym typeface="Times New Roman"/>
              </a:rPr>
              <a:t>MIT </a:t>
            </a:r>
            <a:r>
              <a:rPr b="1" lang="en" sz="1900">
                <a:solidFill>
                  <a:schemeClr val="lt1"/>
                </a:solidFill>
                <a:latin typeface="Times New Roman"/>
                <a:ea typeface="Times New Roman"/>
                <a:cs typeface="Times New Roman"/>
                <a:sym typeface="Times New Roman"/>
              </a:rPr>
              <a:t>complies fully and completely</a:t>
            </a:r>
            <a:r>
              <a:rPr lang="en" sz="1900">
                <a:solidFill>
                  <a:schemeClr val="lt1"/>
                </a:solidFill>
                <a:latin typeface="Times New Roman"/>
                <a:ea typeface="Times New Roman"/>
                <a:cs typeface="Times New Roman"/>
                <a:sym typeface="Times New Roman"/>
              </a:rPr>
              <a:t> with all United States export control laws and regulations, including those implemented by the </a:t>
            </a:r>
            <a:r>
              <a:rPr b="1" lang="en" sz="1900">
                <a:solidFill>
                  <a:schemeClr val="lt1"/>
                </a:solidFill>
                <a:latin typeface="Times New Roman"/>
                <a:ea typeface="Times New Roman"/>
                <a:cs typeface="Times New Roman"/>
                <a:sym typeface="Times New Roman"/>
              </a:rPr>
              <a:t>Department of Commerce through its Export Control Regulations (EAR), the Department of State through its International Traffic in Arms Regulations (ITAR)</a:t>
            </a:r>
            <a:r>
              <a:rPr lang="en" sz="1900">
                <a:solidFill>
                  <a:schemeClr val="lt1"/>
                </a:solidFill>
                <a:latin typeface="Times New Roman"/>
                <a:ea typeface="Times New Roman"/>
                <a:cs typeface="Times New Roman"/>
                <a:sym typeface="Times New Roman"/>
              </a:rPr>
              <a:t>, </a:t>
            </a:r>
            <a:r>
              <a:rPr b="1" lang="en" sz="1900">
                <a:solidFill>
                  <a:schemeClr val="lt1"/>
                </a:solidFill>
                <a:latin typeface="Times New Roman"/>
                <a:ea typeface="Times New Roman"/>
                <a:cs typeface="Times New Roman"/>
                <a:sym typeface="Times New Roman"/>
              </a:rPr>
              <a:t>the Department of Energy through its policy on Assistance to Foreign Atomic Energy Activities, as well as those imposed by the Treasury Department through its Office of Foreign Assets Control (OFAC).</a:t>
            </a:r>
            <a:endParaRPr b="1" sz="1900">
              <a:solidFill>
                <a:schemeClr val="lt1"/>
              </a:solidFill>
              <a:latin typeface="Times New Roman"/>
              <a:ea typeface="Times New Roman"/>
              <a:cs typeface="Times New Roman"/>
              <a:sym typeface="Times New Roman"/>
            </a:endParaRPr>
          </a:p>
          <a:p>
            <a:pPr indent="0" lvl="0" marL="0" rtl="0" algn="l">
              <a:spcBef>
                <a:spcPts val="800"/>
              </a:spcBef>
              <a:spcAft>
                <a:spcPts val="0"/>
              </a:spcAft>
              <a:buNone/>
            </a:pPr>
            <a:r>
              <a:rPr lang="en" sz="1900">
                <a:solidFill>
                  <a:schemeClr val="lt1"/>
                </a:solidFill>
                <a:latin typeface="Times New Roman"/>
                <a:ea typeface="Times New Roman"/>
                <a:cs typeface="Times New Roman"/>
                <a:sym typeface="Times New Roman"/>
              </a:rPr>
              <a:t>Under the Fundamental Research Exclusion, according to </a:t>
            </a:r>
            <a:r>
              <a:rPr lang="en" sz="1900">
                <a:solidFill>
                  <a:schemeClr val="lt1"/>
                </a:solidFill>
                <a:uFill>
                  <a:noFill/>
                </a:uFill>
                <a:latin typeface="Times New Roman"/>
                <a:ea typeface="Times New Roman"/>
                <a:cs typeface="Times New Roman"/>
                <a:sym typeface="Times New Roman"/>
                <a:hlinkClick r:id="rId3">
                  <a:extLst>
                    <a:ext uri="{A12FA001-AC4F-418D-AE19-62706E023703}">
                      <ahyp:hlinkClr val="tx"/>
                    </a:ext>
                  </a:extLst>
                </a:hlinkClick>
              </a:rPr>
              <a:t>National Security Decision Directives #189</a:t>
            </a:r>
            <a:r>
              <a:rPr lang="en" sz="1900">
                <a:solidFill>
                  <a:schemeClr val="lt1"/>
                </a:solidFill>
                <a:latin typeface="Times New Roman"/>
                <a:ea typeface="Times New Roman"/>
                <a:cs typeface="Times New Roman"/>
                <a:sym typeface="Times New Roman"/>
              </a:rPr>
              <a:t>, </a:t>
            </a:r>
            <a:r>
              <a:rPr b="1" lang="en" sz="1900">
                <a:solidFill>
                  <a:schemeClr val="lt1"/>
                </a:solidFill>
                <a:latin typeface="Times New Roman"/>
                <a:ea typeface="Times New Roman"/>
                <a:cs typeface="Times New Roman"/>
                <a:sym typeface="Times New Roman"/>
              </a:rPr>
              <a:t>research results are freely publishable and there is no restriction on access and dissemination of the research results (“fundamental research”).</a:t>
            </a:r>
            <a:endParaRPr b="1" sz="1900">
              <a:solidFill>
                <a:schemeClr val="lt1"/>
              </a:solidFill>
              <a:latin typeface="Times New Roman"/>
              <a:ea typeface="Times New Roman"/>
              <a:cs typeface="Times New Roman"/>
              <a:sym typeface="Times New Roman"/>
            </a:endParaRPr>
          </a:p>
          <a:p>
            <a:pPr indent="0" lvl="0" marL="0" rtl="0" algn="l">
              <a:spcBef>
                <a:spcPts val="800"/>
              </a:spcBef>
              <a:spcAft>
                <a:spcPts val="0"/>
              </a:spcAft>
              <a:buNone/>
            </a:pPr>
            <a:r>
              <a:t/>
            </a:r>
            <a:endParaRPr sz="1900">
              <a:solidFill>
                <a:schemeClr val="lt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6"/>
          <p:cNvSpPr txBox="1"/>
          <p:nvPr>
            <p:ph idx="1" type="body"/>
          </p:nvPr>
        </p:nvSpPr>
        <p:spPr>
          <a:xfrm>
            <a:off x="296975" y="289975"/>
            <a:ext cx="8393700" cy="4538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900">
                <a:solidFill>
                  <a:schemeClr val="lt1"/>
                </a:solidFill>
                <a:latin typeface="Times New Roman"/>
                <a:ea typeface="Times New Roman"/>
                <a:cs typeface="Times New Roman"/>
                <a:sym typeface="Times New Roman"/>
              </a:rPr>
              <a:t>Although export controls cover a wide range of activities, the following are most pertinent to academic research:</a:t>
            </a:r>
            <a:endParaRPr b="1" sz="1900">
              <a:solidFill>
                <a:schemeClr val="lt1"/>
              </a:solidFill>
              <a:latin typeface="Times New Roman"/>
              <a:ea typeface="Times New Roman"/>
              <a:cs typeface="Times New Roman"/>
              <a:sym typeface="Times New Roman"/>
            </a:endParaRPr>
          </a:p>
          <a:p>
            <a:pPr indent="-285750" lvl="0" marL="457200" rtl="0" algn="l">
              <a:spcBef>
                <a:spcPts val="800"/>
              </a:spcBef>
              <a:spcAft>
                <a:spcPts val="0"/>
              </a:spcAft>
              <a:buClr>
                <a:schemeClr val="lt2"/>
              </a:buClr>
              <a:buSzPts val="900"/>
              <a:buFont typeface="Times New Roman"/>
              <a:buChar char="●"/>
            </a:pPr>
            <a:r>
              <a:rPr lang="en" sz="1400">
                <a:solidFill>
                  <a:schemeClr val="lt1"/>
                </a:solidFill>
                <a:latin typeface="Times New Roman"/>
                <a:ea typeface="Times New Roman"/>
                <a:cs typeface="Times New Roman"/>
                <a:sym typeface="Times New Roman"/>
              </a:rPr>
              <a:t>Research carried out at institutions of higher education in the United States in areas involving controlled technologies. However, where there are no publication restrictions, foreign national or access and dissemination restrictions shall in </a:t>
            </a:r>
            <a:r>
              <a:rPr b="1" lang="en" sz="1400">
                <a:solidFill>
                  <a:schemeClr val="lt1"/>
                </a:solidFill>
                <a:latin typeface="Times New Roman"/>
                <a:ea typeface="Times New Roman"/>
                <a:cs typeface="Times New Roman"/>
                <a:sym typeface="Times New Roman"/>
              </a:rPr>
              <a:t>most instances satisfy the requirements for fundamental research and no license is required.</a:t>
            </a:r>
            <a:endParaRPr b="1" sz="1400">
              <a:solidFill>
                <a:schemeClr val="lt1"/>
              </a:solidFill>
              <a:latin typeface="Times New Roman"/>
              <a:ea typeface="Times New Roman"/>
              <a:cs typeface="Times New Roman"/>
              <a:sym typeface="Times New Roman"/>
            </a:endParaRPr>
          </a:p>
          <a:p>
            <a:pPr indent="-285750" lvl="0" marL="457200" rtl="0" algn="l">
              <a:spcBef>
                <a:spcPts val="0"/>
              </a:spcBef>
              <a:spcAft>
                <a:spcPts val="0"/>
              </a:spcAft>
              <a:buClr>
                <a:schemeClr val="lt2"/>
              </a:buClr>
              <a:buSzPts val="900"/>
              <a:buFont typeface="Times New Roman"/>
              <a:buChar char="●"/>
            </a:pPr>
            <a:r>
              <a:rPr b="1" lang="en" sz="1400">
                <a:solidFill>
                  <a:schemeClr val="lt1"/>
                </a:solidFill>
                <a:latin typeface="Times New Roman"/>
                <a:ea typeface="Times New Roman"/>
                <a:cs typeface="Times New Roman"/>
                <a:sym typeface="Times New Roman"/>
              </a:rPr>
              <a:t>Shipment of controlled hardware and software outside the United States may require a license under the appropriate regulations (i.e., EAR, ITAR, or OFAC).</a:t>
            </a:r>
            <a:endParaRPr b="1" sz="1400">
              <a:solidFill>
                <a:schemeClr val="lt1"/>
              </a:solidFill>
              <a:latin typeface="Times New Roman"/>
              <a:ea typeface="Times New Roman"/>
              <a:cs typeface="Times New Roman"/>
              <a:sym typeface="Times New Roman"/>
            </a:endParaRPr>
          </a:p>
          <a:p>
            <a:pPr indent="-285750" lvl="1" marL="914400" rtl="0" algn="l">
              <a:spcBef>
                <a:spcPts val="0"/>
              </a:spcBef>
              <a:spcAft>
                <a:spcPts val="0"/>
              </a:spcAft>
              <a:buClr>
                <a:srgbClr val="333333"/>
              </a:buClr>
              <a:buSzPts val="900"/>
              <a:buFont typeface="Times New Roman"/>
              <a:buChar char="○"/>
            </a:pPr>
            <a:r>
              <a:rPr lang="en" sz="1400">
                <a:solidFill>
                  <a:schemeClr val="lt1"/>
                </a:solidFill>
                <a:latin typeface="Times New Roman"/>
                <a:ea typeface="Times New Roman"/>
                <a:cs typeface="Times New Roman"/>
                <a:sym typeface="Times New Roman"/>
              </a:rPr>
              <a:t>MIT will apply for licenses.</a:t>
            </a:r>
            <a:endParaRPr sz="1400">
              <a:solidFill>
                <a:schemeClr val="lt1"/>
              </a:solidFill>
              <a:latin typeface="Times New Roman"/>
              <a:ea typeface="Times New Roman"/>
              <a:cs typeface="Times New Roman"/>
              <a:sym typeface="Times New Roman"/>
            </a:endParaRPr>
          </a:p>
          <a:p>
            <a:pPr indent="-285750" lvl="1" marL="914400" rtl="0" algn="l">
              <a:spcBef>
                <a:spcPts val="0"/>
              </a:spcBef>
              <a:spcAft>
                <a:spcPts val="0"/>
              </a:spcAft>
              <a:buClr>
                <a:srgbClr val="333333"/>
              </a:buClr>
              <a:buSzPts val="900"/>
              <a:buFont typeface="Times New Roman"/>
              <a:buChar char="○"/>
            </a:pPr>
            <a:r>
              <a:rPr lang="en" sz="1400">
                <a:solidFill>
                  <a:schemeClr val="lt1"/>
                </a:solidFill>
                <a:latin typeface="Times New Roman"/>
                <a:ea typeface="Times New Roman"/>
                <a:cs typeface="Times New Roman"/>
                <a:sym typeface="Times New Roman"/>
              </a:rPr>
              <a:t>Appropriate time (4–6 months) must be allowed to obtain licenses prior to shipment.</a:t>
            </a:r>
            <a:endParaRPr sz="1400">
              <a:solidFill>
                <a:schemeClr val="lt1"/>
              </a:solidFill>
              <a:latin typeface="Times New Roman"/>
              <a:ea typeface="Times New Roman"/>
              <a:cs typeface="Times New Roman"/>
              <a:sym typeface="Times New Roman"/>
            </a:endParaRPr>
          </a:p>
          <a:p>
            <a:pPr indent="-285750" lvl="0" marL="457200" rtl="0" algn="l">
              <a:spcBef>
                <a:spcPts val="0"/>
              </a:spcBef>
              <a:spcAft>
                <a:spcPts val="0"/>
              </a:spcAft>
              <a:buClr>
                <a:schemeClr val="lt2"/>
              </a:buClr>
              <a:buSzPts val="900"/>
              <a:buFont typeface="Times New Roman"/>
              <a:buChar char="●"/>
            </a:pPr>
            <a:r>
              <a:rPr lang="en" sz="1400">
                <a:solidFill>
                  <a:schemeClr val="lt1"/>
                </a:solidFill>
                <a:latin typeface="Times New Roman"/>
                <a:ea typeface="Times New Roman"/>
                <a:cs typeface="Times New Roman"/>
                <a:sym typeface="Times New Roman"/>
              </a:rPr>
              <a:t>Technical assistance agreements where U.S. citizens or permanent residents are providing the training of foreign nationals where a controlled technology is involved </a:t>
            </a:r>
            <a:r>
              <a:rPr b="1" lang="en" sz="1400">
                <a:solidFill>
                  <a:schemeClr val="lt1"/>
                </a:solidFill>
                <a:latin typeface="Times New Roman"/>
                <a:ea typeface="Times New Roman"/>
                <a:cs typeface="Times New Roman"/>
                <a:sym typeface="Times New Roman"/>
              </a:rPr>
              <a:t>requires a license and MIT will apply for such licenses.</a:t>
            </a:r>
            <a:endParaRPr b="1" sz="1400">
              <a:solidFill>
                <a:schemeClr val="lt1"/>
              </a:solidFill>
              <a:latin typeface="Times New Roman"/>
              <a:ea typeface="Times New Roman"/>
              <a:cs typeface="Times New Roman"/>
              <a:sym typeface="Times New Roman"/>
            </a:endParaRPr>
          </a:p>
          <a:p>
            <a:pPr indent="-285750" lvl="0" marL="457200" rtl="0" algn="l">
              <a:spcBef>
                <a:spcPts val="0"/>
              </a:spcBef>
              <a:spcAft>
                <a:spcPts val="0"/>
              </a:spcAft>
              <a:buClr>
                <a:schemeClr val="lt2"/>
              </a:buClr>
              <a:buSzPts val="900"/>
              <a:buFont typeface="Times New Roman"/>
              <a:buChar char="●"/>
            </a:pPr>
            <a:r>
              <a:rPr lang="en" sz="1400">
                <a:solidFill>
                  <a:schemeClr val="lt1"/>
                </a:solidFill>
                <a:latin typeface="Times New Roman"/>
                <a:ea typeface="Times New Roman"/>
                <a:cs typeface="Times New Roman"/>
                <a:sym typeface="Times New Roman"/>
              </a:rPr>
              <a:t>Research carrying restrictions on publications and foreign nationals or where export controlled data is provided to and used by researchers in a laboratory and that would require a license for foreign nationals to participate (i.e., “deemed exports”) is generally </a:t>
            </a:r>
            <a:r>
              <a:rPr b="1" lang="en" sz="1400">
                <a:solidFill>
                  <a:schemeClr val="lt1"/>
                </a:solidFill>
                <a:latin typeface="Times New Roman"/>
                <a:ea typeface="Times New Roman"/>
                <a:cs typeface="Times New Roman"/>
                <a:sym typeface="Times New Roman"/>
              </a:rPr>
              <a:t>in conflict with MIT’s policy on Openness in Research.</a:t>
            </a:r>
            <a:endParaRPr b="1" sz="1400">
              <a:solidFill>
                <a:schemeClr val="lt1"/>
              </a:solidFill>
              <a:latin typeface="Times New Roman"/>
              <a:ea typeface="Times New Roman"/>
              <a:cs typeface="Times New Roman"/>
              <a:sym typeface="Times New Roman"/>
            </a:endParaRPr>
          </a:p>
          <a:p>
            <a:pPr indent="0" lvl="0" marL="0" rtl="0" algn="l">
              <a:spcBef>
                <a:spcPts val="800"/>
              </a:spcBef>
              <a:spcAft>
                <a:spcPts val="0"/>
              </a:spcAft>
              <a:buNone/>
            </a:pPr>
            <a:r>
              <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27"/>
          <p:cNvPicPr preferRelativeResize="0"/>
          <p:nvPr/>
        </p:nvPicPr>
        <p:blipFill>
          <a:blip r:embed="rId3">
            <a:alphaModFix/>
          </a:blip>
          <a:stretch>
            <a:fillRect/>
          </a:stretch>
        </p:blipFill>
        <p:spPr>
          <a:xfrm>
            <a:off x="1604050" y="225038"/>
            <a:ext cx="6396175" cy="46934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4"/>
          <p:cNvSpPr txBox="1"/>
          <p:nvPr>
            <p:ph type="title"/>
          </p:nvPr>
        </p:nvSpPr>
        <p:spPr>
          <a:xfrm>
            <a:off x="429200" y="309675"/>
            <a:ext cx="76170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What are export control regulations?</a:t>
            </a:r>
            <a:endParaRPr b="1"/>
          </a:p>
        </p:txBody>
      </p:sp>
      <p:sp>
        <p:nvSpPr>
          <p:cNvPr id="134" name="Google Shape;134;p14"/>
          <p:cNvSpPr txBox="1"/>
          <p:nvPr>
            <p:ph idx="1" type="body"/>
          </p:nvPr>
        </p:nvSpPr>
        <p:spPr>
          <a:xfrm>
            <a:off x="540575" y="965125"/>
            <a:ext cx="7784400" cy="3320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lang="en" sz="2800">
                <a:solidFill>
                  <a:schemeClr val="lt1"/>
                </a:solidFill>
                <a:latin typeface="Times New Roman"/>
                <a:ea typeface="Times New Roman"/>
                <a:cs typeface="Times New Roman"/>
                <a:sym typeface="Times New Roman"/>
              </a:rPr>
              <a:t>The United States export laws and regulations operate to </a:t>
            </a:r>
            <a:r>
              <a:rPr b="1" lang="en" sz="2800">
                <a:solidFill>
                  <a:schemeClr val="lt1"/>
                </a:solidFill>
                <a:latin typeface="Times New Roman"/>
                <a:ea typeface="Times New Roman"/>
                <a:cs typeface="Times New Roman"/>
                <a:sym typeface="Times New Roman"/>
              </a:rPr>
              <a:t>restrict the use of and access to controlled information, goods, and technology for reasons of national security or protection of trade.</a:t>
            </a:r>
            <a:r>
              <a:rPr lang="en" sz="2800">
                <a:solidFill>
                  <a:schemeClr val="lt1"/>
                </a:solidFill>
                <a:latin typeface="Times New Roman"/>
                <a:ea typeface="Times New Roman"/>
                <a:cs typeface="Times New Roman"/>
                <a:sym typeface="Times New Roman"/>
              </a:rPr>
              <a:t> These have been around for a while, but are gaining more momentum recently due to rapidly developing technology, especially </a:t>
            </a:r>
            <a:r>
              <a:rPr b="1" lang="en" sz="2800">
                <a:solidFill>
                  <a:schemeClr val="lt1"/>
                </a:solidFill>
                <a:latin typeface="Times New Roman"/>
                <a:ea typeface="Times New Roman"/>
                <a:cs typeface="Times New Roman"/>
                <a:sym typeface="Times New Roman"/>
              </a:rPr>
              <a:t>artificial intelligence. </a:t>
            </a:r>
            <a:endParaRPr b="1" sz="2800">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t/>
            </a:r>
            <a:endParaRPr sz="3100">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262175" y="309675"/>
            <a:ext cx="86307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t>How </a:t>
            </a:r>
            <a:r>
              <a:rPr b="1" lang="en"/>
              <a:t>export control regulations impact university research,etc.</a:t>
            </a:r>
            <a:endParaRPr b="1"/>
          </a:p>
        </p:txBody>
      </p:sp>
      <p:sp>
        <p:nvSpPr>
          <p:cNvPr id="140" name="Google Shape;140;p15"/>
          <p:cNvSpPr txBox="1"/>
          <p:nvPr>
            <p:ph idx="1" type="body"/>
          </p:nvPr>
        </p:nvSpPr>
        <p:spPr>
          <a:xfrm>
            <a:off x="382050" y="1264275"/>
            <a:ext cx="8379900" cy="3394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700">
                <a:solidFill>
                  <a:schemeClr val="lt1"/>
                </a:solidFill>
                <a:latin typeface="Times New Roman"/>
                <a:ea typeface="Times New Roman"/>
                <a:cs typeface="Times New Roman"/>
                <a:sym typeface="Times New Roman"/>
              </a:rPr>
              <a:t>In general, the export control regulations affect:</a:t>
            </a:r>
            <a:endParaRPr sz="1700">
              <a:solidFill>
                <a:schemeClr val="lt1"/>
              </a:solidFill>
              <a:latin typeface="Times New Roman"/>
              <a:ea typeface="Times New Roman"/>
              <a:cs typeface="Times New Roman"/>
              <a:sym typeface="Times New Roman"/>
            </a:endParaRPr>
          </a:p>
          <a:p>
            <a:pPr indent="-336550" lvl="0" marL="457200" rtl="0" algn="l">
              <a:spcBef>
                <a:spcPts val="1200"/>
              </a:spcBef>
              <a:spcAft>
                <a:spcPts val="0"/>
              </a:spcAft>
              <a:buClr>
                <a:schemeClr val="lt1"/>
              </a:buClr>
              <a:buSzPts val="1700"/>
              <a:buFont typeface="Times New Roman"/>
              <a:buChar char="●"/>
            </a:pPr>
            <a:r>
              <a:rPr b="1" lang="en" sz="1700">
                <a:solidFill>
                  <a:schemeClr val="lt1"/>
                </a:solidFill>
                <a:latin typeface="Times New Roman"/>
                <a:ea typeface="Times New Roman"/>
                <a:cs typeface="Times New Roman"/>
                <a:sym typeface="Times New Roman"/>
              </a:rPr>
              <a:t>transfers</a:t>
            </a:r>
            <a:r>
              <a:rPr lang="en" sz="1700">
                <a:solidFill>
                  <a:schemeClr val="lt1"/>
                </a:solidFill>
                <a:latin typeface="Times New Roman"/>
                <a:ea typeface="Times New Roman"/>
                <a:cs typeface="Times New Roman"/>
                <a:sym typeface="Times New Roman"/>
              </a:rPr>
              <a:t> of </a:t>
            </a:r>
            <a:r>
              <a:rPr b="1" lang="en" sz="1700">
                <a:solidFill>
                  <a:schemeClr val="lt1"/>
                </a:solidFill>
                <a:latin typeface="Times New Roman"/>
                <a:ea typeface="Times New Roman"/>
                <a:cs typeface="Times New Roman"/>
                <a:sym typeface="Times New Roman"/>
              </a:rPr>
              <a:t>controlled information</a:t>
            </a:r>
            <a:r>
              <a:rPr lang="en" sz="1700">
                <a:solidFill>
                  <a:schemeClr val="lt1"/>
                </a:solidFill>
                <a:latin typeface="Times New Roman"/>
                <a:ea typeface="Times New Roman"/>
                <a:cs typeface="Times New Roman"/>
                <a:sym typeface="Times New Roman"/>
              </a:rPr>
              <a:t>, including technical data, </a:t>
            </a:r>
            <a:r>
              <a:rPr b="1" lang="en" sz="1700">
                <a:solidFill>
                  <a:schemeClr val="lt1"/>
                </a:solidFill>
                <a:latin typeface="Times New Roman"/>
                <a:ea typeface="Times New Roman"/>
                <a:cs typeface="Times New Roman"/>
                <a:sym typeface="Times New Roman"/>
              </a:rPr>
              <a:t>to persons and entities outside the United States;</a:t>
            </a:r>
            <a:endParaRPr b="1" sz="1500">
              <a:solidFill>
                <a:schemeClr val="lt1"/>
              </a:solidFill>
              <a:latin typeface="Times New Roman"/>
              <a:ea typeface="Times New Roman"/>
              <a:cs typeface="Times New Roman"/>
              <a:sym typeface="Times New Roman"/>
            </a:endParaRPr>
          </a:p>
          <a:p>
            <a:pPr indent="-336550" lvl="0" marL="457200" rtl="0" algn="l">
              <a:spcBef>
                <a:spcPts val="0"/>
              </a:spcBef>
              <a:spcAft>
                <a:spcPts val="0"/>
              </a:spcAft>
              <a:buClr>
                <a:schemeClr val="lt1"/>
              </a:buClr>
              <a:buSzPts val="1700"/>
              <a:buChar char="●"/>
            </a:pPr>
            <a:r>
              <a:rPr lang="en" sz="1700">
                <a:solidFill>
                  <a:schemeClr val="lt1"/>
                </a:solidFill>
                <a:latin typeface="Times New Roman"/>
                <a:ea typeface="Times New Roman"/>
                <a:cs typeface="Times New Roman"/>
                <a:sym typeface="Times New Roman"/>
              </a:rPr>
              <a:t>shipment of </a:t>
            </a:r>
            <a:r>
              <a:rPr b="1" lang="en" sz="1700">
                <a:solidFill>
                  <a:schemeClr val="lt1"/>
                </a:solidFill>
                <a:latin typeface="Times New Roman"/>
                <a:ea typeface="Times New Roman"/>
                <a:cs typeface="Times New Roman"/>
                <a:sym typeface="Times New Roman"/>
              </a:rPr>
              <a:t>controlled physical items</a:t>
            </a:r>
            <a:r>
              <a:rPr lang="en" sz="1700">
                <a:solidFill>
                  <a:schemeClr val="lt1"/>
                </a:solidFill>
                <a:latin typeface="Times New Roman"/>
                <a:ea typeface="Times New Roman"/>
                <a:cs typeface="Times New Roman"/>
                <a:sym typeface="Times New Roman"/>
              </a:rPr>
              <a:t>, such as scientific equipment, from the United States to a foreign country;</a:t>
            </a:r>
            <a:endParaRPr sz="1500">
              <a:solidFill>
                <a:schemeClr val="lt1"/>
              </a:solidFill>
              <a:latin typeface="Times New Roman"/>
              <a:ea typeface="Times New Roman"/>
              <a:cs typeface="Times New Roman"/>
              <a:sym typeface="Times New Roman"/>
            </a:endParaRPr>
          </a:p>
          <a:p>
            <a:pPr indent="-336550" lvl="0" marL="457200" rtl="0" algn="l">
              <a:spcBef>
                <a:spcPts val="0"/>
              </a:spcBef>
              <a:spcAft>
                <a:spcPts val="0"/>
              </a:spcAft>
              <a:buClr>
                <a:schemeClr val="lt1"/>
              </a:buClr>
              <a:buSzPts val="1700"/>
              <a:buFont typeface="Times New Roman"/>
              <a:buChar char="●"/>
            </a:pPr>
            <a:r>
              <a:rPr lang="en" sz="1700">
                <a:solidFill>
                  <a:schemeClr val="lt1"/>
                </a:solidFill>
                <a:latin typeface="Times New Roman"/>
                <a:ea typeface="Times New Roman"/>
                <a:cs typeface="Times New Roman"/>
                <a:sym typeface="Times New Roman"/>
              </a:rPr>
              <a:t>verbal, written, electronic, or visual disclosures of c</a:t>
            </a:r>
            <a:r>
              <a:rPr b="1" lang="en" sz="1700">
                <a:solidFill>
                  <a:schemeClr val="lt1"/>
                </a:solidFill>
                <a:latin typeface="Times New Roman"/>
                <a:ea typeface="Times New Roman"/>
                <a:cs typeface="Times New Roman"/>
                <a:sym typeface="Times New Roman"/>
              </a:rPr>
              <a:t>ontrolled scientific and technical information</a:t>
            </a:r>
            <a:r>
              <a:rPr lang="en" sz="1700">
                <a:solidFill>
                  <a:schemeClr val="lt1"/>
                </a:solidFill>
                <a:latin typeface="Times New Roman"/>
                <a:ea typeface="Times New Roman"/>
                <a:cs typeface="Times New Roman"/>
                <a:sym typeface="Times New Roman"/>
              </a:rPr>
              <a:t> related to export controlled items to foreign nationals in the United States. Such a transfer is termed a </a:t>
            </a:r>
            <a:r>
              <a:rPr b="1" lang="en" sz="1700">
                <a:solidFill>
                  <a:schemeClr val="lt1"/>
                </a:solidFill>
                <a:latin typeface="Times New Roman"/>
                <a:ea typeface="Times New Roman"/>
                <a:cs typeface="Times New Roman"/>
                <a:sym typeface="Times New Roman"/>
              </a:rPr>
              <a:t>"deemed export"</a:t>
            </a:r>
            <a:r>
              <a:rPr lang="en" sz="1700">
                <a:solidFill>
                  <a:schemeClr val="lt1"/>
                </a:solidFill>
                <a:latin typeface="Times New Roman"/>
                <a:ea typeface="Times New Roman"/>
                <a:cs typeface="Times New Roman"/>
                <a:sym typeface="Times New Roman"/>
              </a:rPr>
              <a:t> and is regulated because the transfer is "deemed" to be to the country where the person is a resident or a citizen;</a:t>
            </a:r>
            <a:endParaRPr sz="1500">
              <a:solidFill>
                <a:schemeClr val="lt1"/>
              </a:solidFill>
              <a:latin typeface="Times New Roman"/>
              <a:ea typeface="Times New Roman"/>
              <a:cs typeface="Times New Roman"/>
              <a:sym typeface="Times New Roman"/>
            </a:endParaRPr>
          </a:p>
          <a:p>
            <a:pPr indent="-336550" lvl="0" marL="457200" rtl="0" algn="l">
              <a:spcBef>
                <a:spcPts val="0"/>
              </a:spcBef>
              <a:spcAft>
                <a:spcPts val="0"/>
              </a:spcAft>
              <a:buClr>
                <a:schemeClr val="lt1"/>
              </a:buClr>
              <a:buSzPts val="1700"/>
              <a:buChar char="●"/>
            </a:pPr>
            <a:r>
              <a:rPr lang="en" sz="1500">
                <a:solidFill>
                  <a:schemeClr val="lt1"/>
                </a:solidFill>
                <a:latin typeface="Times New Roman"/>
                <a:ea typeface="Times New Roman"/>
                <a:cs typeface="Times New Roman"/>
                <a:sym typeface="Times New Roman"/>
              </a:rPr>
              <a:t> </a:t>
            </a:r>
            <a:r>
              <a:rPr lang="en" sz="1700">
                <a:solidFill>
                  <a:schemeClr val="lt1"/>
                </a:solidFill>
                <a:latin typeface="Times New Roman"/>
                <a:ea typeface="Times New Roman"/>
                <a:cs typeface="Times New Roman"/>
                <a:sym typeface="Times New Roman"/>
              </a:rPr>
              <a:t>travel to certain </a:t>
            </a:r>
            <a:r>
              <a:rPr b="1" lang="en" sz="1700">
                <a:solidFill>
                  <a:schemeClr val="lt1"/>
                </a:solidFill>
                <a:latin typeface="Times New Roman"/>
                <a:ea typeface="Times New Roman"/>
                <a:cs typeface="Times New Roman"/>
                <a:sym typeface="Times New Roman"/>
              </a:rPr>
              <a:t>sanctioned or embargoed countries</a:t>
            </a:r>
            <a:r>
              <a:rPr lang="en" sz="1700">
                <a:solidFill>
                  <a:schemeClr val="lt1"/>
                </a:solidFill>
                <a:latin typeface="Times New Roman"/>
                <a:ea typeface="Times New Roman"/>
                <a:cs typeface="Times New Roman"/>
                <a:sym typeface="Times New Roman"/>
              </a:rPr>
              <a:t> for purposes of teaching or performing research.</a:t>
            </a:r>
            <a:endParaRPr sz="1700">
              <a:solidFill>
                <a:schemeClr val="lt1"/>
              </a:solidFill>
              <a:latin typeface="Times New Roman"/>
              <a:ea typeface="Times New Roman"/>
              <a:cs typeface="Times New Roman"/>
              <a:sym typeface="Times New Roman"/>
            </a:endParaRPr>
          </a:p>
          <a:p>
            <a:pPr indent="-228600" lvl="0" marL="457200" rtl="0" algn="l">
              <a:spcBef>
                <a:spcPts val="0"/>
              </a:spcBef>
              <a:spcAft>
                <a:spcPts val="0"/>
              </a:spcAft>
              <a:buClr>
                <a:srgbClr val="000000"/>
              </a:buClr>
              <a:buSzPts val="1200"/>
              <a:buFont typeface="Arial"/>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idx="1" type="body"/>
          </p:nvPr>
        </p:nvSpPr>
        <p:spPr>
          <a:xfrm>
            <a:off x="-120650" y="171675"/>
            <a:ext cx="8839200" cy="4600500"/>
          </a:xfrm>
          <a:prstGeom prst="rect">
            <a:avLst/>
          </a:prstGeom>
        </p:spPr>
        <p:txBody>
          <a:bodyPr anchorCtr="0" anchor="t" bIns="91425" lIns="91425" spcFirstLastPara="1" rIns="91425" wrap="square" tIns="91425">
            <a:noAutofit/>
          </a:bodyPr>
          <a:lstStyle/>
          <a:p>
            <a:pPr indent="-228600" lvl="0" marL="457200" rtl="0" algn="l">
              <a:spcBef>
                <a:spcPts val="1200"/>
              </a:spcBef>
              <a:spcAft>
                <a:spcPts val="0"/>
              </a:spcAft>
              <a:buClr>
                <a:schemeClr val="lt1"/>
              </a:buClr>
              <a:buSzPts val="1600"/>
              <a:buFont typeface="Times New Roman"/>
              <a:buNone/>
            </a:pPr>
            <a:r>
              <a:rPr lang="en" sz="1700">
                <a:solidFill>
                  <a:schemeClr val="lt1"/>
                </a:solidFill>
                <a:latin typeface="Times New Roman"/>
                <a:ea typeface="Times New Roman"/>
                <a:cs typeface="Times New Roman"/>
                <a:sym typeface="Times New Roman"/>
              </a:rPr>
              <a:t>Under the export control regulations, the export of certain goods and technology may be prohibited or a government license may be required to proceed with the export. </a:t>
            </a:r>
            <a:r>
              <a:rPr b="1" lang="en" sz="1700">
                <a:solidFill>
                  <a:schemeClr val="lt1"/>
                </a:solidFill>
                <a:latin typeface="Times New Roman"/>
                <a:ea typeface="Times New Roman"/>
                <a:cs typeface="Times New Roman"/>
                <a:sym typeface="Times New Roman"/>
              </a:rPr>
              <a:t>While most exports do not require government licenses, licenses are required for exports that the U.S. government considers "controlled" under:</a:t>
            </a:r>
            <a:endParaRPr b="1" sz="1700">
              <a:solidFill>
                <a:schemeClr val="lt1"/>
              </a:solidFill>
              <a:latin typeface="Times New Roman"/>
              <a:ea typeface="Times New Roman"/>
              <a:cs typeface="Times New Roman"/>
              <a:sym typeface="Times New Roman"/>
            </a:endParaRPr>
          </a:p>
          <a:p>
            <a:pPr indent="-311150" lvl="0" marL="914400" rtl="0" algn="l">
              <a:spcBef>
                <a:spcPts val="0"/>
              </a:spcBef>
              <a:spcAft>
                <a:spcPts val="0"/>
              </a:spcAft>
              <a:buClr>
                <a:schemeClr val="lt1"/>
              </a:buClr>
              <a:buSzPts val="1300"/>
              <a:buFont typeface="Times New Roman"/>
              <a:buChar char="●"/>
            </a:pPr>
            <a:r>
              <a:rPr b="1" lang="en" sz="1700">
                <a:solidFill>
                  <a:srgbClr val="FF0000"/>
                </a:solidFill>
                <a:latin typeface="Times New Roman"/>
                <a:ea typeface="Times New Roman"/>
                <a:cs typeface="Times New Roman"/>
                <a:sym typeface="Times New Roman"/>
              </a:rPr>
              <a:t>The Department of Commerce's Export Administration Regulations (EAR) (also known as the Commerce Control List)</a:t>
            </a:r>
            <a:r>
              <a:rPr lang="en" sz="1700">
                <a:solidFill>
                  <a:srgbClr val="FF0000"/>
                </a:solidFill>
                <a:latin typeface="Times New Roman"/>
                <a:ea typeface="Times New Roman"/>
                <a:cs typeface="Times New Roman"/>
                <a:sym typeface="Times New Roman"/>
              </a:rPr>
              <a:t>:</a:t>
            </a:r>
            <a:r>
              <a:rPr lang="en" sz="1700">
                <a:solidFill>
                  <a:schemeClr val="lt1"/>
                </a:solidFill>
                <a:latin typeface="Times New Roman"/>
                <a:ea typeface="Times New Roman"/>
                <a:cs typeface="Times New Roman"/>
                <a:sym typeface="Times New Roman"/>
              </a:rPr>
              <a:t> The EAR is concerned with dual-use items, such as computers or pathogens, that are designed for commercial use, but have the potential for military application.</a:t>
            </a:r>
            <a:endParaRPr sz="1700">
              <a:solidFill>
                <a:schemeClr val="lt1"/>
              </a:solidFill>
              <a:latin typeface="Times New Roman"/>
              <a:ea typeface="Times New Roman"/>
              <a:cs typeface="Times New Roman"/>
              <a:sym typeface="Times New Roman"/>
            </a:endParaRPr>
          </a:p>
          <a:p>
            <a:pPr indent="-311150" lvl="0" marL="914400" rtl="0" algn="l">
              <a:spcBef>
                <a:spcPts val="0"/>
              </a:spcBef>
              <a:spcAft>
                <a:spcPts val="0"/>
              </a:spcAft>
              <a:buClr>
                <a:schemeClr val="lt1"/>
              </a:buClr>
              <a:buSzPts val="1300"/>
              <a:buFont typeface="Times New Roman"/>
              <a:buChar char="●"/>
            </a:pPr>
            <a:r>
              <a:rPr b="1" lang="en" sz="1700">
                <a:solidFill>
                  <a:srgbClr val="FF0000"/>
                </a:solidFill>
                <a:latin typeface="Times New Roman"/>
                <a:ea typeface="Times New Roman"/>
                <a:cs typeface="Times New Roman"/>
                <a:sym typeface="Times New Roman"/>
              </a:rPr>
              <a:t>The Department of State's International Traffic In Arms Regulations (ITAR) (also known as the U.S. Munitions List)</a:t>
            </a:r>
            <a:r>
              <a:rPr lang="en" sz="1700">
                <a:solidFill>
                  <a:srgbClr val="FF0000"/>
                </a:solidFill>
                <a:latin typeface="Times New Roman"/>
                <a:ea typeface="Times New Roman"/>
                <a:cs typeface="Times New Roman"/>
                <a:sym typeface="Times New Roman"/>
              </a:rPr>
              <a:t>: </a:t>
            </a:r>
            <a:r>
              <a:rPr lang="en" sz="1700">
                <a:solidFill>
                  <a:schemeClr val="lt1"/>
                </a:solidFill>
                <a:latin typeface="Times New Roman"/>
                <a:ea typeface="Times New Roman"/>
                <a:cs typeface="Times New Roman"/>
                <a:sym typeface="Times New Roman"/>
              </a:rPr>
              <a:t>covers defense-related items and services.</a:t>
            </a:r>
            <a:endParaRPr sz="1700">
              <a:solidFill>
                <a:schemeClr val="lt1"/>
              </a:solidFill>
              <a:latin typeface="Times New Roman"/>
              <a:ea typeface="Times New Roman"/>
              <a:cs typeface="Times New Roman"/>
              <a:sym typeface="Times New Roman"/>
            </a:endParaRPr>
          </a:p>
          <a:p>
            <a:pPr indent="-304800" lvl="0" marL="914400" rtl="0" algn="l">
              <a:spcBef>
                <a:spcPts val="0"/>
              </a:spcBef>
              <a:spcAft>
                <a:spcPts val="0"/>
              </a:spcAft>
              <a:buClr>
                <a:schemeClr val="lt1"/>
              </a:buClr>
              <a:buSzPts val="1200"/>
              <a:buFont typeface="Times New Roman"/>
              <a:buChar char="●"/>
            </a:pPr>
            <a:r>
              <a:rPr b="1" lang="en" sz="1700">
                <a:solidFill>
                  <a:srgbClr val="FF0000"/>
                </a:solidFill>
                <a:latin typeface="Times New Roman"/>
                <a:ea typeface="Times New Roman"/>
                <a:cs typeface="Times New Roman"/>
                <a:sym typeface="Times New Roman"/>
              </a:rPr>
              <a:t>The Treasury Department's Office of Foreign Assets Control (OFAC):</a:t>
            </a:r>
            <a:r>
              <a:rPr lang="en" sz="1700">
                <a:solidFill>
                  <a:schemeClr val="lt1"/>
                </a:solidFill>
                <a:latin typeface="Times New Roman"/>
                <a:ea typeface="Times New Roman"/>
                <a:cs typeface="Times New Roman"/>
                <a:sym typeface="Times New Roman"/>
              </a:rPr>
              <a:t> enforces economic and trade sanctions that have been imposed against specific countries based on reasons of foreign policy, national security, or international agreements.</a:t>
            </a:r>
            <a:endParaRPr sz="1700">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p:txBody>
      </p:sp>
      <p:sp>
        <p:nvSpPr>
          <p:cNvPr id="146" name="Google Shape;146;p16"/>
          <p:cNvSpPr txBox="1"/>
          <p:nvPr/>
        </p:nvSpPr>
        <p:spPr>
          <a:xfrm>
            <a:off x="375000" y="4236350"/>
            <a:ext cx="8394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Calibri"/>
                <a:ea typeface="Calibri"/>
                <a:cs typeface="Calibri"/>
                <a:sym typeface="Calibri"/>
              </a:rPr>
              <a:t>Bureau of Industry and Security of the United States Department of Commerce:</a:t>
            </a:r>
            <a:r>
              <a:rPr lang="en">
                <a:solidFill>
                  <a:schemeClr val="lt1"/>
                </a:solidFill>
                <a:latin typeface="Calibri"/>
                <a:ea typeface="Calibri"/>
                <a:cs typeface="Calibri"/>
                <a:sym typeface="Calibri"/>
              </a:rPr>
              <a:t> </a:t>
            </a:r>
            <a:r>
              <a:rPr lang="en" sz="1200">
                <a:solidFill>
                  <a:schemeClr val="lt1"/>
                </a:solidFill>
              </a:rPr>
              <a:t>advance national security, foreign policy, and economic objectives by ensuring an effective export control and treaty compliance system, and promoting continued U.S. strategic technology leadership</a:t>
            </a:r>
            <a:endParaRPr>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idx="1" type="body"/>
          </p:nvPr>
        </p:nvSpPr>
        <p:spPr>
          <a:xfrm>
            <a:off x="526625" y="255200"/>
            <a:ext cx="7777200" cy="4530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700">
                <a:solidFill>
                  <a:schemeClr val="lt1"/>
                </a:solidFill>
              </a:rPr>
              <a:t>Both the EAR and the ITAR </a:t>
            </a:r>
            <a:r>
              <a:rPr b="1" lang="en" sz="1700">
                <a:solidFill>
                  <a:schemeClr val="lt1"/>
                </a:solidFill>
              </a:rPr>
              <a:t>exclude fundamental research from the requirements of the regulations. </a:t>
            </a:r>
            <a:r>
              <a:rPr b="1" lang="en" sz="1700">
                <a:solidFill>
                  <a:srgbClr val="FF0000"/>
                </a:solidFill>
              </a:rPr>
              <a:t>Fundamental research is defined as "basic and applied research in science and engineering conducted at an institution of higher learning in the United States where the resulting information is ordinarily published and shared broadly within the scientific community, as distinguished from research the results of which are restricted for proprietary reasons or specific U.S. Government access and dissemination controls."</a:t>
            </a:r>
            <a:r>
              <a:rPr lang="en" sz="1700">
                <a:solidFill>
                  <a:schemeClr val="lt1"/>
                </a:solidFill>
              </a:rPr>
              <a:t> Information which is publicly available also is excluded from the purview of the export control regulations. To guarantee the application of these exclusions, researchers should publish their findings to the fullest extent possible and should not agree to confidentiality clauses or other terms that restrict the dissemination of research materials and results.</a:t>
            </a:r>
            <a:endParaRPr sz="1700">
              <a:solidFill>
                <a:schemeClr val="lt1"/>
              </a:solidFill>
            </a:endParaRPr>
          </a:p>
          <a:p>
            <a:pPr indent="0" lvl="0" marL="0" rtl="0" algn="l">
              <a:spcBef>
                <a:spcPts val="1200"/>
              </a:spcBef>
              <a:spcAft>
                <a:spcPts val="0"/>
              </a:spcAft>
              <a:buNone/>
            </a:pPr>
            <a:r>
              <a:rPr b="1" lang="en" sz="1700">
                <a:solidFill>
                  <a:srgbClr val="FF0000"/>
                </a:solidFill>
              </a:rPr>
              <a:t>The fundamental research and public domain exclusions do not apply to tangible items that are being taken or shipped outside of the U.S. In such cases, those items must be analyzed to determine whether they are subject to export controls.</a:t>
            </a:r>
            <a:endParaRPr b="1" sz="1700">
              <a:solidFill>
                <a:srgbClr val="FF0000"/>
              </a:solidFill>
            </a:endParaRPr>
          </a:p>
          <a:p>
            <a:pPr indent="0" lvl="0" marL="0" rtl="0" algn="l">
              <a:spcBef>
                <a:spcPts val="1200"/>
              </a:spcBef>
              <a:spcAft>
                <a:spcPts val="0"/>
              </a:spcAft>
              <a:buNone/>
            </a:pPr>
            <a:r>
              <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8"/>
          <p:cNvSpPr txBox="1"/>
          <p:nvPr>
            <p:ph type="title"/>
          </p:nvPr>
        </p:nvSpPr>
        <p:spPr>
          <a:xfrm>
            <a:off x="187325" y="260975"/>
            <a:ext cx="92901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FF0000"/>
                </a:solidFill>
              </a:rPr>
              <a:t>General exemptions from Export Control Regulations</a:t>
            </a:r>
            <a:endParaRPr b="1" sz="2800">
              <a:solidFill>
                <a:srgbClr val="FF0000"/>
              </a:solidFill>
            </a:endParaRPr>
          </a:p>
        </p:txBody>
      </p:sp>
      <p:sp>
        <p:nvSpPr>
          <p:cNvPr id="157" name="Google Shape;157;p18"/>
          <p:cNvSpPr txBox="1"/>
          <p:nvPr>
            <p:ph idx="1" type="body"/>
          </p:nvPr>
        </p:nvSpPr>
        <p:spPr>
          <a:xfrm>
            <a:off x="296975" y="832900"/>
            <a:ext cx="8028000" cy="36057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Clr>
                <a:schemeClr val="lt1"/>
              </a:buClr>
              <a:buSzPts val="3600"/>
              <a:buFont typeface="Times New Roman"/>
              <a:buChar char="●"/>
            </a:pPr>
            <a:r>
              <a:rPr lang="en" sz="3600">
                <a:solidFill>
                  <a:schemeClr val="lt1"/>
                </a:solidFill>
                <a:latin typeface="Times New Roman"/>
                <a:ea typeface="Times New Roman"/>
                <a:cs typeface="Times New Roman"/>
                <a:sym typeface="Times New Roman"/>
              </a:rPr>
              <a:t>Publicly available information is excluded from export control</a:t>
            </a:r>
            <a:endParaRPr sz="3600">
              <a:solidFill>
                <a:schemeClr val="lt1"/>
              </a:solidFill>
              <a:latin typeface="Times New Roman"/>
              <a:ea typeface="Times New Roman"/>
              <a:cs typeface="Times New Roman"/>
              <a:sym typeface="Times New Roman"/>
            </a:endParaRPr>
          </a:p>
          <a:p>
            <a:pPr indent="-457200" lvl="0" marL="457200" rtl="0" algn="l">
              <a:spcBef>
                <a:spcPts val="0"/>
              </a:spcBef>
              <a:spcAft>
                <a:spcPts val="0"/>
              </a:spcAft>
              <a:buClr>
                <a:schemeClr val="lt1"/>
              </a:buClr>
              <a:buSzPts val="3600"/>
              <a:buFont typeface="Times New Roman"/>
              <a:buChar char="●"/>
            </a:pPr>
            <a:r>
              <a:rPr lang="en" sz="3600">
                <a:solidFill>
                  <a:schemeClr val="lt1"/>
                </a:solidFill>
                <a:latin typeface="Times New Roman"/>
                <a:ea typeface="Times New Roman"/>
                <a:cs typeface="Times New Roman"/>
                <a:sym typeface="Times New Roman"/>
              </a:rPr>
              <a:t>Education is excluded from export control</a:t>
            </a:r>
            <a:endParaRPr sz="3600">
              <a:solidFill>
                <a:schemeClr val="lt1"/>
              </a:solidFill>
              <a:latin typeface="Times New Roman"/>
              <a:ea typeface="Times New Roman"/>
              <a:cs typeface="Times New Roman"/>
              <a:sym typeface="Times New Roman"/>
            </a:endParaRPr>
          </a:p>
          <a:p>
            <a:pPr indent="-457200" lvl="0" marL="457200" rtl="0" algn="l">
              <a:spcBef>
                <a:spcPts val="0"/>
              </a:spcBef>
              <a:spcAft>
                <a:spcPts val="0"/>
              </a:spcAft>
              <a:buClr>
                <a:schemeClr val="lt1"/>
              </a:buClr>
              <a:buSzPts val="3600"/>
              <a:buFont typeface="Times New Roman"/>
              <a:buChar char="●"/>
            </a:pPr>
            <a:r>
              <a:rPr lang="en" sz="3600">
                <a:solidFill>
                  <a:schemeClr val="lt1"/>
                </a:solidFill>
                <a:latin typeface="Times New Roman"/>
                <a:ea typeface="Times New Roman"/>
                <a:cs typeface="Times New Roman"/>
                <a:sym typeface="Times New Roman"/>
              </a:rPr>
              <a:t>Fundamental research is excluded from export control</a:t>
            </a:r>
            <a:endParaRPr sz="3600">
              <a:solidFill>
                <a:schemeClr val="lt1"/>
              </a:solidFill>
              <a:latin typeface="Times New Roman"/>
              <a:ea typeface="Times New Roman"/>
              <a:cs typeface="Times New Roman"/>
              <a:sym typeface="Times New Roman"/>
            </a:endParaRPr>
          </a:p>
          <a:p>
            <a:pPr indent="0" lvl="0" marL="0" rtl="0" algn="l">
              <a:spcBef>
                <a:spcPts val="8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9"/>
          <p:cNvSpPr txBox="1"/>
          <p:nvPr>
            <p:ph idx="1" type="body"/>
          </p:nvPr>
        </p:nvSpPr>
        <p:spPr>
          <a:xfrm>
            <a:off x="437700" y="540575"/>
            <a:ext cx="8268600" cy="148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i="1" sz="1200">
              <a:solidFill>
                <a:srgbClr val="333333"/>
              </a:solidFill>
              <a:latin typeface="Arial"/>
              <a:ea typeface="Arial"/>
              <a:cs typeface="Arial"/>
              <a:sym typeface="Arial"/>
            </a:endParaRPr>
          </a:p>
          <a:p>
            <a:pPr indent="0" lvl="0" marL="0" rtl="0" algn="ctr">
              <a:spcBef>
                <a:spcPts val="800"/>
              </a:spcBef>
              <a:spcAft>
                <a:spcPts val="0"/>
              </a:spcAft>
              <a:buNone/>
            </a:pPr>
            <a:r>
              <a:t/>
            </a:r>
            <a:endParaRPr i="1" sz="1200">
              <a:solidFill>
                <a:srgbClr val="333333"/>
              </a:solidFill>
              <a:latin typeface="Arial"/>
              <a:ea typeface="Arial"/>
              <a:cs typeface="Arial"/>
              <a:sym typeface="Arial"/>
            </a:endParaRPr>
          </a:p>
          <a:p>
            <a:pPr indent="0" lvl="0" marL="0" marR="0" rtl="0" algn="l">
              <a:lnSpc>
                <a:spcPct val="100000"/>
              </a:lnSpc>
              <a:spcBef>
                <a:spcPts val="800"/>
              </a:spcBef>
              <a:spcAft>
                <a:spcPts val="0"/>
              </a:spcAft>
              <a:buNone/>
            </a:pPr>
            <a:r>
              <a:rPr b="1" lang="en" sz="4400">
                <a:solidFill>
                  <a:srgbClr val="FF0000"/>
                </a:solidFill>
                <a:latin typeface="Nunito"/>
                <a:ea typeface="Nunito"/>
                <a:cs typeface="Nunito"/>
                <a:sym typeface="Nunito"/>
              </a:rPr>
              <a:t>Protecting the free exchange of information among researchers while complying with U.S. export control regulations</a:t>
            </a:r>
            <a:endParaRPr b="1" sz="4400">
              <a:solidFill>
                <a:srgbClr val="FF0000"/>
              </a:solidFill>
              <a:latin typeface="Nunito"/>
              <a:ea typeface="Nunito"/>
              <a:cs typeface="Nunito"/>
              <a:sym typeface="Nunito"/>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63" name="Google Shape;163;p19"/>
          <p:cNvSpPr txBox="1"/>
          <p:nvPr>
            <p:ph type="title"/>
          </p:nvPr>
        </p:nvSpPr>
        <p:spPr>
          <a:xfrm>
            <a:off x="256650" y="191350"/>
            <a:ext cx="86307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4700"/>
              <a:t>THE ISSUE</a:t>
            </a:r>
            <a:endParaRPr b="1" sz="4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0"/>
          <p:cNvSpPr txBox="1"/>
          <p:nvPr>
            <p:ph type="title"/>
          </p:nvPr>
        </p:nvSpPr>
        <p:spPr>
          <a:xfrm>
            <a:off x="283050" y="262175"/>
            <a:ext cx="7735500" cy="12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Recent Trends</a:t>
            </a:r>
            <a:endParaRPr b="1">
              <a:solidFill>
                <a:srgbClr val="FF0000"/>
              </a:solidFill>
            </a:endParaRPr>
          </a:p>
        </p:txBody>
      </p:sp>
      <p:sp>
        <p:nvSpPr>
          <p:cNvPr id="169" name="Google Shape;169;p20"/>
          <p:cNvSpPr txBox="1"/>
          <p:nvPr>
            <p:ph idx="1" type="body"/>
          </p:nvPr>
        </p:nvSpPr>
        <p:spPr>
          <a:xfrm>
            <a:off x="366575" y="979050"/>
            <a:ext cx="7958400" cy="3459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 sz="1600">
                <a:solidFill>
                  <a:schemeClr val="lt1"/>
                </a:solidFill>
                <a:latin typeface="Georgia"/>
                <a:ea typeface="Georgia"/>
                <a:cs typeface="Georgia"/>
                <a:sym typeface="Georgia"/>
              </a:rPr>
              <a:t>The export controls are within the context of the trade war between United States and China in addition to natural security implications with </a:t>
            </a:r>
            <a:r>
              <a:rPr lang="en" sz="1600">
                <a:solidFill>
                  <a:schemeClr val="lt1"/>
                </a:solidFill>
                <a:latin typeface="Georgia"/>
                <a:ea typeface="Georgia"/>
                <a:cs typeface="Georgia"/>
                <a:sym typeface="Georgia"/>
              </a:rPr>
              <a:t>artificial</a:t>
            </a:r>
            <a:r>
              <a:rPr lang="en" sz="1600">
                <a:solidFill>
                  <a:schemeClr val="lt1"/>
                </a:solidFill>
                <a:latin typeface="Georgia"/>
                <a:ea typeface="Georgia"/>
                <a:cs typeface="Georgia"/>
                <a:sym typeface="Georgia"/>
              </a:rPr>
              <a:t> intelligence, military, etc.</a:t>
            </a:r>
            <a:endParaRPr sz="1600">
              <a:solidFill>
                <a:schemeClr val="lt1"/>
              </a:solidFill>
              <a:latin typeface="Georgia"/>
              <a:ea typeface="Georgia"/>
              <a:cs typeface="Georgia"/>
              <a:sym typeface="Georgia"/>
            </a:endParaRPr>
          </a:p>
          <a:p>
            <a:pPr indent="-330200" lvl="0" marL="457200" rtl="0" algn="l">
              <a:spcBef>
                <a:spcPts val="0"/>
              </a:spcBef>
              <a:spcAft>
                <a:spcPts val="0"/>
              </a:spcAft>
              <a:buClr>
                <a:schemeClr val="lt1"/>
              </a:buClr>
              <a:buSzPts val="1600"/>
              <a:buFont typeface="Georgia"/>
              <a:buChar char="●"/>
            </a:pPr>
            <a:r>
              <a:rPr lang="en" sz="1600">
                <a:solidFill>
                  <a:schemeClr val="lt1"/>
                </a:solidFill>
                <a:latin typeface="Georgia"/>
                <a:ea typeface="Georgia"/>
                <a:cs typeface="Georgia"/>
                <a:sym typeface="Georgia"/>
              </a:rPr>
              <a:t>The Trump administration has been critical of the way China negotiates deals with American companies, often requiring the transfer of technology to Chinese partners as the cost of doing business in the country. Federal officials are making an aggressive argument that China has stolen American technology through hacking and industrial espionage.</a:t>
            </a:r>
            <a:endParaRPr sz="1600">
              <a:solidFill>
                <a:schemeClr val="lt1"/>
              </a:solidFill>
              <a:latin typeface="Georgia"/>
              <a:ea typeface="Georgia"/>
              <a:cs typeface="Georgia"/>
              <a:sym typeface="Georgia"/>
            </a:endParaRPr>
          </a:p>
          <a:p>
            <a:pPr indent="-330200" lvl="0" marL="457200" rtl="0" algn="l">
              <a:spcBef>
                <a:spcPts val="0"/>
              </a:spcBef>
              <a:spcAft>
                <a:spcPts val="0"/>
              </a:spcAft>
              <a:buClr>
                <a:schemeClr val="lt1"/>
              </a:buClr>
              <a:buSzPts val="1600"/>
              <a:buFont typeface="Georgia"/>
              <a:buChar char="●"/>
            </a:pPr>
            <a:r>
              <a:rPr lang="en" sz="1600" u="sng">
                <a:solidFill>
                  <a:schemeClr val="lt1"/>
                </a:solidFill>
                <a:latin typeface="Georgia"/>
                <a:ea typeface="Georgia"/>
                <a:cs typeface="Georgia"/>
                <a:sym typeface="Georgia"/>
              </a:rPr>
              <a:t>Export Controls Act of 2018: </a:t>
            </a:r>
            <a:r>
              <a:rPr lang="en" sz="1600">
                <a:solidFill>
                  <a:schemeClr val="lt1"/>
                </a:solidFill>
                <a:latin typeface="Georgia"/>
                <a:ea typeface="Georgia"/>
                <a:cs typeface="Georgia"/>
                <a:sym typeface="Georgia"/>
              </a:rPr>
              <a:t>added export restrictions to “emerging and foundational technologies.”</a:t>
            </a:r>
            <a:endParaRPr sz="1600">
              <a:solidFill>
                <a:schemeClr val="lt1"/>
              </a:solidFill>
              <a:latin typeface="Georgia"/>
              <a:ea typeface="Georgia"/>
              <a:cs typeface="Georgia"/>
              <a:sym typeface="Georgia"/>
            </a:endParaRPr>
          </a:p>
          <a:p>
            <a:pPr indent="-330200" lvl="0" marL="457200" marR="0" rtl="0" algn="l">
              <a:lnSpc>
                <a:spcPct val="115000"/>
              </a:lnSpc>
              <a:spcBef>
                <a:spcPts val="0"/>
              </a:spcBef>
              <a:spcAft>
                <a:spcPts val="0"/>
              </a:spcAft>
              <a:buClr>
                <a:schemeClr val="lt1"/>
              </a:buClr>
              <a:buSzPts val="1600"/>
              <a:buFont typeface="Georgia"/>
              <a:buChar char="●"/>
            </a:pPr>
            <a:r>
              <a:rPr lang="en" sz="1600">
                <a:solidFill>
                  <a:schemeClr val="lt1"/>
                </a:solidFill>
                <a:latin typeface="Georgia"/>
                <a:ea typeface="Georgia"/>
                <a:cs typeface="Georgia"/>
                <a:sym typeface="Georgia"/>
              </a:rPr>
              <a:t>“U.S. imposes strict export controls on certain artificial intelligence software for automating the analysis of geospatial imagery.” Significant penalties can be imposed if controlled products are exported without the proper license.</a:t>
            </a:r>
            <a:endParaRPr sz="1600">
              <a:solidFill>
                <a:schemeClr val="lt1"/>
              </a:solidFill>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txBox="1"/>
          <p:nvPr>
            <p:ph type="title"/>
          </p:nvPr>
        </p:nvSpPr>
        <p:spPr>
          <a:xfrm>
            <a:off x="290200" y="2331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Geospatial Software Controlled:</a:t>
            </a:r>
            <a:endParaRPr b="1"/>
          </a:p>
        </p:txBody>
      </p:sp>
      <p:sp>
        <p:nvSpPr>
          <p:cNvPr id="175" name="Google Shape;175;p21"/>
          <p:cNvSpPr txBox="1"/>
          <p:nvPr>
            <p:ph idx="1" type="body"/>
          </p:nvPr>
        </p:nvSpPr>
        <p:spPr>
          <a:xfrm>
            <a:off x="422250" y="902500"/>
            <a:ext cx="7902600" cy="35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50">
                <a:solidFill>
                  <a:schemeClr val="lt1"/>
                </a:solidFill>
                <a:latin typeface="Times New Roman"/>
                <a:ea typeface="Times New Roman"/>
                <a:cs typeface="Times New Roman"/>
                <a:sym typeface="Times New Roman"/>
              </a:rPr>
              <a:t>"Geospatial imagery software specially designed for training a Deep Convolutional Neural Network to automate the analysis of geospatial imagery and point clouds, and having </a:t>
            </a:r>
            <a:r>
              <a:rPr b="1" lang="en" sz="1550">
                <a:solidFill>
                  <a:schemeClr val="lt1"/>
                </a:solidFill>
                <a:latin typeface="Times New Roman"/>
                <a:ea typeface="Times New Roman"/>
                <a:cs typeface="Times New Roman"/>
                <a:sym typeface="Times New Roman"/>
              </a:rPr>
              <a:t>all </a:t>
            </a:r>
            <a:r>
              <a:rPr lang="en" sz="1550">
                <a:solidFill>
                  <a:schemeClr val="lt1"/>
                </a:solidFill>
                <a:latin typeface="Times New Roman"/>
                <a:ea typeface="Times New Roman"/>
                <a:cs typeface="Times New Roman"/>
                <a:sym typeface="Times New Roman"/>
              </a:rPr>
              <a:t>of the following:</a:t>
            </a:r>
            <a:endParaRPr sz="1550">
              <a:solidFill>
                <a:schemeClr val="lt1"/>
              </a:solidFill>
              <a:latin typeface="Times New Roman"/>
              <a:ea typeface="Times New Roman"/>
              <a:cs typeface="Times New Roman"/>
              <a:sym typeface="Times New Roman"/>
            </a:endParaRPr>
          </a:p>
          <a:p>
            <a:pPr indent="-327025" lvl="0" marL="457200" rtl="0" algn="l">
              <a:spcBef>
                <a:spcPts val="800"/>
              </a:spcBef>
              <a:spcAft>
                <a:spcPts val="0"/>
              </a:spcAft>
              <a:buClr>
                <a:schemeClr val="lt1"/>
              </a:buClr>
              <a:buSzPts val="1550"/>
              <a:buFont typeface="Times New Roman"/>
              <a:buChar char="●"/>
            </a:pPr>
            <a:r>
              <a:rPr lang="en" sz="1550">
                <a:solidFill>
                  <a:schemeClr val="lt1"/>
                </a:solidFill>
                <a:latin typeface="Times New Roman"/>
                <a:ea typeface="Times New Roman"/>
                <a:cs typeface="Times New Roman"/>
                <a:sym typeface="Times New Roman"/>
              </a:rPr>
              <a:t>Provides a graphical user interface that enables the user to identify objects (e.g., vehicles, houses, etc.) from within </a:t>
            </a:r>
            <a:r>
              <a:rPr b="1" lang="en" sz="1550">
                <a:solidFill>
                  <a:schemeClr val="lt1"/>
                </a:solidFill>
                <a:latin typeface="Times New Roman"/>
                <a:ea typeface="Times New Roman"/>
                <a:cs typeface="Times New Roman"/>
                <a:sym typeface="Times New Roman"/>
              </a:rPr>
              <a:t>geospatial imagery and point clouds in order to extract positive and negative samples of an object of interest;</a:t>
            </a:r>
            <a:endParaRPr b="1" sz="1550">
              <a:solidFill>
                <a:schemeClr val="lt1"/>
              </a:solidFill>
              <a:latin typeface="Times New Roman"/>
              <a:ea typeface="Times New Roman"/>
              <a:cs typeface="Times New Roman"/>
              <a:sym typeface="Times New Roman"/>
            </a:endParaRPr>
          </a:p>
          <a:p>
            <a:pPr indent="-327025" lvl="0" marL="457200" rtl="0" algn="l">
              <a:spcBef>
                <a:spcPts val="0"/>
              </a:spcBef>
              <a:spcAft>
                <a:spcPts val="0"/>
              </a:spcAft>
              <a:buClr>
                <a:schemeClr val="lt1"/>
              </a:buClr>
              <a:buSzPts val="1550"/>
              <a:buFont typeface="Times New Roman"/>
              <a:buChar char="●"/>
            </a:pPr>
            <a:r>
              <a:rPr lang="en" sz="1550">
                <a:solidFill>
                  <a:schemeClr val="lt1"/>
                </a:solidFill>
                <a:latin typeface="Times New Roman"/>
                <a:ea typeface="Times New Roman"/>
                <a:cs typeface="Times New Roman"/>
                <a:sym typeface="Times New Roman"/>
              </a:rPr>
              <a:t>Reduces pixel variation by performing scale, color, and rotational normalization on the positive samples;</a:t>
            </a:r>
            <a:endParaRPr sz="1550">
              <a:solidFill>
                <a:schemeClr val="lt1"/>
              </a:solidFill>
              <a:latin typeface="Times New Roman"/>
              <a:ea typeface="Times New Roman"/>
              <a:cs typeface="Times New Roman"/>
              <a:sym typeface="Times New Roman"/>
            </a:endParaRPr>
          </a:p>
          <a:p>
            <a:pPr indent="-327025" lvl="0" marL="457200" rtl="0" algn="l">
              <a:spcBef>
                <a:spcPts val="0"/>
              </a:spcBef>
              <a:spcAft>
                <a:spcPts val="0"/>
              </a:spcAft>
              <a:buClr>
                <a:schemeClr val="lt1"/>
              </a:buClr>
              <a:buSzPts val="1550"/>
              <a:buFont typeface="Times New Roman"/>
              <a:buChar char="●"/>
            </a:pPr>
            <a:r>
              <a:rPr lang="en" sz="1550">
                <a:solidFill>
                  <a:schemeClr val="lt1"/>
                </a:solidFill>
                <a:latin typeface="Times New Roman"/>
                <a:ea typeface="Times New Roman"/>
                <a:cs typeface="Times New Roman"/>
                <a:sym typeface="Times New Roman"/>
              </a:rPr>
              <a:t>Trains a </a:t>
            </a:r>
            <a:r>
              <a:rPr b="1" lang="en" sz="1550">
                <a:solidFill>
                  <a:schemeClr val="lt1"/>
                </a:solidFill>
                <a:latin typeface="Times New Roman"/>
                <a:ea typeface="Times New Roman"/>
                <a:cs typeface="Times New Roman"/>
                <a:sym typeface="Times New Roman"/>
              </a:rPr>
              <a:t>Deep Convolutional Neural Network to detect the object of interest </a:t>
            </a:r>
            <a:r>
              <a:rPr lang="en" sz="1550">
                <a:solidFill>
                  <a:schemeClr val="lt1"/>
                </a:solidFill>
                <a:latin typeface="Times New Roman"/>
                <a:ea typeface="Times New Roman"/>
                <a:cs typeface="Times New Roman"/>
                <a:sym typeface="Times New Roman"/>
              </a:rPr>
              <a:t>from the positive and negative samples; and</a:t>
            </a:r>
            <a:endParaRPr sz="1550">
              <a:solidFill>
                <a:schemeClr val="lt1"/>
              </a:solidFill>
              <a:latin typeface="Times New Roman"/>
              <a:ea typeface="Times New Roman"/>
              <a:cs typeface="Times New Roman"/>
              <a:sym typeface="Times New Roman"/>
            </a:endParaRPr>
          </a:p>
          <a:p>
            <a:pPr indent="-327025" lvl="0" marL="457200" rtl="0" algn="l">
              <a:spcBef>
                <a:spcPts val="0"/>
              </a:spcBef>
              <a:spcAft>
                <a:spcPts val="0"/>
              </a:spcAft>
              <a:buClr>
                <a:schemeClr val="lt1"/>
              </a:buClr>
              <a:buSzPts val="1550"/>
              <a:buFont typeface="Times New Roman"/>
              <a:buChar char="●"/>
            </a:pPr>
            <a:r>
              <a:rPr b="1" lang="en" sz="1550">
                <a:solidFill>
                  <a:schemeClr val="lt1"/>
                </a:solidFill>
                <a:latin typeface="Times New Roman"/>
                <a:ea typeface="Times New Roman"/>
                <a:cs typeface="Times New Roman"/>
                <a:sym typeface="Times New Roman"/>
              </a:rPr>
              <a:t>Identifies objects in geospatial imagery</a:t>
            </a:r>
            <a:r>
              <a:rPr lang="en" sz="1550">
                <a:solidFill>
                  <a:schemeClr val="lt1"/>
                </a:solidFill>
                <a:latin typeface="Times New Roman"/>
                <a:ea typeface="Times New Roman"/>
                <a:cs typeface="Times New Roman"/>
                <a:sym typeface="Times New Roman"/>
              </a:rPr>
              <a:t> using the trained Deep Convolutional Neural Network by matching the rotational pattern from the positive samples with the rotational pattern of objects in the geospatial imagery.”</a:t>
            </a:r>
            <a:endParaRPr sz="1550">
              <a:solidFill>
                <a:schemeClr val="lt1"/>
              </a:solidFill>
              <a:latin typeface="Times New Roman"/>
              <a:ea typeface="Times New Roman"/>
              <a:cs typeface="Times New Roman"/>
              <a:sym typeface="Times New Roman"/>
            </a:endParaRPr>
          </a:p>
        </p:txBody>
      </p:sp>
      <p:sp>
        <p:nvSpPr>
          <p:cNvPr id="176" name="Google Shape;176;p21"/>
          <p:cNvSpPr txBox="1"/>
          <p:nvPr/>
        </p:nvSpPr>
        <p:spPr>
          <a:xfrm>
            <a:off x="6073825" y="317850"/>
            <a:ext cx="4008900" cy="4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50">
                <a:solidFill>
                  <a:srgbClr val="FF0000"/>
                </a:solidFill>
                <a:highlight>
                  <a:srgbClr val="FFFFFF"/>
                </a:highlight>
                <a:latin typeface="Times New Roman"/>
                <a:ea typeface="Times New Roman"/>
                <a:cs typeface="Times New Roman"/>
                <a:sym typeface="Times New Roman"/>
              </a:rPr>
              <a:t>Effective 6 January 2020 and Comments</a:t>
            </a:r>
            <a:endParaRPr b="1" sz="1150">
              <a:solidFill>
                <a:srgbClr val="FF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 sz="1150">
                <a:solidFill>
                  <a:srgbClr val="FF0000"/>
                </a:solidFill>
                <a:highlight>
                  <a:srgbClr val="FFFFFF"/>
                </a:highlight>
                <a:latin typeface="Times New Roman"/>
                <a:ea typeface="Times New Roman"/>
                <a:cs typeface="Times New Roman"/>
                <a:sym typeface="Times New Roman"/>
              </a:rPr>
              <a:t>Recently Closed</a:t>
            </a:r>
            <a:endParaRPr b="1" sz="1150">
              <a:solidFill>
                <a:srgbClr val="FF0000"/>
              </a:solidFill>
              <a:highlight>
                <a:srgbClr val="FFFFFF"/>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