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b791f88e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b791f88e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ba29f0b9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ba29f0b9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ba29f0b9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ba29f0b9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ba29f0b99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ba29f0b9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ba29f0b9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ba29f0b9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ba29f0b9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ba29f0b9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ba29f0b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ba29f0b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b791f88e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b791f88e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ba29f0b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ba29f0b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ba29f0b9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ba29f0b9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ba29f0b9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ba29f0b9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federalregister.gov/documents/2020/06/03/2020-09717/expansion-of-export-reexport-and-transfer-in-country-controls-for-military-end-use-or-military-en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federalregister.gov/documents/2020/06/18/2020-13093/release-of-technology-to-certain-entities-on-the-entity-list-in-the-context-of-standar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International_Emergency_Economic_Powers_A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federalregister.gov/documents/2018/11/19/2018-25221/review-of-controls-for-certain-emerging-technologies" TargetMode="External"/><Relationship Id="rId4" Type="http://schemas.openxmlformats.org/officeDocument/2006/relationships/hyperlink" Target="https://www.federalregister.gov/documents/2018/11/19/2018-25221/review-of-controls-for-certain-emerging-technologi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federalregister.gov/documents/2020/01/06/2019-27649/addition-of-software-specially-designed-to-automate-the-analysis-of-geospatial-imagery-to-the-expor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34325" y="1822825"/>
            <a:ext cx="85749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sz="4300"/>
              <a:t>Technologies and Export Control Regulations</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290200" y="233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Geospatial Software Controlled:</a:t>
            </a:r>
            <a:endParaRPr b="1"/>
          </a:p>
        </p:txBody>
      </p:sp>
      <p:sp>
        <p:nvSpPr>
          <p:cNvPr id="184" name="Google Shape;184;p22"/>
          <p:cNvSpPr txBox="1"/>
          <p:nvPr>
            <p:ph idx="1" type="body"/>
          </p:nvPr>
        </p:nvSpPr>
        <p:spPr>
          <a:xfrm>
            <a:off x="422250" y="902500"/>
            <a:ext cx="7902600" cy="3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50">
                <a:solidFill>
                  <a:srgbClr val="FF0000"/>
                </a:solidFill>
                <a:latin typeface="Times New Roman"/>
                <a:ea typeface="Times New Roman"/>
                <a:cs typeface="Times New Roman"/>
                <a:sym typeface="Times New Roman"/>
              </a:rPr>
              <a:t>"Geospatial imagery software specially designed for training a Deep Convolutional Neural Network to automate the analysis of geospatial imagery and point clouds, and having all of the following:</a:t>
            </a:r>
            <a:endParaRPr b="1" sz="1550">
              <a:solidFill>
                <a:srgbClr val="FF0000"/>
              </a:solidFill>
              <a:latin typeface="Times New Roman"/>
              <a:ea typeface="Times New Roman"/>
              <a:cs typeface="Times New Roman"/>
              <a:sym typeface="Times New Roman"/>
            </a:endParaRPr>
          </a:p>
          <a:p>
            <a:pPr indent="-327025" lvl="0" marL="457200" rtl="0" algn="l">
              <a:spcBef>
                <a:spcPts val="800"/>
              </a:spcBef>
              <a:spcAft>
                <a:spcPts val="0"/>
              </a:spcAft>
              <a:buClr>
                <a:schemeClr val="lt1"/>
              </a:buClr>
              <a:buSzPts val="1550"/>
              <a:buFont typeface="Times New Roman"/>
              <a:buChar char="●"/>
            </a:pPr>
            <a:r>
              <a:rPr lang="en" sz="1550">
                <a:solidFill>
                  <a:schemeClr val="lt1"/>
                </a:solidFill>
                <a:latin typeface="Times New Roman"/>
                <a:ea typeface="Times New Roman"/>
                <a:cs typeface="Times New Roman"/>
                <a:sym typeface="Times New Roman"/>
              </a:rPr>
              <a:t>Provides a graphical user interface that enables the user to identify objects (e.g., vehicles, houses, etc.) from within </a:t>
            </a:r>
            <a:r>
              <a:rPr b="1" lang="en" sz="1550">
                <a:solidFill>
                  <a:schemeClr val="lt1"/>
                </a:solidFill>
                <a:latin typeface="Times New Roman"/>
                <a:ea typeface="Times New Roman"/>
                <a:cs typeface="Times New Roman"/>
                <a:sym typeface="Times New Roman"/>
              </a:rPr>
              <a:t>geospatial imagery and point clouds in order to extract positive and negative samples of an object of interest;</a:t>
            </a:r>
            <a:endParaRPr b="1" sz="1550">
              <a:solidFill>
                <a:schemeClr val="lt1"/>
              </a:solidFill>
              <a:latin typeface="Times New Roman"/>
              <a:ea typeface="Times New Roman"/>
              <a:cs typeface="Times New Roman"/>
              <a:sym typeface="Times New Roman"/>
            </a:endParaRPr>
          </a:p>
          <a:p>
            <a:pPr indent="-327025" lvl="0" marL="457200" rtl="0" algn="l">
              <a:spcBef>
                <a:spcPts val="0"/>
              </a:spcBef>
              <a:spcAft>
                <a:spcPts val="0"/>
              </a:spcAft>
              <a:buClr>
                <a:schemeClr val="lt1"/>
              </a:buClr>
              <a:buSzPts val="1550"/>
              <a:buFont typeface="Times New Roman"/>
              <a:buChar char="●"/>
            </a:pPr>
            <a:r>
              <a:rPr lang="en" sz="1550">
                <a:solidFill>
                  <a:schemeClr val="lt1"/>
                </a:solidFill>
                <a:latin typeface="Times New Roman"/>
                <a:ea typeface="Times New Roman"/>
                <a:cs typeface="Times New Roman"/>
                <a:sym typeface="Times New Roman"/>
              </a:rPr>
              <a:t>Reduces pixel variation by performing scale, color, and rotational normalization on the positive samples;</a:t>
            </a:r>
            <a:endParaRPr sz="1550">
              <a:solidFill>
                <a:schemeClr val="lt1"/>
              </a:solidFill>
              <a:latin typeface="Times New Roman"/>
              <a:ea typeface="Times New Roman"/>
              <a:cs typeface="Times New Roman"/>
              <a:sym typeface="Times New Roman"/>
            </a:endParaRPr>
          </a:p>
          <a:p>
            <a:pPr indent="-327025" lvl="0" marL="457200" rtl="0" algn="l">
              <a:spcBef>
                <a:spcPts val="0"/>
              </a:spcBef>
              <a:spcAft>
                <a:spcPts val="0"/>
              </a:spcAft>
              <a:buClr>
                <a:schemeClr val="lt1"/>
              </a:buClr>
              <a:buSzPts val="1550"/>
              <a:buFont typeface="Times New Roman"/>
              <a:buChar char="●"/>
            </a:pPr>
            <a:r>
              <a:rPr lang="en" sz="1550">
                <a:solidFill>
                  <a:schemeClr val="lt1"/>
                </a:solidFill>
                <a:latin typeface="Times New Roman"/>
                <a:ea typeface="Times New Roman"/>
                <a:cs typeface="Times New Roman"/>
                <a:sym typeface="Times New Roman"/>
              </a:rPr>
              <a:t>Trains a </a:t>
            </a:r>
            <a:r>
              <a:rPr b="1" lang="en" sz="1550">
                <a:solidFill>
                  <a:schemeClr val="lt1"/>
                </a:solidFill>
                <a:latin typeface="Times New Roman"/>
                <a:ea typeface="Times New Roman"/>
                <a:cs typeface="Times New Roman"/>
                <a:sym typeface="Times New Roman"/>
              </a:rPr>
              <a:t>Deep Convolutional Neural Network to detect the object of interest </a:t>
            </a:r>
            <a:r>
              <a:rPr lang="en" sz="1550">
                <a:solidFill>
                  <a:schemeClr val="lt1"/>
                </a:solidFill>
                <a:latin typeface="Times New Roman"/>
                <a:ea typeface="Times New Roman"/>
                <a:cs typeface="Times New Roman"/>
                <a:sym typeface="Times New Roman"/>
              </a:rPr>
              <a:t>from the positive and negative samples; and</a:t>
            </a:r>
            <a:endParaRPr sz="1550">
              <a:solidFill>
                <a:schemeClr val="lt1"/>
              </a:solidFill>
              <a:latin typeface="Times New Roman"/>
              <a:ea typeface="Times New Roman"/>
              <a:cs typeface="Times New Roman"/>
              <a:sym typeface="Times New Roman"/>
            </a:endParaRPr>
          </a:p>
          <a:p>
            <a:pPr indent="-327025" lvl="0" marL="457200" rtl="0" algn="l">
              <a:spcBef>
                <a:spcPts val="0"/>
              </a:spcBef>
              <a:spcAft>
                <a:spcPts val="0"/>
              </a:spcAft>
              <a:buClr>
                <a:schemeClr val="lt1"/>
              </a:buClr>
              <a:buSzPts val="1550"/>
              <a:buFont typeface="Times New Roman"/>
              <a:buChar char="●"/>
            </a:pPr>
            <a:r>
              <a:rPr b="1" lang="en" sz="1550">
                <a:solidFill>
                  <a:schemeClr val="lt1"/>
                </a:solidFill>
                <a:latin typeface="Times New Roman"/>
                <a:ea typeface="Times New Roman"/>
                <a:cs typeface="Times New Roman"/>
                <a:sym typeface="Times New Roman"/>
              </a:rPr>
              <a:t>Identifies objects in geospatial imagery</a:t>
            </a:r>
            <a:r>
              <a:rPr lang="en" sz="1550">
                <a:solidFill>
                  <a:schemeClr val="lt1"/>
                </a:solidFill>
                <a:latin typeface="Times New Roman"/>
                <a:ea typeface="Times New Roman"/>
                <a:cs typeface="Times New Roman"/>
                <a:sym typeface="Times New Roman"/>
              </a:rPr>
              <a:t> using the trained Deep Convolutional Neural Network by matching the rotational pattern from the positive samples with the rotational pattern of objects in the geospatial imagery.”</a:t>
            </a:r>
            <a:endParaRPr sz="1550">
              <a:solidFill>
                <a:schemeClr val="lt1"/>
              </a:solidFill>
              <a:latin typeface="Times New Roman"/>
              <a:ea typeface="Times New Roman"/>
              <a:cs typeface="Times New Roman"/>
              <a:sym typeface="Times New Roman"/>
            </a:endParaRPr>
          </a:p>
        </p:txBody>
      </p:sp>
      <p:sp>
        <p:nvSpPr>
          <p:cNvPr id="185" name="Google Shape;185;p22"/>
          <p:cNvSpPr txBox="1"/>
          <p:nvPr/>
        </p:nvSpPr>
        <p:spPr>
          <a:xfrm>
            <a:off x="6073825" y="317850"/>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FF0000"/>
                </a:solidFill>
                <a:latin typeface="Times New Roman"/>
                <a:ea typeface="Times New Roman"/>
                <a:cs typeface="Times New Roman"/>
                <a:sym typeface="Times New Roman"/>
              </a:rPr>
              <a:t>Effective 6 January 2020 and Comments</a:t>
            </a:r>
            <a:endParaRPr b="1" sz="115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en" sz="1150">
                <a:solidFill>
                  <a:srgbClr val="FF0000"/>
                </a:solidFill>
                <a:latin typeface="Times New Roman"/>
                <a:ea typeface="Times New Roman"/>
                <a:cs typeface="Times New Roman"/>
                <a:sym typeface="Times New Roman"/>
              </a:rPr>
              <a:t>Closed March 6th, 2020</a:t>
            </a:r>
            <a:endParaRPr b="1" sz="1150">
              <a:solidFill>
                <a:srgbClr val="FF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41425" y="224375"/>
            <a:ext cx="7983300" cy="1177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t>Expansion of Export, Reexport, and Transfer (in-Country) Controls for Military End Use or Military End Users in the People's Republic of China, Russia, or Venezuela; Correction </a:t>
            </a:r>
            <a:r>
              <a:rPr b="1" lang="en" sz="1800"/>
              <a:t>by Bureau of Industry and Security, Department of Commerce on April 28th, 2020 as a final rule;correction as reported in the </a:t>
            </a:r>
            <a:r>
              <a:rPr b="1" lang="en" sz="1800" u="sng">
                <a:hlinkClick r:id="rId3"/>
              </a:rPr>
              <a:t>Federal Register</a:t>
            </a:r>
            <a:endParaRPr b="1" sz="1800"/>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marR="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t/>
            </a:r>
            <a:endParaRPr sz="1350">
              <a:latin typeface="Arial"/>
              <a:ea typeface="Arial"/>
              <a:cs typeface="Arial"/>
              <a:sym typeface="Arial"/>
            </a:endParaRPr>
          </a:p>
          <a:p>
            <a:pPr indent="0" lvl="0" marL="0" marR="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12700" rtl="0" algn="l">
              <a:lnSpc>
                <a:spcPct val="170000"/>
              </a:lnSpc>
              <a:spcBef>
                <a:spcPts val="0"/>
              </a:spcBef>
              <a:spcAft>
                <a:spcPts val="1800"/>
              </a:spcAft>
              <a:buNone/>
            </a:pPr>
            <a:r>
              <a:t/>
            </a:r>
            <a:endParaRPr sz="1200">
              <a:solidFill>
                <a:srgbClr val="333333"/>
              </a:solidFill>
              <a:latin typeface="Georgia"/>
              <a:ea typeface="Georgia"/>
              <a:cs typeface="Georgia"/>
              <a:sym typeface="Georgia"/>
            </a:endParaRPr>
          </a:p>
        </p:txBody>
      </p:sp>
      <p:sp>
        <p:nvSpPr>
          <p:cNvPr id="191" name="Google Shape;191;p23"/>
          <p:cNvSpPr txBox="1"/>
          <p:nvPr>
            <p:ph idx="1" type="body"/>
          </p:nvPr>
        </p:nvSpPr>
        <p:spPr>
          <a:xfrm>
            <a:off x="282875" y="1877175"/>
            <a:ext cx="7983300" cy="252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200">
                <a:solidFill>
                  <a:schemeClr val="lt1"/>
                </a:solidFill>
                <a:latin typeface="Nunito"/>
                <a:ea typeface="Nunito"/>
                <a:cs typeface="Nunito"/>
                <a:sym typeface="Nunito"/>
              </a:rPr>
              <a:t>The Bureau of Industry and Security (BIS) is correcting the formatting of a final rule that appeared in the Federal Register of April 28, 2020 (here and after referred to as the April 28 rule), which becomes effective on June 29, 2020. The April 28 rule </a:t>
            </a:r>
            <a:r>
              <a:rPr b="1" lang="en" sz="1200">
                <a:solidFill>
                  <a:srgbClr val="FF0000"/>
                </a:solidFill>
                <a:latin typeface="Nunito"/>
                <a:ea typeface="Nunito"/>
                <a:cs typeface="Nunito"/>
                <a:sym typeface="Nunito"/>
              </a:rPr>
              <a:t>amends the Export Administration Regulations (EAR) to expand license requirements on exports, re-exports, and transfers (in-country) of items intended for military end use or military end users in the People's Republic of China (China), Russia, or Venezuela.</a:t>
            </a:r>
            <a:r>
              <a:rPr b="1" lang="en" sz="1200">
                <a:solidFill>
                  <a:schemeClr val="lt1"/>
                </a:solidFill>
                <a:latin typeface="Nunito"/>
                <a:ea typeface="Nunito"/>
                <a:cs typeface="Nunito"/>
                <a:sym typeface="Nunito"/>
              </a:rPr>
              <a:t> Specifically, this rule </a:t>
            </a:r>
            <a:r>
              <a:rPr b="1" lang="en" sz="1200">
                <a:solidFill>
                  <a:srgbClr val="FF0000"/>
                </a:solidFill>
                <a:latin typeface="Nunito"/>
                <a:ea typeface="Nunito"/>
                <a:cs typeface="Nunito"/>
                <a:sym typeface="Nunito"/>
              </a:rPr>
              <a:t>expands the licensing requirements for China to include “military end users,” in addition to “military end use.” It broadens the list of items for which the licensing requirements and review policy apply and expands the definition of “military end use.”</a:t>
            </a:r>
            <a:r>
              <a:rPr b="1" lang="en" sz="1200">
                <a:solidFill>
                  <a:schemeClr val="lt1"/>
                </a:solidFill>
                <a:latin typeface="Nunito"/>
                <a:ea typeface="Nunito"/>
                <a:cs typeface="Nunito"/>
                <a:sym typeface="Nunito"/>
              </a:rPr>
              <a:t> Next, it creates a new reason for control and the associated review policy for regional stability for certain items exported to China, Russia, or Venezuela, moving existing text related to this policy. Finally, it adds Electronic Export Information filing requirements in the Automated Export System for exports to China, Russia, and Venezuela. This rule supports the objectives discussed in the National Security Strategy of the United States. This correction publishes the full text of each revised Export Control Classification Number on the Commerce Control List.</a:t>
            </a:r>
            <a:endParaRPr b="1" sz="12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1" sz="1400">
              <a:solidFill>
                <a:schemeClr val="lt1"/>
              </a:solidFill>
              <a:latin typeface="Nunito"/>
              <a:ea typeface="Nunito"/>
              <a:cs typeface="Nunito"/>
              <a:sym typeface="Nunito"/>
            </a:endParaRPr>
          </a:p>
          <a:p>
            <a:pPr indent="0" lvl="0" marL="0" rtl="0" algn="l">
              <a:spcBef>
                <a:spcPts val="0"/>
              </a:spcBef>
              <a:spcAft>
                <a:spcPts val="0"/>
              </a:spcAft>
              <a:buNone/>
            </a:pPr>
            <a:r>
              <a:t/>
            </a:r>
            <a:endParaRPr b="1" sz="1100">
              <a:solidFill>
                <a:srgbClr val="FF0000"/>
              </a:solidFill>
              <a:latin typeface="Arial"/>
              <a:ea typeface="Arial"/>
              <a:cs typeface="Arial"/>
              <a:sym typeface="Arial"/>
            </a:endParaRPr>
          </a:p>
          <a:p>
            <a:pPr indent="0" lvl="0" marL="0" rtl="0" algn="l">
              <a:spcBef>
                <a:spcPts val="0"/>
              </a:spcBef>
              <a:spcAft>
                <a:spcPts val="0"/>
              </a:spcAft>
              <a:buNone/>
            </a:pPr>
            <a:r>
              <a:t/>
            </a:r>
            <a:endParaRPr/>
          </a:p>
        </p:txBody>
      </p:sp>
      <p:sp>
        <p:nvSpPr>
          <p:cNvPr id="192" name="Google Shape;192;p23"/>
          <p:cNvSpPr txBox="1"/>
          <p:nvPr/>
        </p:nvSpPr>
        <p:spPr>
          <a:xfrm>
            <a:off x="4442200" y="4431275"/>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50">
                <a:solidFill>
                  <a:srgbClr val="FF0000"/>
                </a:solidFill>
                <a:latin typeface="Times New Roman"/>
                <a:ea typeface="Times New Roman"/>
                <a:cs typeface="Times New Roman"/>
                <a:sym typeface="Times New Roman"/>
              </a:rPr>
              <a:t>Effective June 29th, 2020</a:t>
            </a:r>
            <a:endParaRPr b="1" sz="2150">
              <a:solidFill>
                <a:srgbClr val="FF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341425" y="224375"/>
            <a:ext cx="7983300" cy="1177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t>Release of “Technology” to Certain Entities on the Entity List in the Context of Standards Organizations</a:t>
            </a:r>
            <a:r>
              <a:rPr b="1" lang="en" sz="1800"/>
              <a:t> by Bureau of Industry and Security, Department of Commerce on June 18th, 2020 as an interim final rule with request for comments as reported in the </a:t>
            </a:r>
            <a:r>
              <a:rPr b="1" lang="en" sz="1800" u="sng">
                <a:hlinkClick r:id="rId3"/>
              </a:rPr>
              <a:t>Federal Register</a:t>
            </a:r>
            <a:endParaRPr b="1"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t/>
            </a:r>
            <a:endParaRPr sz="135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12700" rtl="0" algn="l">
              <a:lnSpc>
                <a:spcPct val="170000"/>
              </a:lnSpc>
              <a:spcBef>
                <a:spcPts val="0"/>
              </a:spcBef>
              <a:spcAft>
                <a:spcPts val="1800"/>
              </a:spcAft>
              <a:buNone/>
            </a:pPr>
            <a:r>
              <a:t/>
            </a:r>
            <a:endParaRPr sz="1200">
              <a:solidFill>
                <a:srgbClr val="333333"/>
              </a:solidFill>
              <a:latin typeface="Georgia"/>
              <a:ea typeface="Georgia"/>
              <a:cs typeface="Georgia"/>
              <a:sym typeface="Georgia"/>
            </a:endParaRPr>
          </a:p>
        </p:txBody>
      </p:sp>
      <p:sp>
        <p:nvSpPr>
          <p:cNvPr id="198" name="Google Shape;198;p24"/>
          <p:cNvSpPr txBox="1"/>
          <p:nvPr>
            <p:ph idx="1" type="body"/>
          </p:nvPr>
        </p:nvSpPr>
        <p:spPr>
          <a:xfrm>
            <a:off x="297525" y="1635750"/>
            <a:ext cx="7983300" cy="287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100">
                <a:solidFill>
                  <a:schemeClr val="lt1"/>
                </a:solidFill>
                <a:latin typeface="Nunito"/>
                <a:ea typeface="Nunito"/>
                <a:cs typeface="Nunito"/>
                <a:sym typeface="Nunito"/>
              </a:rPr>
              <a:t>Huawei Technologies Co., Ltd. (Huawei) and 114 of its foreign affiliates were added to the Entity List by the Bureau of Industry and Security (BIS) in 2019, but continue to participate in many important international standards organizations in which U.S. companies also participate. As international standards serve as the building blocks for product development and help ensure functionality, interoperability, and safety of the products, it is important to U.S. technological leadership that U.S. companies be able to work in these bodies in order to ensure that U.S. standards proposals are fully considered. Since Huawei's addition to the Entity List, organizations have consequently sought clarity about U.S. industry participation in standards development. </a:t>
            </a:r>
            <a:r>
              <a:rPr b="1" lang="en" sz="1100">
                <a:solidFill>
                  <a:srgbClr val="FF0000"/>
                </a:solidFill>
                <a:latin typeface="Nunito"/>
                <a:ea typeface="Nunito"/>
                <a:cs typeface="Nunito"/>
                <a:sym typeface="Nunito"/>
              </a:rPr>
              <a:t>BIS is amending the Export Administration Regulations (EAR) to authorize the release of certain technology to Huawei and its affiliates on the Entity List without a license if such release is made for the purpose of contributing to the revision or development of a “standard” in a “standards organization.” </a:t>
            </a:r>
            <a:r>
              <a:rPr b="1" lang="en" sz="1100">
                <a:solidFill>
                  <a:schemeClr val="lt1"/>
                </a:solidFill>
                <a:latin typeface="Nunito"/>
                <a:ea typeface="Nunito"/>
                <a:cs typeface="Nunito"/>
                <a:sym typeface="Nunito"/>
              </a:rPr>
              <a:t>For the purpose of this interim final rule, a “standard” is as defined in Office of Management and Budget (OMB) Circular A-119: Federal Participation in the Development and Use of Voluntary Consensus Standards and in Conformity Assessment Activities, and a “standards organization,” is the equivalent of a “voluntary consensus standards body” as defined in Office of Management and Budget (OMB) Circular A-119: Federal Participation in the Development and Use of Voluntary Consensus Standards and in Conformity Assessment Activities. This interim final rule does not change the assessment of whether “technology” is subject to the EAR. BIS is requesting comments on the impact of these revisions.</a:t>
            </a:r>
            <a:endParaRPr b="1" sz="1100">
              <a:solidFill>
                <a:schemeClr val="lt1"/>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1" sz="1400">
              <a:solidFill>
                <a:schemeClr val="lt1"/>
              </a:solidFill>
              <a:latin typeface="Nunito"/>
              <a:ea typeface="Nunito"/>
              <a:cs typeface="Nunito"/>
              <a:sym typeface="Nunito"/>
            </a:endParaRPr>
          </a:p>
          <a:p>
            <a:pPr indent="0" lvl="0" marL="0" rtl="0" algn="l">
              <a:spcBef>
                <a:spcPts val="0"/>
              </a:spcBef>
              <a:spcAft>
                <a:spcPts val="0"/>
              </a:spcAft>
              <a:buNone/>
            </a:pPr>
            <a:r>
              <a:t/>
            </a:r>
            <a:endParaRPr b="1" sz="1100">
              <a:solidFill>
                <a:srgbClr val="FF0000"/>
              </a:solidFill>
              <a:latin typeface="Arial"/>
              <a:ea typeface="Arial"/>
              <a:cs typeface="Arial"/>
              <a:sym typeface="Arial"/>
            </a:endParaRPr>
          </a:p>
          <a:p>
            <a:pPr indent="0" lvl="0" marL="0" rtl="0" algn="l">
              <a:spcBef>
                <a:spcPts val="0"/>
              </a:spcBef>
              <a:spcAft>
                <a:spcPts val="0"/>
              </a:spcAft>
              <a:buNone/>
            </a:pPr>
            <a:r>
              <a:t/>
            </a:r>
            <a:endParaRPr/>
          </a:p>
        </p:txBody>
      </p:sp>
      <p:sp>
        <p:nvSpPr>
          <p:cNvPr id="199" name="Google Shape;199;p24"/>
          <p:cNvSpPr txBox="1"/>
          <p:nvPr/>
        </p:nvSpPr>
        <p:spPr>
          <a:xfrm>
            <a:off x="4925125" y="4445400"/>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FF0000"/>
                </a:solidFill>
                <a:highlight>
                  <a:srgbClr val="FFFFFF"/>
                </a:highlight>
                <a:latin typeface="Times New Roman"/>
                <a:ea typeface="Times New Roman"/>
                <a:cs typeface="Times New Roman"/>
                <a:sym typeface="Times New Roman"/>
              </a:rPr>
              <a:t>Effective June 18th, 2020 and Comments</a:t>
            </a:r>
            <a:endParaRPr b="1" sz="1150">
              <a:solidFill>
                <a:srgbClr val="FF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50">
                <a:solidFill>
                  <a:srgbClr val="FF0000"/>
                </a:solidFill>
                <a:highlight>
                  <a:srgbClr val="FFFFFF"/>
                </a:highlight>
                <a:latin typeface="Times New Roman"/>
                <a:ea typeface="Times New Roman"/>
                <a:cs typeface="Times New Roman"/>
                <a:sym typeface="Times New Roman"/>
              </a:rPr>
              <a:t>Close August 17th, 2020</a:t>
            </a:r>
            <a:endParaRPr b="1" sz="1150">
              <a:solidFill>
                <a:srgbClr val="FF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226500" y="209050"/>
            <a:ext cx="86094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3600"/>
              <a:t>Export Administration Act of 1979</a:t>
            </a:r>
            <a:endParaRPr b="1" sz="3600"/>
          </a:p>
        </p:txBody>
      </p:sp>
      <p:sp>
        <p:nvSpPr>
          <p:cNvPr id="134" name="Google Shape;134;p14"/>
          <p:cNvSpPr txBox="1"/>
          <p:nvPr>
            <p:ph idx="1" type="body"/>
          </p:nvPr>
        </p:nvSpPr>
        <p:spPr>
          <a:xfrm>
            <a:off x="312175" y="970650"/>
            <a:ext cx="8457900" cy="3811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600">
                <a:solidFill>
                  <a:srgbClr val="FF0000"/>
                </a:solidFill>
                <a:latin typeface="Nunito"/>
                <a:ea typeface="Nunito"/>
                <a:cs typeface="Nunito"/>
                <a:sym typeface="Nunito"/>
              </a:rPr>
              <a:t>The Export Administration Act (EAA) of 1979 (Public Law 96-72) provided legal authority to the President to control U.S. exports for reasons of national security, foreign policy, and/or short supply.</a:t>
            </a:r>
            <a:r>
              <a:rPr b="1" lang="en" sz="1600">
                <a:solidFill>
                  <a:schemeClr val="lt1"/>
                </a:solidFill>
                <a:latin typeface="Nunito"/>
                <a:ea typeface="Nunito"/>
                <a:cs typeface="Nunito"/>
                <a:sym typeface="Nunito"/>
              </a:rPr>
              <a:t> The act was in force from 1979 to 1994, with a lapse in 1984–85. During this lapse, and upon the law's expiration, the authority of export regulations was continued by executive authority. </a:t>
            </a:r>
            <a:r>
              <a:rPr b="1" lang="en" sz="1600">
                <a:solidFill>
                  <a:srgbClr val="FF0000"/>
                </a:solidFill>
                <a:latin typeface="Nunito"/>
                <a:ea typeface="Nunito"/>
                <a:cs typeface="Nunito"/>
                <a:sym typeface="Nunito"/>
              </a:rPr>
              <a:t>Presidents Reagan and Clinton each declared that the expiration created an emergency under the </a:t>
            </a:r>
            <a:r>
              <a:rPr b="1" lang="en" sz="1600">
                <a:solidFill>
                  <a:srgbClr val="FF0000"/>
                </a:solidFill>
                <a:uFill>
                  <a:noFill/>
                </a:uFill>
                <a:latin typeface="Nunito"/>
                <a:ea typeface="Nunito"/>
                <a:cs typeface="Nunito"/>
                <a:sym typeface="Nunito"/>
                <a:hlinkClick r:id="rId3">
                  <a:extLst>
                    <a:ext uri="{A12FA001-AC4F-418D-AE19-62706E023703}">
                      <ahyp:hlinkClr val="tx"/>
                    </a:ext>
                  </a:extLst>
                </a:hlinkClick>
              </a:rPr>
              <a:t>International Emergency Economic Powers Act</a:t>
            </a:r>
            <a:r>
              <a:rPr b="1" lang="en" sz="1600">
                <a:solidFill>
                  <a:srgbClr val="FF0000"/>
                </a:solidFill>
                <a:latin typeface="Nunito"/>
                <a:ea typeface="Nunito"/>
                <a:cs typeface="Nunito"/>
                <a:sym typeface="Nunito"/>
              </a:rPr>
              <a:t>(</a:t>
            </a:r>
            <a:r>
              <a:rPr b="1" lang="en" sz="1600">
                <a:solidFill>
                  <a:srgbClr val="FF0000"/>
                </a:solidFill>
                <a:latin typeface="Nunito"/>
                <a:ea typeface="Nunito"/>
                <a:cs typeface="Nunito"/>
                <a:sym typeface="Nunito"/>
              </a:rPr>
              <a:t>IEEPA)</a:t>
            </a:r>
            <a:r>
              <a:rPr b="1" lang="en" sz="1600">
                <a:solidFill>
                  <a:srgbClr val="FF0000"/>
                </a:solidFill>
                <a:latin typeface="Nunito"/>
                <a:ea typeface="Nunito"/>
                <a:cs typeface="Nunito"/>
                <a:sym typeface="Nunito"/>
              </a:rPr>
              <a:t> and reauthorized all regulations on that basis. </a:t>
            </a:r>
            <a:endParaRPr b="1" sz="1600">
              <a:solidFill>
                <a:srgbClr val="FF0000"/>
              </a:solidFill>
              <a:latin typeface="Nunito"/>
              <a:ea typeface="Nunito"/>
              <a:cs typeface="Nunito"/>
              <a:sym typeface="Nunito"/>
            </a:endParaRPr>
          </a:p>
          <a:p>
            <a:pPr indent="0" lvl="0" marL="0" marR="127000" rtl="0" algn="l">
              <a:spcBef>
                <a:spcPts val="600"/>
              </a:spcBef>
              <a:spcAft>
                <a:spcPts val="0"/>
              </a:spcAft>
              <a:buNone/>
            </a:pPr>
            <a:r>
              <a:rPr b="1" lang="en" sz="1600">
                <a:solidFill>
                  <a:srgbClr val="FF0000"/>
                </a:solidFill>
                <a:latin typeface="Nunito"/>
                <a:ea typeface="Nunito"/>
                <a:cs typeface="Nunito"/>
                <a:sym typeface="Nunito"/>
              </a:rPr>
              <a:t>The Act was repealed by the Export Controls Reform Act of 2018 enacted in 2018. That law made the Export Administration Regulations permanent. </a:t>
            </a:r>
            <a:r>
              <a:rPr b="1" lang="en" sz="1600">
                <a:solidFill>
                  <a:schemeClr val="lt1"/>
                </a:solidFill>
                <a:latin typeface="Nunito"/>
                <a:ea typeface="Nunito"/>
                <a:cs typeface="Nunito"/>
                <a:sym typeface="Nunito"/>
              </a:rPr>
              <a:t>However, "because the implementation of certain sanctions authorities, including sections 11A, 11B, and 11C of the Export Administration Act," (that were not repealed), the president must continue to use the IEEPA to reauthorize every year.</a:t>
            </a:r>
            <a:endParaRPr b="1" sz="1600">
              <a:solidFill>
                <a:schemeClr val="lt1"/>
              </a:solidFill>
              <a:latin typeface="Nunito"/>
              <a:ea typeface="Nunito"/>
              <a:cs typeface="Nunito"/>
              <a:sym typeface="Nunito"/>
            </a:endParaRPr>
          </a:p>
          <a:p>
            <a:pPr indent="0" lvl="0" marL="0" rtl="0" algn="l">
              <a:lnSpc>
                <a:spcPct val="130000"/>
              </a:lnSpc>
              <a:spcBef>
                <a:spcPts val="500"/>
              </a:spcBef>
              <a:spcAft>
                <a:spcPts val="600"/>
              </a:spcAft>
              <a:buNone/>
            </a:pPr>
            <a:r>
              <a:t/>
            </a:r>
            <a:endParaRPr sz="4150">
              <a:solidFill>
                <a:srgbClr val="000000"/>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99675" y="274900"/>
            <a:ext cx="88443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3300"/>
              <a:t>International Emergency Economic Powers Act</a:t>
            </a:r>
            <a:endParaRPr b="1" sz="3300"/>
          </a:p>
        </p:txBody>
      </p:sp>
      <p:sp>
        <p:nvSpPr>
          <p:cNvPr id="140" name="Google Shape;140;p15"/>
          <p:cNvSpPr txBox="1"/>
          <p:nvPr>
            <p:ph idx="1" type="body"/>
          </p:nvPr>
        </p:nvSpPr>
        <p:spPr>
          <a:xfrm>
            <a:off x="299675" y="1446225"/>
            <a:ext cx="8025300" cy="30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lt1"/>
                </a:solidFill>
                <a:latin typeface="Nunito"/>
                <a:ea typeface="Nunito"/>
                <a:cs typeface="Nunito"/>
                <a:sym typeface="Nunito"/>
              </a:rPr>
              <a:t>Authorizes the President to regulate foreign economic transactions when the President declares a </a:t>
            </a:r>
            <a:r>
              <a:rPr lang="en" sz="3200">
                <a:solidFill>
                  <a:srgbClr val="FF0000"/>
                </a:solidFill>
                <a:latin typeface="Nunito"/>
                <a:ea typeface="Nunito"/>
                <a:cs typeface="Nunito"/>
                <a:sym typeface="Nunito"/>
              </a:rPr>
              <a:t>national emergency to deal with any unusual and extraordinary threat to the United States which has a foreign source</a:t>
            </a:r>
            <a:endParaRPr sz="3200">
              <a:solidFill>
                <a:srgbClr val="FF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380150" y="231025"/>
            <a:ext cx="75057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t>Export Control Reform Act of 2018</a:t>
            </a:r>
            <a:endParaRPr b="1"/>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46" name="Google Shape;146;p16"/>
          <p:cNvSpPr txBox="1"/>
          <p:nvPr>
            <p:ph idx="1" type="body"/>
          </p:nvPr>
        </p:nvSpPr>
        <p:spPr>
          <a:xfrm>
            <a:off x="458500" y="934075"/>
            <a:ext cx="7873800" cy="3577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600">
                <a:solidFill>
                  <a:srgbClr val="FF0000"/>
                </a:solidFill>
                <a:latin typeface="Nunito"/>
                <a:ea typeface="Nunito"/>
                <a:cs typeface="Nunito"/>
                <a:sym typeface="Nunito"/>
              </a:rPr>
              <a:t>On August 13, 2018, the President signed into law the John S. McCain National Defense Authorization Act for Fiscal Year 2019, which included the Export Control Reform Act of 2018 (ECRA) (50 U.S.C. 4801-4852). </a:t>
            </a:r>
            <a:r>
              <a:rPr b="1" lang="en" sz="1600">
                <a:solidFill>
                  <a:schemeClr val="lt1"/>
                </a:solidFill>
                <a:latin typeface="Nunito"/>
                <a:ea typeface="Nunito"/>
                <a:cs typeface="Nunito"/>
                <a:sym typeface="Nunito"/>
              </a:rPr>
              <a:t>ECRA provides the legal basis for BIS's principal authorities and serves as the authority under which BIS issues this rule. As set forth in Section 1768 of ECRA, all delegations, rules, regulations, orders, determinations, licenses, or other forms of administrative action that were made, issued, conducted, or allowed to become effective under </a:t>
            </a:r>
            <a:r>
              <a:rPr b="1" lang="en" sz="1600">
                <a:solidFill>
                  <a:srgbClr val="FF0000"/>
                </a:solidFill>
                <a:latin typeface="Nunito"/>
                <a:ea typeface="Nunito"/>
                <a:cs typeface="Nunito"/>
                <a:sym typeface="Nunito"/>
              </a:rPr>
              <a:t>the Export Administration Act of 1979</a:t>
            </a:r>
            <a:r>
              <a:rPr b="1" lang="en" sz="1600">
                <a:solidFill>
                  <a:schemeClr val="lt1"/>
                </a:solidFill>
                <a:latin typeface="Nunito"/>
                <a:ea typeface="Nunito"/>
                <a:cs typeface="Nunito"/>
                <a:sym typeface="Nunito"/>
              </a:rPr>
              <a:t> (previously, 50 U.S.C. 4601 et seq.) (as in effect prior to August 13, 2018 and as continued in effect pursuant to the </a:t>
            </a:r>
            <a:r>
              <a:rPr b="1" lang="en" sz="1600">
                <a:solidFill>
                  <a:srgbClr val="FF0000"/>
                </a:solidFill>
                <a:latin typeface="Nunito"/>
                <a:ea typeface="Nunito"/>
                <a:cs typeface="Nunito"/>
                <a:sym typeface="Nunito"/>
              </a:rPr>
              <a:t>International Emergency Economic Powers Act</a:t>
            </a:r>
            <a:r>
              <a:rPr b="1" lang="en" sz="1600">
                <a:solidFill>
                  <a:schemeClr val="lt1"/>
                </a:solidFill>
                <a:latin typeface="Nunito"/>
                <a:ea typeface="Nunito"/>
                <a:cs typeface="Nunito"/>
                <a:sym typeface="Nunito"/>
              </a:rPr>
              <a:t> (50 U.S.C. 1701 et seq.)) or </a:t>
            </a:r>
            <a:r>
              <a:rPr b="1" lang="en" sz="1600">
                <a:solidFill>
                  <a:srgbClr val="FF0000"/>
                </a:solidFill>
                <a:latin typeface="Nunito"/>
                <a:ea typeface="Nunito"/>
                <a:cs typeface="Nunito"/>
                <a:sym typeface="Nunito"/>
              </a:rPr>
              <a:t>the Export Administration Regulations</a:t>
            </a:r>
            <a:r>
              <a:rPr b="1" lang="en" sz="1600">
                <a:solidFill>
                  <a:schemeClr val="lt1"/>
                </a:solidFill>
                <a:latin typeface="Nunito"/>
                <a:ea typeface="Nunito"/>
                <a:cs typeface="Nunito"/>
                <a:sym typeface="Nunito"/>
              </a:rPr>
              <a:t>, and were in effect as of August 13, 2018, shall continue in effect according to their terms until modified, superseded, set aside, or revoked under the authority of ECRA.</a:t>
            </a:r>
            <a:endParaRPr b="1" sz="16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248450" y="24565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Export Control Reform Act of 2018</a:t>
            </a:r>
            <a:endParaRPr b="1"/>
          </a:p>
          <a:p>
            <a:pPr indent="0" lvl="0" marL="0" rtl="0" algn="l">
              <a:lnSpc>
                <a:spcPct val="115000"/>
              </a:lnSpc>
              <a:spcBef>
                <a:spcPts val="0"/>
              </a:spcBef>
              <a:spcAft>
                <a:spcPts val="0"/>
              </a:spcAft>
              <a:buNone/>
            </a:pPr>
            <a:r>
              <a:t/>
            </a:r>
            <a:endParaRPr b="1"/>
          </a:p>
        </p:txBody>
      </p:sp>
      <p:sp>
        <p:nvSpPr>
          <p:cNvPr id="152" name="Google Shape;152;p17"/>
          <p:cNvSpPr txBox="1"/>
          <p:nvPr>
            <p:ph idx="1" type="body"/>
          </p:nvPr>
        </p:nvSpPr>
        <p:spPr>
          <a:xfrm>
            <a:off x="341450" y="797450"/>
            <a:ext cx="8340900" cy="31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lt1"/>
                </a:solidFill>
                <a:latin typeface="Nunito"/>
                <a:ea typeface="Nunito"/>
                <a:cs typeface="Nunito"/>
                <a:sym typeface="Nunito"/>
              </a:rPr>
              <a:t>As part of the </a:t>
            </a:r>
            <a:r>
              <a:rPr b="1" lang="en" sz="1400">
                <a:solidFill>
                  <a:srgbClr val="FF0000"/>
                </a:solidFill>
                <a:latin typeface="Nunito"/>
                <a:ea typeface="Nunito"/>
                <a:cs typeface="Nunito"/>
                <a:sym typeface="Nunito"/>
              </a:rPr>
              <a:t>National Defense Authorization Act (NDAA) for Fiscal Year 2019</a:t>
            </a:r>
            <a:r>
              <a:rPr b="1" lang="en" sz="1400">
                <a:solidFill>
                  <a:schemeClr val="lt1"/>
                </a:solidFill>
                <a:latin typeface="Nunito"/>
                <a:ea typeface="Nunito"/>
                <a:cs typeface="Nunito"/>
                <a:sym typeface="Nunito"/>
              </a:rPr>
              <a:t>, Public Law No: 115-232, Congress enacted the </a:t>
            </a:r>
            <a:r>
              <a:rPr b="1" lang="en" sz="1400">
                <a:solidFill>
                  <a:srgbClr val="FF0000"/>
                </a:solidFill>
                <a:latin typeface="Nunito"/>
                <a:ea typeface="Nunito"/>
                <a:cs typeface="Nunito"/>
                <a:sym typeface="Nunito"/>
              </a:rPr>
              <a:t>Export Control (Reform) Act of 2018 (the Act or ECRA or ECA).</a:t>
            </a:r>
            <a:endParaRPr b="1" sz="1400">
              <a:solidFill>
                <a:srgbClr val="FF0000"/>
              </a:solidFill>
              <a:latin typeface="Nunito"/>
              <a:ea typeface="Nunito"/>
              <a:cs typeface="Nunito"/>
              <a:sym typeface="Nunito"/>
            </a:endParaRPr>
          </a:p>
          <a:p>
            <a:pPr indent="0" lvl="0" marL="0" rtl="0" algn="l">
              <a:spcBef>
                <a:spcPts val="0"/>
              </a:spcBef>
              <a:spcAft>
                <a:spcPts val="0"/>
              </a:spcAft>
              <a:buNone/>
            </a:pPr>
            <a:r>
              <a:t/>
            </a:r>
            <a:endParaRPr b="1" sz="1400">
              <a:solidFill>
                <a:schemeClr val="lt1"/>
              </a:solidFill>
              <a:latin typeface="Nunito"/>
              <a:ea typeface="Nunito"/>
              <a:cs typeface="Nunito"/>
              <a:sym typeface="Nunito"/>
            </a:endParaRPr>
          </a:p>
          <a:p>
            <a:pPr indent="0" lvl="0" marL="0" rtl="0" algn="l">
              <a:spcBef>
                <a:spcPts val="0"/>
              </a:spcBef>
              <a:spcAft>
                <a:spcPts val="0"/>
              </a:spcAft>
              <a:buNone/>
            </a:pPr>
            <a:r>
              <a:rPr b="1" lang="en" sz="1400">
                <a:solidFill>
                  <a:srgbClr val="FF0000"/>
                </a:solidFill>
                <a:latin typeface="Nunito"/>
                <a:ea typeface="Nunito"/>
                <a:cs typeface="Nunito"/>
                <a:sym typeface="Nunito"/>
              </a:rPr>
              <a:t>A principal purpose of the legislation is to enhance protection of U.S. technology resources</a:t>
            </a:r>
            <a:r>
              <a:rPr b="1" lang="en" sz="1400">
                <a:solidFill>
                  <a:schemeClr val="lt1"/>
                </a:solidFill>
                <a:latin typeface="Nunito"/>
                <a:ea typeface="Nunito"/>
                <a:cs typeface="Nunito"/>
                <a:sym typeface="Nunito"/>
              </a:rPr>
              <a:t> by imposing greater restrictions on transfer to foreign persons – particularly through exports to China -- of </a:t>
            </a:r>
            <a:r>
              <a:rPr b="1" lang="en" sz="1400">
                <a:solidFill>
                  <a:srgbClr val="FF0000"/>
                </a:solidFill>
                <a:latin typeface="Nunito"/>
                <a:ea typeface="Nunito"/>
                <a:cs typeface="Nunito"/>
                <a:sym typeface="Nunito"/>
              </a:rPr>
              <a:t>certain key emerging and foundational technologies and cybersecurity considered critical to U.S. national security, including technical capabilities, specifications and related knowledge, including through joint ventures. </a:t>
            </a:r>
            <a:r>
              <a:rPr b="1" lang="en" sz="1400">
                <a:solidFill>
                  <a:schemeClr val="lt1"/>
                </a:solidFill>
                <a:latin typeface="Nunito"/>
                <a:ea typeface="Nunito"/>
                <a:cs typeface="Nunito"/>
                <a:sym typeface="Nunito"/>
              </a:rPr>
              <a:t>ECA reflects evolving U.S. national security concerns over the importance of critical technology and infrastructure, makes significant changes to U.S. export controls largely in response to perceived challenges presented by China, and by linking national security and emerging technologies, broadens U.S. policy to protect a wider scope of national security interests. </a:t>
            </a:r>
            <a:r>
              <a:rPr b="1" lang="en" sz="1400">
                <a:solidFill>
                  <a:srgbClr val="FF0000"/>
                </a:solidFill>
                <a:latin typeface="Nunito"/>
                <a:ea typeface="Nunito"/>
                <a:cs typeface="Nunito"/>
                <a:sym typeface="Nunito"/>
              </a:rPr>
              <a:t>ECA authorizes the Department of Commerce to establish interim and permanent controls on the export of “emerging and foundational technologies,” which are sensitive and innovative technologies not currently subject to export controls but deemed important for commercial and economic security.  </a:t>
            </a:r>
            <a:endParaRPr b="1" sz="1400">
              <a:solidFill>
                <a:srgbClr val="FF0000"/>
              </a:solidFill>
              <a:latin typeface="Nunito"/>
              <a:ea typeface="Nunito"/>
              <a:cs typeface="Nunito"/>
              <a:sym typeface="Nunito"/>
            </a:endParaRPr>
          </a:p>
          <a:p>
            <a:pPr indent="0" lvl="0" marL="0" rtl="0" algn="l">
              <a:spcBef>
                <a:spcPts val="0"/>
              </a:spcBef>
              <a:spcAft>
                <a:spcPts val="0"/>
              </a:spcAft>
              <a:buNone/>
            </a:pPr>
            <a:r>
              <a:t/>
            </a:r>
            <a:endParaRPr b="1" sz="1400">
              <a:solidFill>
                <a:srgbClr val="FF0000"/>
              </a:solidFill>
              <a:latin typeface="Nunito"/>
              <a:ea typeface="Nunito"/>
              <a:cs typeface="Nunito"/>
              <a:sym typeface="Nunito"/>
            </a:endParaRPr>
          </a:p>
          <a:p>
            <a:pPr indent="0" lvl="0" marL="0" rtl="0" algn="l">
              <a:spcBef>
                <a:spcPts val="0"/>
              </a:spcBef>
              <a:spcAft>
                <a:spcPts val="0"/>
              </a:spcAft>
              <a:buNone/>
            </a:pPr>
            <a:r>
              <a:t/>
            </a:r>
            <a:endParaRPr b="1" sz="14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283050" y="262175"/>
            <a:ext cx="7735500" cy="12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Recent Trends</a:t>
            </a:r>
            <a:endParaRPr b="1">
              <a:solidFill>
                <a:srgbClr val="FF0000"/>
              </a:solidFill>
            </a:endParaRPr>
          </a:p>
        </p:txBody>
      </p:sp>
      <p:sp>
        <p:nvSpPr>
          <p:cNvPr id="158" name="Google Shape;158;p18"/>
          <p:cNvSpPr txBox="1"/>
          <p:nvPr>
            <p:ph idx="1" type="body"/>
          </p:nvPr>
        </p:nvSpPr>
        <p:spPr>
          <a:xfrm>
            <a:off x="366575" y="979050"/>
            <a:ext cx="7958400" cy="345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600">
                <a:solidFill>
                  <a:schemeClr val="lt1"/>
                </a:solidFill>
                <a:latin typeface="Georgia"/>
                <a:ea typeface="Georgia"/>
                <a:cs typeface="Georgia"/>
                <a:sym typeface="Georgia"/>
              </a:rPr>
              <a:t>The export controls are within the context of the trade war between United States and China in addition to natural security implications with artificial intelligence, military, etc.</a:t>
            </a:r>
            <a:endParaRPr sz="1600">
              <a:solidFill>
                <a:schemeClr val="lt1"/>
              </a:solidFill>
              <a:latin typeface="Georgia"/>
              <a:ea typeface="Georgia"/>
              <a:cs typeface="Georgia"/>
              <a:sym typeface="Georgia"/>
            </a:endParaRPr>
          </a:p>
          <a:p>
            <a:pPr indent="-330200" lvl="0" marL="457200" rtl="0" algn="l">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The Trump administration has been critical of the way China negotiates deals with American companies, often requiring the transfer of technology to Chinese partners as the cost of doing business in the country. Federal officials are making an aggressive argument that China has stolen American technology through hacking and industrial espionage.</a:t>
            </a:r>
            <a:endParaRPr sz="1600">
              <a:solidFill>
                <a:schemeClr val="lt1"/>
              </a:solidFill>
              <a:latin typeface="Georgia"/>
              <a:ea typeface="Georgia"/>
              <a:cs typeface="Georgia"/>
              <a:sym typeface="Georgia"/>
            </a:endParaRPr>
          </a:p>
          <a:p>
            <a:pPr indent="-330200" lvl="0" marL="457200" rtl="0" algn="l">
              <a:spcBef>
                <a:spcPts val="0"/>
              </a:spcBef>
              <a:spcAft>
                <a:spcPts val="0"/>
              </a:spcAft>
              <a:buClr>
                <a:schemeClr val="lt1"/>
              </a:buClr>
              <a:buSzPts val="1600"/>
              <a:buFont typeface="Georgia"/>
              <a:buChar char="●"/>
            </a:pPr>
            <a:r>
              <a:rPr lang="en" sz="1600" u="sng">
                <a:solidFill>
                  <a:srgbClr val="FF0000"/>
                </a:solidFill>
                <a:latin typeface="Georgia"/>
                <a:ea typeface="Georgia"/>
                <a:cs typeface="Georgia"/>
                <a:sym typeface="Georgia"/>
              </a:rPr>
              <a:t>Export Controls (Reform)Act of 2018:</a:t>
            </a:r>
            <a:r>
              <a:rPr lang="en" sz="1600">
                <a:solidFill>
                  <a:srgbClr val="FF0000"/>
                </a:solidFill>
                <a:latin typeface="Georgia"/>
                <a:ea typeface="Georgia"/>
                <a:cs typeface="Georgia"/>
                <a:sym typeface="Georgia"/>
              </a:rPr>
              <a:t> </a:t>
            </a:r>
            <a:r>
              <a:rPr lang="en" sz="1600">
                <a:solidFill>
                  <a:schemeClr val="lt1"/>
                </a:solidFill>
                <a:latin typeface="Georgia"/>
                <a:ea typeface="Georgia"/>
                <a:cs typeface="Georgia"/>
                <a:sym typeface="Georgia"/>
              </a:rPr>
              <a:t>added export restrictions to “emerging and foundational technologies.”</a:t>
            </a:r>
            <a:endParaRPr sz="1600">
              <a:solidFill>
                <a:schemeClr val="lt1"/>
              </a:solidFill>
              <a:latin typeface="Georgia"/>
              <a:ea typeface="Georgia"/>
              <a:cs typeface="Georgia"/>
              <a:sym typeface="Georgia"/>
            </a:endParaRPr>
          </a:p>
          <a:p>
            <a:pPr indent="-330200" lvl="0" marL="457200" marR="0" rtl="0" algn="l">
              <a:lnSpc>
                <a:spcPct val="115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“U.S. imposes strict export controls on </a:t>
            </a:r>
            <a:r>
              <a:rPr b="1" lang="en" sz="1600">
                <a:solidFill>
                  <a:srgbClr val="FF0000"/>
                </a:solidFill>
                <a:latin typeface="Georgia"/>
                <a:ea typeface="Georgia"/>
                <a:cs typeface="Georgia"/>
                <a:sym typeface="Georgia"/>
              </a:rPr>
              <a:t>certain artificial intelligence software for automating the analysis of geospatial imagery</a:t>
            </a:r>
            <a:r>
              <a:rPr lang="en" sz="1600">
                <a:solidFill>
                  <a:schemeClr val="lt1"/>
                </a:solidFill>
                <a:latin typeface="Georgia"/>
                <a:ea typeface="Georgia"/>
                <a:cs typeface="Georgia"/>
                <a:sym typeface="Georgia"/>
              </a:rPr>
              <a:t>.” Significant penalties can be imposed if controlled products are exported without the proper license.</a:t>
            </a:r>
            <a:endParaRPr sz="1600">
              <a:solidFill>
                <a:schemeClr val="lt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341425" y="224375"/>
            <a:ext cx="7983300" cy="1177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t>Advance notice of proposed rulemaking (ANPRM) by Bureau of Industry and Security, Department of Commerce on Review of Controls for Certain Emerging Technologies on November 19th, 2018 as reported in the </a:t>
            </a:r>
            <a:r>
              <a:rPr b="1" lang="en" sz="1800" u="sng">
                <a:hlinkClick r:id="rId3"/>
              </a:rPr>
              <a:t>Federal Registe</a:t>
            </a:r>
            <a:r>
              <a:rPr b="1" lang="en" sz="1800" u="sng">
                <a:hlinkClick r:id="rId4"/>
              </a:rPr>
              <a:t>r</a:t>
            </a:r>
            <a:r>
              <a:rPr b="1" lang="en" sz="1800"/>
              <a:t>. </a:t>
            </a:r>
            <a:endParaRPr b="1"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12700" rtl="0" algn="l">
              <a:lnSpc>
                <a:spcPct val="170000"/>
              </a:lnSpc>
              <a:spcBef>
                <a:spcPts val="0"/>
              </a:spcBef>
              <a:spcAft>
                <a:spcPts val="1800"/>
              </a:spcAft>
              <a:buNone/>
            </a:pPr>
            <a:r>
              <a:t/>
            </a:r>
            <a:endParaRPr sz="1200">
              <a:solidFill>
                <a:srgbClr val="333333"/>
              </a:solidFill>
              <a:latin typeface="Georgia"/>
              <a:ea typeface="Georgia"/>
              <a:cs typeface="Georgia"/>
              <a:sym typeface="Georgia"/>
            </a:endParaRPr>
          </a:p>
        </p:txBody>
      </p:sp>
      <p:sp>
        <p:nvSpPr>
          <p:cNvPr id="164" name="Google Shape;164;p19"/>
          <p:cNvSpPr txBox="1"/>
          <p:nvPr>
            <p:ph idx="1" type="body"/>
          </p:nvPr>
        </p:nvSpPr>
        <p:spPr>
          <a:xfrm>
            <a:off x="414475" y="1687675"/>
            <a:ext cx="7837200" cy="287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200">
                <a:solidFill>
                  <a:schemeClr val="lt1"/>
                </a:solidFill>
                <a:latin typeface="Nunito"/>
                <a:ea typeface="Nunito"/>
                <a:cs typeface="Nunito"/>
                <a:sym typeface="Nunito"/>
              </a:rPr>
              <a:t>The Bureau of Industry and Security (BIS) controls the export of dual-use and less sensitive military items through the Export Administration Regulations (EAR), including the Commerce Control List (CCL). As controls on exports of technology are a key component of the effort to protect sensitive U.S. technology, many sensitive technologies are listed on the CCL, often consistent with the lists maintained by the multilateral export control regimes of which the United States is a member. </a:t>
            </a:r>
            <a:r>
              <a:rPr b="1" lang="en" sz="1200">
                <a:solidFill>
                  <a:srgbClr val="FF0000"/>
                </a:solidFill>
                <a:latin typeface="Nunito"/>
                <a:ea typeface="Nunito"/>
                <a:cs typeface="Nunito"/>
                <a:sym typeface="Nunito"/>
              </a:rPr>
              <a:t>Certain technologies, however, may not yet be listed on the CCL or controlled multilaterally because they are emerging technologies.</a:t>
            </a:r>
            <a:r>
              <a:rPr b="1" lang="en" sz="1200">
                <a:solidFill>
                  <a:schemeClr val="lt1"/>
                </a:solidFill>
                <a:latin typeface="Nunito"/>
                <a:ea typeface="Nunito"/>
                <a:cs typeface="Nunito"/>
                <a:sym typeface="Nunito"/>
              </a:rPr>
              <a:t> As such, they have not yet been evaluated for their national security impacts. </a:t>
            </a:r>
            <a:r>
              <a:rPr b="1" lang="en" sz="1200">
                <a:solidFill>
                  <a:srgbClr val="FF0000"/>
                </a:solidFill>
                <a:latin typeface="Nunito"/>
                <a:ea typeface="Nunito"/>
                <a:cs typeface="Nunito"/>
                <a:sym typeface="Nunito"/>
              </a:rPr>
              <a:t>This advance notice of proposed rulemaking (ANPRM) seeks public comment on criteria for identifying emerging technologies that are essential to U.S. national security, for example because they have potential conventional weapons, intelligence collection, weapons of mass destruction, or terrorist applications or could provide the United States with a qualitative military or intelligence advantage. Comment on this ANPRM will help inform the interagency process to identify and describe such emerging technologies. This interagency process is anticipated to result in proposed rules for new Export Control Classification Numbers (ECCNs) on the CCL.</a:t>
            </a:r>
            <a:endParaRPr b="1" sz="1200">
              <a:solidFill>
                <a:srgbClr val="FF0000"/>
              </a:solidFill>
              <a:latin typeface="Nunito"/>
              <a:ea typeface="Nunito"/>
              <a:cs typeface="Nunito"/>
              <a:sym typeface="Nunito"/>
            </a:endParaRPr>
          </a:p>
          <a:p>
            <a:pPr indent="0" lvl="0" marL="0" rtl="0" algn="l">
              <a:spcBef>
                <a:spcPts val="0"/>
              </a:spcBef>
              <a:spcAft>
                <a:spcPts val="0"/>
              </a:spcAft>
              <a:buNone/>
            </a:pPr>
            <a:r>
              <a:t/>
            </a:r>
            <a:endParaRPr b="1" sz="1100">
              <a:solidFill>
                <a:srgbClr val="FF0000"/>
              </a:solidFill>
              <a:latin typeface="Arial"/>
              <a:ea typeface="Arial"/>
              <a:cs typeface="Arial"/>
              <a:sym typeface="Arial"/>
            </a:endParaRPr>
          </a:p>
          <a:p>
            <a:pPr indent="0" lvl="0" marL="0" rtl="0" algn="l">
              <a:spcBef>
                <a:spcPts val="0"/>
              </a:spcBef>
              <a:spcAft>
                <a:spcPts val="0"/>
              </a:spcAft>
              <a:buNone/>
            </a:pPr>
            <a:r>
              <a:t/>
            </a:r>
            <a:endParaRPr/>
          </a:p>
        </p:txBody>
      </p:sp>
      <p:sp>
        <p:nvSpPr>
          <p:cNvPr id="165" name="Google Shape;165;p19"/>
          <p:cNvSpPr txBox="1"/>
          <p:nvPr>
            <p:ph type="title"/>
          </p:nvPr>
        </p:nvSpPr>
        <p:spPr>
          <a:xfrm>
            <a:off x="407275" y="4174025"/>
            <a:ext cx="8230800" cy="117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12700" rtl="0" algn="l">
              <a:lnSpc>
                <a:spcPct val="170000"/>
              </a:lnSpc>
              <a:spcBef>
                <a:spcPts val="0"/>
              </a:spcBef>
              <a:spcAft>
                <a:spcPts val="1800"/>
              </a:spcAft>
              <a:buNone/>
            </a:pPr>
            <a:r>
              <a:t/>
            </a:r>
            <a:endParaRPr sz="1200">
              <a:solidFill>
                <a:srgbClr val="333333"/>
              </a:solidFill>
              <a:latin typeface="Georgia"/>
              <a:ea typeface="Georgia"/>
              <a:cs typeface="Georgia"/>
              <a:sym typeface="Georgia"/>
            </a:endParaRPr>
          </a:p>
        </p:txBody>
      </p:sp>
      <p:sp>
        <p:nvSpPr>
          <p:cNvPr id="166" name="Google Shape;166;p19"/>
          <p:cNvSpPr txBox="1"/>
          <p:nvPr/>
        </p:nvSpPr>
        <p:spPr>
          <a:xfrm>
            <a:off x="414475" y="4517075"/>
            <a:ext cx="4214400" cy="491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700">
                <a:solidFill>
                  <a:srgbClr val="FF9900"/>
                </a:solidFill>
                <a:latin typeface="Nunito"/>
                <a:ea typeface="Nunito"/>
                <a:cs typeface="Nunito"/>
                <a:sym typeface="Nunito"/>
              </a:rPr>
              <a:t>Comments closed December 19, 2018.</a:t>
            </a:r>
            <a:endParaRPr b="1" sz="1700">
              <a:solidFill>
                <a:srgbClr val="FF9900"/>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234300" y="546275"/>
            <a:ext cx="8421300" cy="38118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(1) Biotechnology,</a:t>
            </a:r>
            <a:r>
              <a:rPr lang="en" sz="1100">
                <a:solidFill>
                  <a:srgbClr val="333333"/>
                </a:solidFill>
                <a:latin typeface="Arial"/>
                <a:ea typeface="Arial"/>
                <a:cs typeface="Arial"/>
                <a:sym typeface="Arial"/>
              </a:rPr>
              <a:t> such as:  (i) Nanobiology;  (ii) Synthetic biology;  (iv) Genomic and genetic engineering; or  (v) Neurotech.</a:t>
            </a:r>
            <a:endParaRPr sz="11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highlight>
                  <a:srgbClr val="D9D9D9"/>
                </a:highlight>
                <a:latin typeface="Arial"/>
                <a:ea typeface="Arial"/>
                <a:cs typeface="Arial"/>
                <a:sym typeface="Arial"/>
              </a:rPr>
              <a:t>(2) Artificial intelligence (AI) and machine learning technology,</a:t>
            </a:r>
            <a:r>
              <a:rPr lang="en" sz="1100">
                <a:solidFill>
                  <a:srgbClr val="FF0000"/>
                </a:solidFill>
                <a:highlight>
                  <a:srgbClr val="D9D9D9"/>
                </a:highlight>
                <a:latin typeface="Arial"/>
                <a:ea typeface="Arial"/>
                <a:cs typeface="Arial"/>
                <a:sym typeface="Arial"/>
              </a:rPr>
              <a:t> such as:  (i) Neural networks and deep learning (e.g., brain modelling, time series prediction, classification);  (ii) Evolution and genetic computation (e.g., genetic algorithms, genetic programming);  (iii) Reinforcement learning;  (iv) Computer vision (e.g., object recognition, image understanding);  (v) Expert systems (e.g., decision support systems, teaching systems);  (vi) Speech and audio processing (e.g., speech recognition and production);  (vii) Natural language processing (e.g., machine translation);  (viii) Planning (e.g., scheduling, game playing);  (ix) Audio and video manipulation technologies (e.g., voice cloning, deepfakes);  (x) AI cloud technologies; or  (xi) AI chipsets.</a:t>
            </a:r>
            <a:endParaRPr sz="1100">
              <a:solidFill>
                <a:srgbClr val="FF0000"/>
              </a:solidFill>
              <a:highlight>
                <a:srgbClr val="D9D9D9"/>
              </a:highlight>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(3) Position, Navigation, and Timing (PNT) technology</a:t>
            </a:r>
            <a:endParaRPr b="1" sz="1100">
              <a:solidFill>
                <a:srgbClr val="FF0000"/>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(4) Microprocessor technology, </a:t>
            </a:r>
            <a:r>
              <a:rPr lang="en" sz="1100">
                <a:solidFill>
                  <a:srgbClr val="333333"/>
                </a:solidFill>
                <a:latin typeface="Arial"/>
                <a:ea typeface="Arial"/>
                <a:cs typeface="Arial"/>
                <a:sym typeface="Arial"/>
              </a:rPr>
              <a:t>such as:  (i) Systems-on-Chip (SoC); or  (ii) Stacked Memory on Chip.</a:t>
            </a:r>
            <a:endParaRPr sz="11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(5) Advanced computing technology</a:t>
            </a:r>
            <a:r>
              <a:rPr lang="en" sz="1100">
                <a:solidFill>
                  <a:srgbClr val="333333"/>
                </a:solidFill>
                <a:latin typeface="Arial"/>
                <a:ea typeface="Arial"/>
                <a:cs typeface="Arial"/>
                <a:sym typeface="Arial"/>
              </a:rPr>
              <a:t>, such as:  (i) Memory-centric logic.</a:t>
            </a:r>
            <a:endParaRPr sz="11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(6) Data analytics technology, </a:t>
            </a:r>
            <a:r>
              <a:rPr lang="en" sz="1100">
                <a:solidFill>
                  <a:srgbClr val="333333"/>
                </a:solidFill>
                <a:latin typeface="Arial"/>
                <a:ea typeface="Arial"/>
                <a:cs typeface="Arial"/>
                <a:sym typeface="Arial"/>
              </a:rPr>
              <a:t>such as:  (i) Visualization;  (ii) Automated analysis algorithms; or  (iii) Context-aware computing.</a:t>
            </a:r>
            <a:endParaRPr sz="11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(7) Quantum information and sensing technology,</a:t>
            </a:r>
            <a:r>
              <a:rPr lang="en" sz="1100">
                <a:solidFill>
                  <a:srgbClr val="333333"/>
                </a:solidFill>
                <a:latin typeface="Arial"/>
                <a:ea typeface="Arial"/>
                <a:cs typeface="Arial"/>
                <a:sym typeface="Arial"/>
              </a:rPr>
              <a:t> such as  (i) Quantum computing;  (ii) Quantum encryption; or  (iii) Quantum sensing.</a:t>
            </a:r>
            <a:endParaRPr sz="11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(8) Logistics technology,</a:t>
            </a:r>
            <a:r>
              <a:rPr lang="en" sz="1100">
                <a:solidFill>
                  <a:srgbClr val="333333"/>
                </a:solidFill>
                <a:latin typeface="Arial"/>
                <a:ea typeface="Arial"/>
                <a:cs typeface="Arial"/>
                <a:sym typeface="Arial"/>
              </a:rPr>
              <a:t> such as:  (i) Mobile electric power;  (ii) Modeling and simulation;  (iii) Total asset visibility; or  (iv) Distribution-based Logistics Systems (DBLS)</a:t>
            </a:r>
            <a:endParaRPr sz="11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(9) Additive manufacturing (e.g., 3D printing);</a:t>
            </a:r>
            <a:endParaRPr b="1" sz="1100">
              <a:solidFill>
                <a:srgbClr val="FF0000"/>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(10) Robotics </a:t>
            </a:r>
            <a:r>
              <a:rPr lang="en" sz="1100">
                <a:solidFill>
                  <a:srgbClr val="333333"/>
                </a:solidFill>
                <a:latin typeface="Arial"/>
                <a:ea typeface="Arial"/>
                <a:cs typeface="Arial"/>
                <a:sym typeface="Arial"/>
              </a:rPr>
              <a:t>such as:  (i) Micro-drone and micro-robotic systems;  (ii) Swarming technology;  (iii) Self-assembling robots;  (iv) Molecular robotics;  (v) Robot compliers; or  (vi) Smart Dust.</a:t>
            </a:r>
            <a:endParaRPr sz="11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(11) Brain-computer interfaces,</a:t>
            </a:r>
            <a:r>
              <a:rPr lang="en" sz="1100">
                <a:solidFill>
                  <a:srgbClr val="333333"/>
                </a:solidFill>
                <a:latin typeface="Arial"/>
                <a:ea typeface="Arial"/>
                <a:cs typeface="Arial"/>
                <a:sym typeface="Arial"/>
              </a:rPr>
              <a:t> such as  (i) Neural-controlled interfaces;  (ii) Mind-machine interfaces;  (iii) Direct neural interfaces; or  (iv) Brain-machine interfaces.</a:t>
            </a:r>
            <a:endParaRPr sz="11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(12) Hypersonics, </a:t>
            </a:r>
            <a:r>
              <a:rPr lang="en" sz="1100">
                <a:solidFill>
                  <a:srgbClr val="333333"/>
                </a:solidFill>
                <a:latin typeface="Arial"/>
                <a:ea typeface="Arial"/>
                <a:cs typeface="Arial"/>
                <a:sym typeface="Arial"/>
              </a:rPr>
              <a:t>such as:  (i) Flight control algorithms;  (ii) Propulsion technologies;  (iii) Thermal protection systems; or  (iv) Specialized materials (for structures, sensors, etc.).</a:t>
            </a:r>
            <a:endParaRPr sz="11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(13) Advanced Materials,</a:t>
            </a:r>
            <a:r>
              <a:rPr lang="en" sz="1100">
                <a:solidFill>
                  <a:srgbClr val="333333"/>
                </a:solidFill>
                <a:latin typeface="Arial"/>
                <a:ea typeface="Arial"/>
                <a:cs typeface="Arial"/>
                <a:sym typeface="Arial"/>
              </a:rPr>
              <a:t> such as:  (i) Adaptive camouflage;  (ii) Functional textiles (e.g., advanced fiber and fabric technology); or  (iii) Biomaterials.</a:t>
            </a:r>
            <a:endParaRPr sz="110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FF0000"/>
                </a:solidFill>
                <a:latin typeface="Arial"/>
                <a:ea typeface="Arial"/>
                <a:cs typeface="Arial"/>
                <a:sym typeface="Arial"/>
              </a:rPr>
              <a:t>(14) Advanced surveillance technologies, </a:t>
            </a:r>
            <a:r>
              <a:rPr lang="en" sz="1100">
                <a:solidFill>
                  <a:srgbClr val="333333"/>
                </a:solidFill>
                <a:latin typeface="Arial"/>
                <a:ea typeface="Arial"/>
                <a:cs typeface="Arial"/>
                <a:sym typeface="Arial"/>
              </a:rPr>
              <a:t>such as:  Faceprint and voiceprint technologies.</a:t>
            </a:r>
            <a:endParaRPr sz="1100">
              <a:solidFill>
                <a:srgbClr val="333333"/>
              </a:solidFill>
              <a:latin typeface="Arial"/>
              <a:ea typeface="Arial"/>
              <a:cs typeface="Arial"/>
              <a:sym typeface="Arial"/>
            </a:endParaRPr>
          </a:p>
        </p:txBody>
      </p:sp>
      <p:sp>
        <p:nvSpPr>
          <p:cNvPr id="172" name="Google Shape;172;p20"/>
          <p:cNvSpPr txBox="1"/>
          <p:nvPr/>
        </p:nvSpPr>
        <p:spPr>
          <a:xfrm>
            <a:off x="234300" y="109850"/>
            <a:ext cx="86754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980000"/>
                </a:solidFill>
                <a:latin typeface="Times New Roman"/>
                <a:ea typeface="Times New Roman"/>
                <a:cs typeface="Times New Roman"/>
                <a:sym typeface="Times New Roman"/>
              </a:rPr>
              <a:t>The representative general categories of technology for which Department of Commerce seeked to determine whether there are specific emerging technologies that are essential to the national security of the United States include:</a:t>
            </a:r>
            <a:endParaRPr b="1" sz="1300">
              <a:solidFill>
                <a:srgbClr val="98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341425" y="224375"/>
            <a:ext cx="7983300" cy="1177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t>Addition of Software Specially Designed To Automate the Analysis of Geospatial Imagery to the Export Control Classification Number 0Y521 Series by Bureau of Industry and Security, Department of Commerce on January 6th, 2020 as an interim final rule with request for comments as reported in the </a:t>
            </a:r>
            <a:r>
              <a:rPr b="1" lang="en" sz="1800" u="sng">
                <a:hlinkClick r:id="rId3"/>
              </a:rPr>
              <a:t>Federal Register</a:t>
            </a:r>
            <a:endParaRPr b="1" sz="18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t/>
            </a:r>
            <a:endParaRPr sz="135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12700" rtl="0" algn="l">
              <a:lnSpc>
                <a:spcPct val="170000"/>
              </a:lnSpc>
              <a:spcBef>
                <a:spcPts val="0"/>
              </a:spcBef>
              <a:spcAft>
                <a:spcPts val="1800"/>
              </a:spcAft>
              <a:buNone/>
            </a:pPr>
            <a:r>
              <a:t/>
            </a:r>
            <a:endParaRPr sz="1200">
              <a:solidFill>
                <a:srgbClr val="333333"/>
              </a:solidFill>
              <a:latin typeface="Georgia"/>
              <a:ea typeface="Georgia"/>
              <a:cs typeface="Georgia"/>
              <a:sym typeface="Georgia"/>
            </a:endParaRPr>
          </a:p>
        </p:txBody>
      </p:sp>
      <p:sp>
        <p:nvSpPr>
          <p:cNvPr id="178" name="Google Shape;178;p21"/>
          <p:cNvSpPr txBox="1"/>
          <p:nvPr>
            <p:ph idx="1" type="body"/>
          </p:nvPr>
        </p:nvSpPr>
        <p:spPr>
          <a:xfrm>
            <a:off x="341425" y="1921100"/>
            <a:ext cx="7983300" cy="287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solidFill>
                  <a:schemeClr val="lt1"/>
                </a:solidFill>
                <a:latin typeface="Nunito"/>
                <a:ea typeface="Nunito"/>
                <a:cs typeface="Nunito"/>
                <a:sym typeface="Nunito"/>
              </a:rPr>
              <a:t>In this interim final rule, the Bureau of Industry and Security (BIS) amends the Export Administration Regulations (EAR) to make certain items subject to the EAR and to impose a license requirement for the export and re-export of those items to all destinations, except Canada. Specifically, </a:t>
            </a:r>
            <a:r>
              <a:rPr b="1" lang="en" sz="1400">
                <a:solidFill>
                  <a:srgbClr val="FF0000"/>
                </a:solidFill>
                <a:latin typeface="Nunito"/>
                <a:ea typeface="Nunito"/>
                <a:cs typeface="Nunito"/>
                <a:sym typeface="Nunito"/>
              </a:rPr>
              <a:t>this rule classifies software specially designed to automate the analysis of geospatial imagery,</a:t>
            </a:r>
            <a:r>
              <a:rPr b="1" lang="en" sz="1400">
                <a:solidFill>
                  <a:schemeClr val="lt1"/>
                </a:solidFill>
                <a:latin typeface="Nunito"/>
                <a:ea typeface="Nunito"/>
                <a:cs typeface="Nunito"/>
                <a:sym typeface="Nunito"/>
              </a:rPr>
              <a:t> as specified, under the Export Control Classification Number (ECCN) 0Y521 series, specifically under ECCN 0D521. BIS adds this item to the 0Y521 series of ECCNs upon a determination by the Department of Commerce, with the concurrence of the Departments of Defense and State, and other agencies as appropriate, that </a:t>
            </a:r>
            <a:r>
              <a:rPr b="1" lang="en" sz="1400">
                <a:solidFill>
                  <a:srgbClr val="FF0000"/>
                </a:solidFill>
                <a:latin typeface="Nunito"/>
                <a:ea typeface="Nunito"/>
                <a:cs typeface="Nunito"/>
                <a:sym typeface="Nunito"/>
              </a:rPr>
              <a:t>the items warrant control for export because the items may provide a significant military or intelligence advantage to the United States or because foreign policy reasons justify control</a:t>
            </a:r>
            <a:r>
              <a:rPr b="1" lang="en" sz="1400">
                <a:solidFill>
                  <a:schemeClr val="lt1"/>
                </a:solidFill>
                <a:latin typeface="Nunito"/>
                <a:ea typeface="Nunito"/>
                <a:cs typeface="Nunito"/>
                <a:sym typeface="Nunito"/>
              </a:rPr>
              <a:t>, pursuant to the ECCN 0Y521 series procedures.</a:t>
            </a:r>
            <a:endParaRPr b="1" sz="1400">
              <a:solidFill>
                <a:schemeClr val="lt1"/>
              </a:solidFill>
              <a:latin typeface="Nunito"/>
              <a:ea typeface="Nunito"/>
              <a:cs typeface="Nunito"/>
              <a:sym typeface="Nunito"/>
            </a:endParaRPr>
          </a:p>
          <a:p>
            <a:pPr indent="0" lvl="0" marL="0" rtl="0" algn="l">
              <a:spcBef>
                <a:spcPts val="0"/>
              </a:spcBef>
              <a:spcAft>
                <a:spcPts val="0"/>
              </a:spcAft>
              <a:buNone/>
            </a:pPr>
            <a:r>
              <a:t/>
            </a:r>
            <a:endParaRPr b="1" sz="1100">
              <a:solidFill>
                <a:srgbClr val="FF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