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0" r:id="rId3"/>
    <p:sldId id="260" r:id="rId4"/>
    <p:sldId id="258" r:id="rId5"/>
    <p:sldId id="257" r:id="rId6"/>
    <p:sldId id="261" r:id="rId7"/>
    <p:sldId id="262" r:id="rId8"/>
    <p:sldId id="263" r:id="rId9"/>
    <p:sldId id="273" r:id="rId10"/>
    <p:sldId id="264" r:id="rId11"/>
    <p:sldId id="271" r:id="rId12"/>
    <p:sldId id="265" r:id="rId13"/>
    <p:sldId id="266" r:id="rId14"/>
    <p:sldId id="267" r:id="rId15"/>
    <p:sldId id="272" r:id="rId16"/>
    <p:sldId id="268" r:id="rId17"/>
    <p:sldId id="269"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0272" autoAdjust="0"/>
  </p:normalViewPr>
  <p:slideViewPr>
    <p:cSldViewPr snapToGrid="0">
      <p:cViewPr varScale="1">
        <p:scale>
          <a:sx n="62" d="100"/>
          <a:sy n="62"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8CD5C-D55D-4A44-9473-93618D5AF494}"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14319-2366-4912-8F7C-A1168C95092A}" type="slidenum">
              <a:rPr lang="en-US" smtClean="0"/>
              <a:t>‹#›</a:t>
            </a:fld>
            <a:endParaRPr lang="en-US"/>
          </a:p>
        </p:txBody>
      </p:sp>
    </p:spTree>
    <p:extLst>
      <p:ext uri="{BB962C8B-B14F-4D97-AF65-F5344CB8AC3E}">
        <p14:creationId xmlns:p14="http://schemas.microsoft.com/office/powerpoint/2010/main" val="182252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B14319-2366-4912-8F7C-A1168C95092A}" type="slidenum">
              <a:rPr lang="en-US" smtClean="0"/>
              <a:t>1</a:t>
            </a:fld>
            <a:endParaRPr lang="en-US"/>
          </a:p>
        </p:txBody>
      </p:sp>
    </p:spTree>
    <p:extLst>
      <p:ext uri="{BB962C8B-B14F-4D97-AF65-F5344CB8AC3E}">
        <p14:creationId xmlns:p14="http://schemas.microsoft.com/office/powerpoint/2010/main" val="1121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512D38-53B8-47D1-AD30-EA7DBE44BF04}" type="datetimeFigureOut">
              <a:rPr lang="en-CA" smtClean="0"/>
              <a:t>2024-01-18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350735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12D38-53B8-47D1-AD30-EA7DBE44BF04}" type="datetimeFigureOut">
              <a:rPr lang="en-CA" smtClean="0"/>
              <a:t>2024-01-18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254629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12D38-53B8-47D1-AD30-EA7DBE44BF04}" type="datetimeFigureOut">
              <a:rPr lang="en-CA" smtClean="0"/>
              <a:t>2024-01-18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B256CB-F213-4238-B15B-D229AA70873E}"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0584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12D38-53B8-47D1-AD30-EA7DBE44BF04}" type="datetimeFigureOut">
              <a:rPr lang="en-CA" smtClean="0"/>
              <a:t>2024-01-18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2211490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12D38-53B8-47D1-AD30-EA7DBE44BF04}" type="datetimeFigureOut">
              <a:rPr lang="en-CA" smtClean="0"/>
              <a:t>2024-01-18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B256CB-F213-4238-B15B-D229AA70873E}"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9556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12D38-53B8-47D1-AD30-EA7DBE44BF04}" type="datetimeFigureOut">
              <a:rPr lang="en-CA" smtClean="0"/>
              <a:t>2024-01-18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3369357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12D38-53B8-47D1-AD30-EA7DBE44BF04}" type="datetimeFigureOut">
              <a:rPr lang="en-CA" smtClean="0"/>
              <a:t>2024-01-18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3519796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12D38-53B8-47D1-AD30-EA7DBE44BF04}" type="datetimeFigureOut">
              <a:rPr lang="en-CA" smtClean="0"/>
              <a:t>2024-01-18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97659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12D38-53B8-47D1-AD30-EA7DBE44BF04}" type="datetimeFigureOut">
              <a:rPr lang="en-CA" smtClean="0"/>
              <a:t>2024-01-18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199253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12D38-53B8-47D1-AD30-EA7DBE44BF04}" type="datetimeFigureOut">
              <a:rPr lang="en-CA" smtClean="0"/>
              <a:t>2024-01-18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370298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512D38-53B8-47D1-AD30-EA7DBE44BF04}" type="datetimeFigureOut">
              <a:rPr lang="en-CA" smtClean="0"/>
              <a:t>2024-01-18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244584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512D38-53B8-47D1-AD30-EA7DBE44BF04}" type="datetimeFigureOut">
              <a:rPr lang="en-CA" smtClean="0"/>
              <a:t>2024-01-18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386107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512D38-53B8-47D1-AD30-EA7DBE44BF04}" type="datetimeFigureOut">
              <a:rPr lang="en-CA" smtClean="0"/>
              <a:t>2024-01-18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79013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12D38-53B8-47D1-AD30-EA7DBE44BF04}" type="datetimeFigureOut">
              <a:rPr lang="en-CA" smtClean="0"/>
              <a:t>2024-01-18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6113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512D38-53B8-47D1-AD30-EA7DBE44BF04}" type="datetimeFigureOut">
              <a:rPr lang="en-CA" smtClean="0"/>
              <a:t>2024-01-18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141406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12D38-53B8-47D1-AD30-EA7DBE44BF04}" type="datetimeFigureOut">
              <a:rPr lang="en-CA" smtClean="0"/>
              <a:t>2024-01-18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4B256CB-F213-4238-B15B-D229AA70873E}" type="slidenum">
              <a:rPr lang="en-CA" smtClean="0"/>
              <a:t>‹#›</a:t>
            </a:fld>
            <a:endParaRPr lang="en-CA"/>
          </a:p>
        </p:txBody>
      </p:sp>
    </p:spTree>
    <p:extLst>
      <p:ext uri="{BB962C8B-B14F-4D97-AF65-F5344CB8AC3E}">
        <p14:creationId xmlns:p14="http://schemas.microsoft.com/office/powerpoint/2010/main" val="364999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512D38-53B8-47D1-AD30-EA7DBE44BF04}" type="datetimeFigureOut">
              <a:rPr lang="en-CA" smtClean="0"/>
              <a:t>2024-01-18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B256CB-F213-4238-B15B-D229AA70873E}" type="slidenum">
              <a:rPr lang="en-CA" smtClean="0"/>
              <a:t>‹#›</a:t>
            </a:fld>
            <a:endParaRPr lang="en-CA"/>
          </a:p>
        </p:txBody>
      </p:sp>
    </p:spTree>
    <p:extLst>
      <p:ext uri="{BB962C8B-B14F-4D97-AF65-F5344CB8AC3E}">
        <p14:creationId xmlns:p14="http://schemas.microsoft.com/office/powerpoint/2010/main" val="2798854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CBC6-F507-462D-AFF6-C40FFFAA3C0A}"/>
              </a:ext>
            </a:extLst>
          </p:cNvPr>
          <p:cNvSpPr>
            <a:spLocks noGrp="1"/>
          </p:cNvSpPr>
          <p:nvPr>
            <p:ph type="ctrTitle"/>
          </p:nvPr>
        </p:nvSpPr>
        <p:spPr/>
        <p:txBody>
          <a:bodyPr/>
          <a:lstStyle/>
          <a:p>
            <a:r>
              <a:rPr lang="en-CA" dirty="0"/>
              <a:t>PROG1440 - NBD</a:t>
            </a:r>
          </a:p>
        </p:txBody>
      </p:sp>
      <p:sp>
        <p:nvSpPr>
          <p:cNvPr id="3" name="Subtitle 2">
            <a:extLst>
              <a:ext uri="{FF2B5EF4-FFF2-40B4-BE49-F238E27FC236}">
                <a16:creationId xmlns:a16="http://schemas.microsoft.com/office/drawing/2014/main" id="{E5853C21-7D3B-4D53-8353-36055DF53C0B}"/>
              </a:ext>
            </a:extLst>
          </p:cNvPr>
          <p:cNvSpPr>
            <a:spLocks noGrp="1"/>
          </p:cNvSpPr>
          <p:nvPr>
            <p:ph type="subTitle" idx="1"/>
          </p:nvPr>
        </p:nvSpPr>
        <p:spPr/>
        <p:txBody>
          <a:bodyPr/>
          <a:lstStyle/>
          <a:p>
            <a:r>
              <a:rPr lang="en-CA" dirty="0"/>
              <a:t>Initial Client Meeting</a:t>
            </a:r>
          </a:p>
        </p:txBody>
      </p:sp>
    </p:spTree>
    <p:extLst>
      <p:ext uri="{BB962C8B-B14F-4D97-AF65-F5344CB8AC3E}">
        <p14:creationId xmlns:p14="http://schemas.microsoft.com/office/powerpoint/2010/main" val="265281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8C9E-3E4F-4C1A-AF9E-988618705D50}"/>
              </a:ext>
            </a:extLst>
          </p:cNvPr>
          <p:cNvSpPr>
            <a:spLocks noGrp="1"/>
          </p:cNvSpPr>
          <p:nvPr>
            <p:ph type="title"/>
          </p:nvPr>
        </p:nvSpPr>
        <p:spPr/>
        <p:txBody>
          <a:bodyPr/>
          <a:lstStyle/>
          <a:p>
            <a:r>
              <a:rPr lang="en-CA" dirty="0"/>
              <a:t>Design Bid Sections - Labour </a:t>
            </a:r>
          </a:p>
        </p:txBody>
      </p:sp>
      <p:pic>
        <p:nvPicPr>
          <p:cNvPr id="5" name="Content Placeholder 4" descr="Scanned image of the Labour Requirements portion of the bid report. Shows expected hours, description of labour, unit and extended price.">
            <a:extLst>
              <a:ext uri="{FF2B5EF4-FFF2-40B4-BE49-F238E27FC236}">
                <a16:creationId xmlns:a16="http://schemas.microsoft.com/office/drawing/2014/main" id="{1C4ADECD-A50B-4358-9678-40CD6C780027}"/>
              </a:ext>
            </a:extLst>
          </p:cNvPr>
          <p:cNvPicPr>
            <a:picLocks noGrp="1" noChangeAspect="1"/>
          </p:cNvPicPr>
          <p:nvPr>
            <p:ph idx="1"/>
          </p:nvPr>
        </p:nvPicPr>
        <p:blipFill>
          <a:blip r:embed="rId2"/>
          <a:stretch>
            <a:fillRect/>
          </a:stretch>
        </p:blipFill>
        <p:spPr>
          <a:xfrm>
            <a:off x="2037203" y="1270000"/>
            <a:ext cx="5876925" cy="1038225"/>
          </a:xfrm>
        </p:spPr>
      </p:pic>
      <p:sp>
        <p:nvSpPr>
          <p:cNvPr id="7" name="TextBox 6">
            <a:extLst>
              <a:ext uri="{FF2B5EF4-FFF2-40B4-BE49-F238E27FC236}">
                <a16:creationId xmlns:a16="http://schemas.microsoft.com/office/drawing/2014/main" id="{BBB7387E-3741-41FF-82C8-7E3537B6ECE1}"/>
              </a:ext>
            </a:extLst>
          </p:cNvPr>
          <p:cNvSpPr txBox="1"/>
          <p:nvPr/>
        </p:nvSpPr>
        <p:spPr>
          <a:xfrm>
            <a:off x="1278384" y="2308225"/>
            <a:ext cx="7830105" cy="2862322"/>
          </a:xfrm>
          <a:prstGeom prst="rect">
            <a:avLst/>
          </a:prstGeom>
          <a:noFill/>
        </p:spPr>
        <p:txBody>
          <a:bodyPr wrap="square" rtlCol="0">
            <a:spAutoFit/>
          </a:bodyPr>
          <a:lstStyle/>
          <a:p>
            <a:r>
              <a:rPr lang="en-CA" dirty="0"/>
              <a:t>Expected Labour requirements (see image above):</a:t>
            </a:r>
          </a:p>
          <a:p>
            <a:pPr marL="285750" indent="-285750">
              <a:buFont typeface="Arial" panose="020B0604020202020204" pitchFamily="34" charset="0"/>
              <a:buChar char="•"/>
            </a:pPr>
            <a:r>
              <a:rPr lang="en-CA" dirty="0"/>
              <a:t>Unit price comes from the Labour Table (Labour Price/Hour).</a:t>
            </a:r>
          </a:p>
          <a:p>
            <a:pPr marL="285750" indent="-285750">
              <a:buFont typeface="Arial" panose="020B0604020202020204" pitchFamily="34" charset="0"/>
              <a:buChar char="•"/>
            </a:pPr>
            <a:r>
              <a:rPr lang="en-CA" dirty="0"/>
              <a:t>Extended price is Unit price * Hours</a:t>
            </a:r>
          </a:p>
          <a:p>
            <a:pPr marL="285750" indent="-285750">
              <a:buFont typeface="Arial" panose="020B0604020202020204" pitchFamily="34" charset="0"/>
              <a:buChar char="•"/>
            </a:pPr>
            <a:endParaRPr lang="en-CA" dirty="0"/>
          </a:p>
          <a:p>
            <a:r>
              <a:rPr lang="en-CA" dirty="0"/>
              <a:t>Labour Table (see image below):</a:t>
            </a:r>
          </a:p>
          <a:p>
            <a:pPr marL="285750" indent="-285750">
              <a:buFont typeface="Arial" panose="020B0604020202020204" pitchFamily="34" charset="0"/>
              <a:buChar char="•"/>
            </a:pPr>
            <a:r>
              <a:rPr lang="en-CA" dirty="0"/>
              <a:t>Labour Cost/Hour – what NBD pays employees.</a:t>
            </a:r>
          </a:p>
          <a:p>
            <a:pPr marL="285750" indent="-285750">
              <a:buFont typeface="Arial" panose="020B0604020202020204" pitchFamily="34" charset="0"/>
              <a:buChar char="•"/>
            </a:pPr>
            <a:r>
              <a:rPr lang="en-CA" dirty="0"/>
              <a:t>Labour Price/Hour – what NBD charges client.</a:t>
            </a:r>
          </a:p>
          <a:p>
            <a:pPr marL="285750" indent="-285750">
              <a:buFont typeface="Arial" panose="020B0604020202020204" pitchFamily="34" charset="0"/>
              <a:buChar char="•"/>
            </a:pPr>
            <a:endParaRPr lang="en-CA" dirty="0"/>
          </a:p>
          <a:p>
            <a:r>
              <a:rPr lang="en-CA" b="1" dirty="0"/>
              <a:t>Simplification</a:t>
            </a:r>
            <a:r>
              <a:rPr lang="en-CA" dirty="0"/>
              <a:t>: The labour report will be a lookup table and you do not need to provide tools for managing it.</a:t>
            </a:r>
          </a:p>
        </p:txBody>
      </p:sp>
      <p:pic>
        <p:nvPicPr>
          <p:cNvPr id="9" name="Picture 8" descr="Scanned image of the Labour report from case. Shows type of labour Price per hour and cost per hour.">
            <a:extLst>
              <a:ext uri="{FF2B5EF4-FFF2-40B4-BE49-F238E27FC236}">
                <a16:creationId xmlns:a16="http://schemas.microsoft.com/office/drawing/2014/main" id="{B0AE5F80-291C-47EE-8621-3A0893F8123A}"/>
              </a:ext>
            </a:extLst>
          </p:cNvPr>
          <p:cNvPicPr>
            <a:picLocks noChangeAspect="1"/>
          </p:cNvPicPr>
          <p:nvPr/>
        </p:nvPicPr>
        <p:blipFill>
          <a:blip r:embed="rId3"/>
          <a:stretch>
            <a:fillRect/>
          </a:stretch>
        </p:blipFill>
        <p:spPr>
          <a:xfrm>
            <a:off x="2256277" y="5170547"/>
            <a:ext cx="5438775" cy="1209675"/>
          </a:xfrm>
          <a:prstGeom prst="rect">
            <a:avLst/>
          </a:prstGeom>
        </p:spPr>
      </p:pic>
    </p:spTree>
    <p:extLst>
      <p:ext uri="{BB962C8B-B14F-4D97-AF65-F5344CB8AC3E}">
        <p14:creationId xmlns:p14="http://schemas.microsoft.com/office/powerpoint/2010/main" val="216583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2C6E-396C-41D7-A234-8FC9F60CA4FA}"/>
              </a:ext>
            </a:extLst>
          </p:cNvPr>
          <p:cNvSpPr>
            <a:spLocks noGrp="1"/>
          </p:cNvSpPr>
          <p:nvPr>
            <p:ph type="title"/>
          </p:nvPr>
        </p:nvSpPr>
        <p:spPr/>
        <p:txBody>
          <a:bodyPr/>
          <a:lstStyle/>
          <a:p>
            <a:r>
              <a:rPr lang="en-CA" dirty="0"/>
              <a:t>Additional Notes</a:t>
            </a:r>
          </a:p>
        </p:txBody>
      </p:sp>
      <p:sp>
        <p:nvSpPr>
          <p:cNvPr id="3" name="Content Placeholder 2">
            <a:extLst>
              <a:ext uri="{FF2B5EF4-FFF2-40B4-BE49-F238E27FC236}">
                <a16:creationId xmlns:a16="http://schemas.microsoft.com/office/drawing/2014/main" id="{2D63BD69-745E-4DF3-B372-463657282730}"/>
              </a:ext>
            </a:extLst>
          </p:cNvPr>
          <p:cNvSpPr>
            <a:spLocks noGrp="1"/>
          </p:cNvSpPr>
          <p:nvPr>
            <p:ph idx="1"/>
          </p:nvPr>
        </p:nvSpPr>
        <p:spPr/>
        <p:txBody>
          <a:bodyPr/>
          <a:lstStyle/>
          <a:p>
            <a:r>
              <a:rPr lang="en-CA" dirty="0"/>
              <a:t>No designer daily work report</a:t>
            </a:r>
          </a:p>
          <a:p>
            <a:pPr lvl="1"/>
            <a:r>
              <a:rPr lang="en-CA" dirty="0"/>
              <a:t>Only used after the bid moves to production</a:t>
            </a:r>
          </a:p>
          <a:p>
            <a:r>
              <a:rPr lang="en-CA" dirty="0"/>
              <a:t>No design budget</a:t>
            </a:r>
          </a:p>
          <a:p>
            <a:pPr lvl="1"/>
            <a:r>
              <a:rPr lang="en-CA" dirty="0"/>
              <a:t>Completed only after bid has been approved </a:t>
            </a:r>
          </a:p>
          <a:p>
            <a:r>
              <a:rPr lang="en-CA" dirty="0"/>
              <a:t>Consider approval process</a:t>
            </a:r>
          </a:p>
          <a:p>
            <a:pPr lvl="1"/>
            <a:r>
              <a:rPr lang="en-CA" dirty="0"/>
              <a:t>Make sure to think about this as you model/design/build</a:t>
            </a:r>
          </a:p>
          <a:p>
            <a:pPr lvl="1"/>
            <a:r>
              <a:rPr lang="en-CA" dirty="0"/>
              <a:t>Your app will go from finding client to approved bid (both management and client)</a:t>
            </a:r>
          </a:p>
          <a:p>
            <a:r>
              <a:rPr lang="en-CA" dirty="0"/>
              <a:t>Consider stages as well</a:t>
            </a:r>
          </a:p>
          <a:p>
            <a:pPr lvl="1"/>
            <a:r>
              <a:rPr lang="en-CA" dirty="0"/>
              <a:t>What stage is the bid at?</a:t>
            </a:r>
          </a:p>
        </p:txBody>
      </p:sp>
    </p:spTree>
    <p:extLst>
      <p:ext uri="{BB962C8B-B14F-4D97-AF65-F5344CB8AC3E}">
        <p14:creationId xmlns:p14="http://schemas.microsoft.com/office/powerpoint/2010/main" val="405272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7CA0-4CBE-453D-9E74-0D2F7F3DA942}"/>
              </a:ext>
            </a:extLst>
          </p:cNvPr>
          <p:cNvSpPr>
            <a:spLocks noGrp="1"/>
          </p:cNvSpPr>
          <p:nvPr>
            <p:ph type="title"/>
          </p:nvPr>
        </p:nvSpPr>
        <p:spPr/>
        <p:txBody>
          <a:bodyPr/>
          <a:lstStyle/>
          <a:p>
            <a:r>
              <a:rPr lang="en-CA" dirty="0"/>
              <a:t>Prototype 1 - Expectations</a:t>
            </a:r>
          </a:p>
        </p:txBody>
      </p:sp>
      <p:sp>
        <p:nvSpPr>
          <p:cNvPr id="3" name="Content Placeholder 2">
            <a:extLst>
              <a:ext uri="{FF2B5EF4-FFF2-40B4-BE49-F238E27FC236}">
                <a16:creationId xmlns:a16="http://schemas.microsoft.com/office/drawing/2014/main" id="{F0A896E6-77FD-4682-8129-DEAD72200C36}"/>
              </a:ext>
            </a:extLst>
          </p:cNvPr>
          <p:cNvSpPr>
            <a:spLocks noGrp="1"/>
          </p:cNvSpPr>
          <p:nvPr>
            <p:ph idx="1"/>
          </p:nvPr>
        </p:nvSpPr>
        <p:spPr/>
        <p:txBody>
          <a:bodyPr/>
          <a:lstStyle/>
          <a:p>
            <a:r>
              <a:rPr lang="en-CA" dirty="0"/>
              <a:t>Data model</a:t>
            </a:r>
          </a:p>
          <a:p>
            <a:pPr lvl="1"/>
            <a:r>
              <a:rPr lang="en-CA" dirty="0"/>
              <a:t>Model the necessary relationships.</a:t>
            </a:r>
          </a:p>
          <a:p>
            <a:pPr lvl="1"/>
            <a:r>
              <a:rPr lang="en-CA" dirty="0"/>
              <a:t>Expect a well-formed and detailed model including:</a:t>
            </a:r>
          </a:p>
          <a:p>
            <a:pPr lvl="2"/>
            <a:r>
              <a:rPr lang="en-CA" dirty="0"/>
              <a:t>Client/Project/Bid/Staff and all related lookup tables.</a:t>
            </a:r>
          </a:p>
          <a:p>
            <a:pPr lvl="2"/>
            <a:r>
              <a:rPr lang="en-CA" dirty="0"/>
              <a:t>All necessary relationships.</a:t>
            </a:r>
          </a:p>
          <a:p>
            <a:pPr lvl="2"/>
            <a:r>
              <a:rPr lang="en-CA" dirty="0"/>
              <a:t>All necessary fields.</a:t>
            </a:r>
          </a:p>
          <a:p>
            <a:pPr lvl="1"/>
            <a:r>
              <a:rPr lang="en-CA" dirty="0"/>
              <a:t>Keep the simplification notes on previous slides in mind</a:t>
            </a:r>
          </a:p>
        </p:txBody>
      </p:sp>
    </p:spTree>
    <p:extLst>
      <p:ext uri="{BB962C8B-B14F-4D97-AF65-F5344CB8AC3E}">
        <p14:creationId xmlns:p14="http://schemas.microsoft.com/office/powerpoint/2010/main" val="108996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F4F5-1A1B-4AC8-BFDF-BC2460D2E609}"/>
              </a:ext>
            </a:extLst>
          </p:cNvPr>
          <p:cNvSpPr>
            <a:spLocks noGrp="1"/>
          </p:cNvSpPr>
          <p:nvPr>
            <p:ph type="title"/>
          </p:nvPr>
        </p:nvSpPr>
        <p:spPr/>
        <p:txBody>
          <a:bodyPr/>
          <a:lstStyle/>
          <a:p>
            <a:r>
              <a:rPr lang="en-CA" dirty="0"/>
              <a:t>Prototype 1 – Expectations Continued</a:t>
            </a:r>
          </a:p>
        </p:txBody>
      </p:sp>
      <p:sp>
        <p:nvSpPr>
          <p:cNvPr id="3" name="Content Placeholder 2">
            <a:extLst>
              <a:ext uri="{FF2B5EF4-FFF2-40B4-BE49-F238E27FC236}">
                <a16:creationId xmlns:a16="http://schemas.microsoft.com/office/drawing/2014/main" id="{6D017A9E-B322-4BCC-9D0C-0CBCDED6C649}"/>
              </a:ext>
            </a:extLst>
          </p:cNvPr>
          <p:cNvSpPr>
            <a:spLocks noGrp="1"/>
          </p:cNvSpPr>
          <p:nvPr>
            <p:ph idx="1"/>
          </p:nvPr>
        </p:nvSpPr>
        <p:spPr/>
        <p:txBody>
          <a:bodyPr/>
          <a:lstStyle/>
          <a:p>
            <a:r>
              <a:rPr lang="en-CA" dirty="0"/>
              <a:t>Begin an MVC progressive web app using SQLite database hosted on Azure:</a:t>
            </a:r>
          </a:p>
          <a:p>
            <a:pPr lvl="1"/>
            <a:r>
              <a:rPr lang="en-CA" dirty="0"/>
              <a:t>Implement the following:</a:t>
            </a:r>
          </a:p>
          <a:p>
            <a:pPr lvl="2"/>
            <a:r>
              <a:rPr lang="en-CA" dirty="0"/>
              <a:t>A landing page/dashboard (leave blank for now)</a:t>
            </a:r>
          </a:p>
          <a:p>
            <a:pPr lvl="2"/>
            <a:r>
              <a:rPr lang="en-CA" dirty="0"/>
              <a:t>Menu system to move between the pages you will build</a:t>
            </a:r>
          </a:p>
          <a:p>
            <a:pPr lvl="2"/>
            <a:r>
              <a:rPr lang="en-CA" dirty="0"/>
              <a:t>Build the client/project portion of your data model</a:t>
            </a:r>
          </a:p>
          <a:p>
            <a:pPr lvl="3"/>
            <a:r>
              <a:rPr lang="en-CA" dirty="0"/>
              <a:t>Add seed data (minimum 5 clients with 2 projects each)</a:t>
            </a:r>
          </a:p>
          <a:p>
            <a:pPr lvl="2"/>
            <a:r>
              <a:rPr lang="en-CA" dirty="0"/>
              <a:t>A client maintenance system:</a:t>
            </a:r>
          </a:p>
          <a:p>
            <a:pPr lvl="3"/>
            <a:r>
              <a:rPr lang="en-CA" dirty="0"/>
              <a:t>Add/edit/review (search/filter)</a:t>
            </a:r>
          </a:p>
          <a:p>
            <a:pPr lvl="2"/>
            <a:r>
              <a:rPr lang="en-CA" dirty="0"/>
              <a:t>A project maintenance system:</a:t>
            </a:r>
          </a:p>
          <a:p>
            <a:pPr lvl="3"/>
            <a:r>
              <a:rPr lang="en-CA" dirty="0"/>
              <a:t>Add/edit/review (search/filter)</a:t>
            </a:r>
          </a:p>
          <a:p>
            <a:pPr lvl="2"/>
            <a:r>
              <a:rPr lang="en-CA" dirty="0"/>
              <a:t>Ability to link a client to a project</a:t>
            </a:r>
          </a:p>
        </p:txBody>
      </p:sp>
    </p:spTree>
    <p:extLst>
      <p:ext uri="{BB962C8B-B14F-4D97-AF65-F5344CB8AC3E}">
        <p14:creationId xmlns:p14="http://schemas.microsoft.com/office/powerpoint/2010/main" val="1270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8969-769F-4EF2-AB56-04DC7B4A5D59}"/>
              </a:ext>
            </a:extLst>
          </p:cNvPr>
          <p:cNvSpPr>
            <a:spLocks noGrp="1"/>
          </p:cNvSpPr>
          <p:nvPr>
            <p:ph type="title"/>
          </p:nvPr>
        </p:nvSpPr>
        <p:spPr/>
        <p:txBody>
          <a:bodyPr/>
          <a:lstStyle/>
          <a:p>
            <a:r>
              <a:rPr lang="en-CA" dirty="0"/>
              <a:t>Prototype 1 – Expectations </a:t>
            </a:r>
          </a:p>
        </p:txBody>
      </p:sp>
      <p:sp>
        <p:nvSpPr>
          <p:cNvPr id="3" name="Content Placeholder 2">
            <a:extLst>
              <a:ext uri="{FF2B5EF4-FFF2-40B4-BE49-F238E27FC236}">
                <a16:creationId xmlns:a16="http://schemas.microsoft.com/office/drawing/2014/main" id="{8A07050F-1B62-48AD-B85D-A4D607BBC770}"/>
              </a:ext>
            </a:extLst>
          </p:cNvPr>
          <p:cNvSpPr>
            <a:spLocks noGrp="1"/>
          </p:cNvSpPr>
          <p:nvPr>
            <p:ph idx="1"/>
          </p:nvPr>
        </p:nvSpPr>
        <p:spPr/>
        <p:txBody>
          <a:bodyPr/>
          <a:lstStyle/>
          <a:p>
            <a:r>
              <a:rPr lang="en-CA" dirty="0"/>
              <a:t>Begin implementing interface design concepts</a:t>
            </a:r>
          </a:p>
          <a:p>
            <a:pPr lvl="1"/>
            <a:r>
              <a:rPr lang="en-CA" dirty="0"/>
              <a:t>Look, feel flow.</a:t>
            </a:r>
          </a:p>
          <a:p>
            <a:pPr lvl="1"/>
            <a:r>
              <a:rPr lang="en-CA" dirty="0"/>
              <a:t>WCAG expectations as well.</a:t>
            </a:r>
          </a:p>
        </p:txBody>
      </p:sp>
    </p:spTree>
    <p:extLst>
      <p:ext uri="{BB962C8B-B14F-4D97-AF65-F5344CB8AC3E}">
        <p14:creationId xmlns:p14="http://schemas.microsoft.com/office/powerpoint/2010/main" val="3791599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F3FE-6EC7-44AC-A054-01C86CCBC84D}"/>
              </a:ext>
            </a:extLst>
          </p:cNvPr>
          <p:cNvSpPr>
            <a:spLocks noGrp="1"/>
          </p:cNvSpPr>
          <p:nvPr>
            <p:ph type="title"/>
          </p:nvPr>
        </p:nvSpPr>
        <p:spPr/>
        <p:txBody>
          <a:bodyPr/>
          <a:lstStyle/>
          <a:p>
            <a:r>
              <a:rPr lang="en-CA" dirty="0"/>
              <a:t>Key Dates – Week of Jan 21</a:t>
            </a:r>
            <a:r>
              <a:rPr lang="en-CA" baseline="30000" dirty="0"/>
              <a:t>st</a:t>
            </a:r>
            <a:r>
              <a:rPr lang="en-CA" dirty="0"/>
              <a:t>  </a:t>
            </a:r>
          </a:p>
        </p:txBody>
      </p:sp>
      <p:sp>
        <p:nvSpPr>
          <p:cNvPr id="3" name="Content Placeholder 2">
            <a:extLst>
              <a:ext uri="{FF2B5EF4-FFF2-40B4-BE49-F238E27FC236}">
                <a16:creationId xmlns:a16="http://schemas.microsoft.com/office/drawing/2014/main" id="{9C8D149C-173B-4972-9891-C798D9817E37}"/>
              </a:ext>
            </a:extLst>
          </p:cNvPr>
          <p:cNvSpPr>
            <a:spLocks noGrp="1"/>
          </p:cNvSpPr>
          <p:nvPr>
            <p:ph idx="1"/>
          </p:nvPr>
        </p:nvSpPr>
        <p:spPr/>
        <p:txBody>
          <a:bodyPr/>
          <a:lstStyle/>
          <a:p>
            <a:r>
              <a:rPr lang="en-CA" dirty="0"/>
              <a:t>Continue working on the app.</a:t>
            </a:r>
          </a:p>
          <a:p>
            <a:r>
              <a:rPr lang="en-CA" dirty="0"/>
              <a:t>Instructors will be available during scheduled times </a:t>
            </a:r>
          </a:p>
          <a:p>
            <a:pPr lvl="1"/>
            <a:r>
              <a:rPr lang="en-CA" dirty="0"/>
              <a:t>Watch Brightspace announcements for times</a:t>
            </a:r>
          </a:p>
          <a:p>
            <a:r>
              <a:rPr lang="en-CA" dirty="0"/>
              <a:t>Not required to attend</a:t>
            </a:r>
          </a:p>
          <a:p>
            <a:pPr lvl="1"/>
            <a:r>
              <a:rPr lang="en-CA" dirty="0"/>
              <a:t>But expected to be working on project</a:t>
            </a:r>
          </a:p>
        </p:txBody>
      </p:sp>
    </p:spTree>
    <p:extLst>
      <p:ext uri="{BB962C8B-B14F-4D97-AF65-F5344CB8AC3E}">
        <p14:creationId xmlns:p14="http://schemas.microsoft.com/office/powerpoint/2010/main" val="145025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934E-F7C2-4D7D-8D46-DDE8A95D5232}"/>
              </a:ext>
            </a:extLst>
          </p:cNvPr>
          <p:cNvSpPr>
            <a:spLocks noGrp="1"/>
          </p:cNvSpPr>
          <p:nvPr>
            <p:ph type="title"/>
          </p:nvPr>
        </p:nvSpPr>
        <p:spPr/>
        <p:txBody>
          <a:bodyPr/>
          <a:lstStyle/>
          <a:p>
            <a:r>
              <a:rPr lang="en-CA" dirty="0"/>
              <a:t>Key Dates – Week of Jan 28</a:t>
            </a:r>
            <a:r>
              <a:rPr lang="en-CA" baseline="30000" dirty="0"/>
              <a:t>th</a:t>
            </a:r>
            <a:r>
              <a:rPr lang="en-CA" dirty="0"/>
              <a:t> </a:t>
            </a:r>
          </a:p>
        </p:txBody>
      </p:sp>
      <p:sp>
        <p:nvSpPr>
          <p:cNvPr id="3" name="Content Placeholder 2">
            <a:extLst>
              <a:ext uri="{FF2B5EF4-FFF2-40B4-BE49-F238E27FC236}">
                <a16:creationId xmlns:a16="http://schemas.microsoft.com/office/drawing/2014/main" id="{1773541B-3AC2-4AB4-B567-B9782D2BFEAF}"/>
              </a:ext>
            </a:extLst>
          </p:cNvPr>
          <p:cNvSpPr>
            <a:spLocks noGrp="1"/>
          </p:cNvSpPr>
          <p:nvPr>
            <p:ph idx="1"/>
          </p:nvPr>
        </p:nvSpPr>
        <p:spPr/>
        <p:txBody>
          <a:bodyPr/>
          <a:lstStyle/>
          <a:p>
            <a:r>
              <a:rPr lang="en-CA" dirty="0"/>
              <a:t>Progress meeting, method TBD</a:t>
            </a:r>
          </a:p>
          <a:p>
            <a:r>
              <a:rPr lang="en-CA" dirty="0"/>
              <a:t>See Schedule for times.</a:t>
            </a:r>
          </a:p>
          <a:p>
            <a:r>
              <a:rPr lang="en-CA" dirty="0"/>
              <a:t>Expectations:</a:t>
            </a:r>
          </a:p>
          <a:p>
            <a:pPr lvl="1"/>
            <a:r>
              <a:rPr lang="en-CA" dirty="0"/>
              <a:t>Complete, well formed data model for review (not coded).</a:t>
            </a:r>
          </a:p>
          <a:p>
            <a:pPr lvl="1"/>
            <a:r>
              <a:rPr lang="en-CA" dirty="0"/>
              <a:t>Posted to Azure:</a:t>
            </a:r>
          </a:p>
          <a:p>
            <a:pPr lvl="2"/>
            <a:r>
              <a:rPr lang="en-CA" dirty="0"/>
              <a:t>Client/project portion of DM coded with seed data</a:t>
            </a:r>
          </a:p>
          <a:p>
            <a:pPr lvl="2"/>
            <a:r>
              <a:rPr lang="en-CA" dirty="0"/>
              <a:t>Menu/Landing Page</a:t>
            </a:r>
          </a:p>
          <a:p>
            <a:pPr lvl="2"/>
            <a:r>
              <a:rPr lang="en-CA" dirty="0"/>
              <a:t>Client: add/edit complete (roughly working).</a:t>
            </a:r>
          </a:p>
          <a:p>
            <a:pPr lvl="1"/>
            <a:endParaRPr lang="en-CA" dirty="0"/>
          </a:p>
        </p:txBody>
      </p:sp>
    </p:spTree>
    <p:extLst>
      <p:ext uri="{BB962C8B-B14F-4D97-AF65-F5344CB8AC3E}">
        <p14:creationId xmlns:p14="http://schemas.microsoft.com/office/powerpoint/2010/main" val="32371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913A-C225-477F-AF6A-5690A7908AB8}"/>
              </a:ext>
            </a:extLst>
          </p:cNvPr>
          <p:cNvSpPr>
            <a:spLocks noGrp="1"/>
          </p:cNvSpPr>
          <p:nvPr>
            <p:ph type="title"/>
          </p:nvPr>
        </p:nvSpPr>
        <p:spPr/>
        <p:txBody>
          <a:bodyPr/>
          <a:lstStyle/>
          <a:p>
            <a:r>
              <a:rPr lang="en-CA" dirty="0"/>
              <a:t>Key Dates – Week of Feb 4</a:t>
            </a:r>
            <a:r>
              <a:rPr lang="en-CA" baseline="30000" dirty="0"/>
              <a:t>th</a:t>
            </a:r>
            <a:r>
              <a:rPr lang="en-CA" dirty="0"/>
              <a:t> </a:t>
            </a:r>
          </a:p>
        </p:txBody>
      </p:sp>
      <p:sp>
        <p:nvSpPr>
          <p:cNvPr id="3" name="Content Placeholder 2">
            <a:extLst>
              <a:ext uri="{FF2B5EF4-FFF2-40B4-BE49-F238E27FC236}">
                <a16:creationId xmlns:a16="http://schemas.microsoft.com/office/drawing/2014/main" id="{28A94FDC-5C1B-444C-A695-FAE7B02D3338}"/>
              </a:ext>
            </a:extLst>
          </p:cNvPr>
          <p:cNvSpPr>
            <a:spLocks noGrp="1"/>
          </p:cNvSpPr>
          <p:nvPr>
            <p:ph idx="1"/>
          </p:nvPr>
        </p:nvSpPr>
        <p:spPr/>
        <p:txBody>
          <a:bodyPr/>
          <a:lstStyle/>
          <a:p>
            <a:r>
              <a:rPr lang="en-CA" dirty="0"/>
              <a:t>All Prototype 1 expectations met and functioning.</a:t>
            </a:r>
          </a:p>
          <a:p>
            <a:r>
              <a:rPr lang="en-CA" dirty="0"/>
              <a:t>Posted to Azure by required date and time.</a:t>
            </a:r>
          </a:p>
          <a:p>
            <a:pPr lvl="1"/>
            <a:r>
              <a:rPr lang="en-CA" dirty="0"/>
              <a:t>9:30am Wednesday, Feb. 7</a:t>
            </a:r>
            <a:r>
              <a:rPr lang="en-CA" baseline="30000" dirty="0"/>
              <a:t>th</a:t>
            </a:r>
            <a:r>
              <a:rPr lang="en-CA" dirty="0"/>
              <a:t> (all teams regardless of presentation time).</a:t>
            </a:r>
          </a:p>
          <a:p>
            <a:pPr lvl="1"/>
            <a:r>
              <a:rPr lang="en-CA" dirty="0"/>
              <a:t>Send both instructors an email with Azure link by 9:30am Wednesday, Feb. 7</a:t>
            </a:r>
            <a:r>
              <a:rPr lang="en-CA" baseline="30000" dirty="0"/>
              <a:t>th</a:t>
            </a:r>
            <a:r>
              <a:rPr lang="en-CA" dirty="0"/>
              <a:t> .</a:t>
            </a:r>
          </a:p>
          <a:p>
            <a:pPr lvl="1"/>
            <a:r>
              <a:rPr lang="en-CA" b="1" i="1" dirty="0">
                <a:solidFill>
                  <a:srgbClr val="FF0000"/>
                </a:solidFill>
              </a:rPr>
              <a:t>Do not make changes after it is posted! This is a recipe for disaster!</a:t>
            </a:r>
          </a:p>
          <a:p>
            <a:r>
              <a:rPr lang="en-CA" dirty="0"/>
              <a:t>Client Meeting</a:t>
            </a:r>
          </a:p>
          <a:p>
            <a:pPr lvl="1"/>
            <a:r>
              <a:rPr lang="en-CA" dirty="0"/>
              <a:t>You will lead the meeting.</a:t>
            </a:r>
          </a:p>
          <a:p>
            <a:pPr lvl="1"/>
            <a:r>
              <a:rPr lang="en-CA" dirty="0"/>
              <a:t>Be prepared, early, and ready.</a:t>
            </a:r>
          </a:p>
          <a:p>
            <a:pPr lvl="1"/>
            <a:r>
              <a:rPr lang="en-CA" dirty="0"/>
              <a:t>We will join the meeting at the appointed time.</a:t>
            </a:r>
          </a:p>
          <a:p>
            <a:pPr lvl="1"/>
            <a:r>
              <a:rPr lang="en-CA" dirty="0"/>
              <a:t>Through telecom system, a session will be prepared for your team only.</a:t>
            </a:r>
          </a:p>
        </p:txBody>
      </p:sp>
    </p:spTree>
    <p:extLst>
      <p:ext uri="{BB962C8B-B14F-4D97-AF65-F5344CB8AC3E}">
        <p14:creationId xmlns:p14="http://schemas.microsoft.com/office/powerpoint/2010/main" val="255355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AC96-48F9-4548-9FB1-C66070098A73}"/>
              </a:ext>
            </a:extLst>
          </p:cNvPr>
          <p:cNvSpPr>
            <a:spLocks noGrp="1"/>
          </p:cNvSpPr>
          <p:nvPr>
            <p:ph type="title"/>
          </p:nvPr>
        </p:nvSpPr>
        <p:spPr/>
        <p:txBody>
          <a:bodyPr/>
          <a:lstStyle/>
          <a:p>
            <a:r>
              <a:rPr lang="en-CA" dirty="0"/>
              <a:t>Any Questions?</a:t>
            </a:r>
          </a:p>
        </p:txBody>
      </p:sp>
      <p:sp>
        <p:nvSpPr>
          <p:cNvPr id="3" name="Content Placeholder 2">
            <a:extLst>
              <a:ext uri="{FF2B5EF4-FFF2-40B4-BE49-F238E27FC236}">
                <a16:creationId xmlns:a16="http://schemas.microsoft.com/office/drawing/2014/main" id="{B9EC1C6A-9D07-4B8F-8ABD-7501F4F2DF1C}"/>
              </a:ext>
            </a:extLst>
          </p:cNvPr>
          <p:cNvSpPr>
            <a:spLocks noGrp="1"/>
          </p:cNvSpPr>
          <p:nvPr>
            <p:ph idx="1"/>
          </p:nvPr>
        </p:nvSpPr>
        <p:spPr/>
        <p:txBody>
          <a:bodyPr/>
          <a:lstStyle/>
          <a:p>
            <a:r>
              <a:rPr lang="en-CA" dirty="0"/>
              <a:t>Please ask if you have any right now.</a:t>
            </a:r>
          </a:p>
          <a:p>
            <a:r>
              <a:rPr lang="en-CA" dirty="0"/>
              <a:t>If not, simply meet the instructors during their scheduled times</a:t>
            </a:r>
          </a:p>
          <a:p>
            <a:r>
              <a:rPr lang="en-CA" dirty="0"/>
              <a:t>Or have the comms specialist reach out to the staff via email.</a:t>
            </a:r>
          </a:p>
        </p:txBody>
      </p:sp>
    </p:spTree>
    <p:extLst>
      <p:ext uri="{BB962C8B-B14F-4D97-AF65-F5344CB8AC3E}">
        <p14:creationId xmlns:p14="http://schemas.microsoft.com/office/powerpoint/2010/main" val="3560616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8DB9-4589-41E8-89A7-2EBE530D6F78}"/>
              </a:ext>
            </a:extLst>
          </p:cNvPr>
          <p:cNvSpPr>
            <a:spLocks noGrp="1"/>
          </p:cNvSpPr>
          <p:nvPr>
            <p:ph type="title"/>
          </p:nvPr>
        </p:nvSpPr>
        <p:spPr/>
        <p:txBody>
          <a:bodyPr/>
          <a:lstStyle/>
          <a:p>
            <a:r>
              <a:rPr lang="en-CA" dirty="0"/>
              <a:t>Let’s get to work!!!</a:t>
            </a:r>
          </a:p>
        </p:txBody>
      </p:sp>
      <p:sp>
        <p:nvSpPr>
          <p:cNvPr id="3" name="Content Placeholder 2">
            <a:extLst>
              <a:ext uri="{FF2B5EF4-FFF2-40B4-BE49-F238E27FC236}">
                <a16:creationId xmlns:a16="http://schemas.microsoft.com/office/drawing/2014/main" id="{EB634E7F-B83C-40A3-96EC-8EAB563D01BE}"/>
              </a:ext>
            </a:extLst>
          </p:cNvPr>
          <p:cNvSpPr>
            <a:spLocks noGrp="1"/>
          </p:cNvSpPr>
          <p:nvPr>
            <p:ph idx="1"/>
          </p:nvPr>
        </p:nvSpPr>
        <p:spPr/>
        <p:txBody>
          <a:bodyPr/>
          <a:lstStyle/>
          <a:p>
            <a:r>
              <a:rPr lang="en-CA" dirty="0"/>
              <a:t>Remember:</a:t>
            </a:r>
          </a:p>
          <a:p>
            <a:pPr lvl="1"/>
            <a:r>
              <a:rPr lang="en-CA" dirty="0"/>
              <a:t>We need the team email with assigned roles.</a:t>
            </a:r>
          </a:p>
          <a:p>
            <a:pPr lvl="1"/>
            <a:r>
              <a:rPr lang="en-CA" dirty="0"/>
              <a:t>Start with the data model.</a:t>
            </a:r>
          </a:p>
        </p:txBody>
      </p:sp>
    </p:spTree>
    <p:extLst>
      <p:ext uri="{BB962C8B-B14F-4D97-AF65-F5344CB8AC3E}">
        <p14:creationId xmlns:p14="http://schemas.microsoft.com/office/powerpoint/2010/main" val="36935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055E-EE49-4B78-9AA8-1699ECA01DC8}"/>
              </a:ext>
            </a:extLst>
          </p:cNvPr>
          <p:cNvSpPr>
            <a:spLocks noGrp="1"/>
          </p:cNvSpPr>
          <p:nvPr>
            <p:ph type="title"/>
          </p:nvPr>
        </p:nvSpPr>
        <p:spPr/>
        <p:txBody>
          <a:bodyPr/>
          <a:lstStyle/>
          <a:p>
            <a:r>
              <a:rPr lang="en-CA" dirty="0"/>
              <a:t>Staff Intros</a:t>
            </a:r>
          </a:p>
        </p:txBody>
      </p:sp>
      <p:sp>
        <p:nvSpPr>
          <p:cNvPr id="3" name="Content Placeholder 2">
            <a:extLst>
              <a:ext uri="{FF2B5EF4-FFF2-40B4-BE49-F238E27FC236}">
                <a16:creationId xmlns:a16="http://schemas.microsoft.com/office/drawing/2014/main" id="{18D80979-6A5C-40A6-9AF1-C4F7092D3232}"/>
              </a:ext>
            </a:extLst>
          </p:cNvPr>
          <p:cNvSpPr>
            <a:spLocks noGrp="1"/>
          </p:cNvSpPr>
          <p:nvPr>
            <p:ph idx="1"/>
          </p:nvPr>
        </p:nvSpPr>
        <p:spPr/>
        <p:txBody>
          <a:bodyPr>
            <a:normAutofit fontScale="92500" lnSpcReduction="10000"/>
          </a:bodyPr>
          <a:lstStyle/>
          <a:p>
            <a:r>
              <a:rPr lang="en-CA" dirty="0"/>
              <a:t>Joshua </a:t>
            </a:r>
            <a:r>
              <a:rPr lang="en-CA" dirty="0" err="1"/>
              <a:t>Kaluba</a:t>
            </a:r>
            <a:endParaRPr lang="en-CA" dirty="0"/>
          </a:p>
          <a:p>
            <a:pPr lvl="1"/>
            <a:r>
              <a:rPr lang="en-CA" dirty="0"/>
              <a:t>Technical support, grading, and learning moments</a:t>
            </a:r>
          </a:p>
          <a:p>
            <a:pPr lvl="1"/>
            <a:r>
              <a:rPr lang="en-CA" dirty="0"/>
              <a:t>Availability </a:t>
            </a:r>
          </a:p>
          <a:p>
            <a:pPr lvl="2"/>
            <a:r>
              <a:rPr lang="en-CA" dirty="0"/>
              <a:t>TBD</a:t>
            </a:r>
          </a:p>
          <a:p>
            <a:r>
              <a:rPr lang="en-CA" dirty="0"/>
              <a:t>Dave K.</a:t>
            </a:r>
          </a:p>
          <a:p>
            <a:pPr lvl="1"/>
            <a:r>
              <a:rPr lang="en-CA" dirty="0"/>
              <a:t>Project Oversight, Team management, Interface design concerns, grading</a:t>
            </a:r>
          </a:p>
          <a:p>
            <a:pPr lvl="1"/>
            <a:r>
              <a:rPr lang="en-CA" dirty="0"/>
              <a:t>Availability</a:t>
            </a:r>
          </a:p>
          <a:p>
            <a:pPr lvl="2"/>
            <a:r>
              <a:rPr lang="en-CA" dirty="0"/>
              <a:t>TBD</a:t>
            </a:r>
          </a:p>
          <a:p>
            <a:r>
              <a:rPr lang="en-CA" dirty="0"/>
              <a:t>Or, by appointment</a:t>
            </a:r>
          </a:p>
          <a:p>
            <a:pPr lvl="1"/>
            <a:r>
              <a:rPr lang="en-CA" dirty="0"/>
              <a:t>Please email for scheduling if you have issues outside these times</a:t>
            </a:r>
          </a:p>
          <a:p>
            <a:pPr lvl="1"/>
            <a:r>
              <a:rPr lang="en-CA" dirty="0"/>
              <a:t>We will most likely use Teams for these meetings.</a:t>
            </a:r>
          </a:p>
        </p:txBody>
      </p:sp>
    </p:spTree>
    <p:extLst>
      <p:ext uri="{BB962C8B-B14F-4D97-AF65-F5344CB8AC3E}">
        <p14:creationId xmlns:p14="http://schemas.microsoft.com/office/powerpoint/2010/main" val="309543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6C1-0F5E-4BCB-AA44-CB2C1C327591}"/>
              </a:ext>
            </a:extLst>
          </p:cNvPr>
          <p:cNvSpPr>
            <a:spLocks noGrp="1"/>
          </p:cNvSpPr>
          <p:nvPr>
            <p:ph type="title"/>
          </p:nvPr>
        </p:nvSpPr>
        <p:spPr/>
        <p:txBody>
          <a:bodyPr/>
          <a:lstStyle/>
          <a:p>
            <a:r>
              <a:rPr lang="en-CA" dirty="0"/>
              <a:t>Tracking Docs available</a:t>
            </a:r>
          </a:p>
        </p:txBody>
      </p:sp>
      <p:sp>
        <p:nvSpPr>
          <p:cNvPr id="3" name="Content Placeholder 2">
            <a:extLst>
              <a:ext uri="{FF2B5EF4-FFF2-40B4-BE49-F238E27FC236}">
                <a16:creationId xmlns:a16="http://schemas.microsoft.com/office/drawing/2014/main" id="{B6BC12E5-F113-4D2C-A0A0-ED4748D6A4B9}"/>
              </a:ext>
            </a:extLst>
          </p:cNvPr>
          <p:cNvSpPr>
            <a:spLocks noGrp="1"/>
          </p:cNvSpPr>
          <p:nvPr>
            <p:ph idx="1"/>
          </p:nvPr>
        </p:nvSpPr>
        <p:spPr/>
        <p:txBody>
          <a:bodyPr/>
          <a:lstStyle/>
          <a:p>
            <a:r>
              <a:rPr lang="en-CA" dirty="0"/>
              <a:t>The WBS, individual tracking, and AI tracking docs are available.</a:t>
            </a:r>
          </a:p>
          <a:p>
            <a:r>
              <a:rPr lang="en-CA" dirty="0"/>
              <a:t>Same as last term.</a:t>
            </a:r>
          </a:p>
          <a:p>
            <a:r>
              <a:rPr lang="en-CA" dirty="0"/>
              <a:t>Must be submitted before presentation.</a:t>
            </a:r>
          </a:p>
        </p:txBody>
      </p:sp>
    </p:spTree>
    <p:extLst>
      <p:ext uri="{BB962C8B-B14F-4D97-AF65-F5344CB8AC3E}">
        <p14:creationId xmlns:p14="http://schemas.microsoft.com/office/powerpoint/2010/main" val="196295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4BB5-3991-43BA-B004-20B2C68D34D0}"/>
              </a:ext>
            </a:extLst>
          </p:cNvPr>
          <p:cNvSpPr>
            <a:spLocks noGrp="1"/>
          </p:cNvSpPr>
          <p:nvPr>
            <p:ph type="title"/>
          </p:nvPr>
        </p:nvSpPr>
        <p:spPr/>
        <p:txBody>
          <a:bodyPr/>
          <a:lstStyle/>
          <a:p>
            <a:r>
              <a:rPr lang="en-CA" dirty="0"/>
              <a:t>Overview – Basic App Requirements</a:t>
            </a:r>
          </a:p>
        </p:txBody>
      </p:sp>
      <p:sp>
        <p:nvSpPr>
          <p:cNvPr id="3" name="Content Placeholder 2">
            <a:extLst>
              <a:ext uri="{FF2B5EF4-FFF2-40B4-BE49-F238E27FC236}">
                <a16:creationId xmlns:a16="http://schemas.microsoft.com/office/drawing/2014/main" id="{52866E73-D629-49B8-8B8E-C41BD4B171E4}"/>
              </a:ext>
            </a:extLst>
          </p:cNvPr>
          <p:cNvSpPr>
            <a:spLocks noGrp="1"/>
          </p:cNvSpPr>
          <p:nvPr>
            <p:ph idx="1"/>
          </p:nvPr>
        </p:nvSpPr>
        <p:spPr/>
        <p:txBody>
          <a:bodyPr/>
          <a:lstStyle/>
          <a:p>
            <a:r>
              <a:rPr lang="en-CA" dirty="0"/>
              <a:t>Natural By design requires an application with the abilities to track/create/edit :</a:t>
            </a:r>
          </a:p>
          <a:p>
            <a:pPr lvl="1"/>
            <a:r>
              <a:rPr lang="en-CA" dirty="0"/>
              <a:t>Clients</a:t>
            </a:r>
          </a:p>
          <a:p>
            <a:pPr lvl="1"/>
            <a:r>
              <a:rPr lang="en-CA" dirty="0"/>
              <a:t>Related projects (a client can have many projects)</a:t>
            </a:r>
          </a:p>
          <a:p>
            <a:pPr lvl="1"/>
            <a:r>
              <a:rPr lang="en-CA" dirty="0"/>
              <a:t>Related bids (a project can have many bids)</a:t>
            </a:r>
          </a:p>
          <a:p>
            <a:pPr lvl="1"/>
            <a:r>
              <a:rPr lang="en-CA" dirty="0"/>
              <a:t>Related designers assigned to projects/bids</a:t>
            </a:r>
          </a:p>
          <a:p>
            <a:pPr lvl="1"/>
            <a:r>
              <a:rPr lang="en-CA" dirty="0"/>
              <a:t>The financials </a:t>
            </a:r>
          </a:p>
          <a:p>
            <a:pPr lvl="1"/>
            <a:endParaRPr lang="en-CA" dirty="0"/>
          </a:p>
          <a:p>
            <a:r>
              <a:rPr lang="en-CA" dirty="0"/>
              <a:t>We will focus only on the bid process for this term.</a:t>
            </a:r>
          </a:p>
        </p:txBody>
      </p:sp>
    </p:spTree>
    <p:extLst>
      <p:ext uri="{BB962C8B-B14F-4D97-AF65-F5344CB8AC3E}">
        <p14:creationId xmlns:p14="http://schemas.microsoft.com/office/powerpoint/2010/main" val="81012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6141-825B-434F-AD27-A1F0DD1684F8}"/>
              </a:ext>
            </a:extLst>
          </p:cNvPr>
          <p:cNvSpPr>
            <a:spLocks noGrp="1"/>
          </p:cNvSpPr>
          <p:nvPr>
            <p:ph type="title"/>
          </p:nvPr>
        </p:nvSpPr>
        <p:spPr/>
        <p:txBody>
          <a:bodyPr/>
          <a:lstStyle/>
          <a:p>
            <a:r>
              <a:rPr lang="en-CA" dirty="0"/>
              <a:t>Overview - Stakeholders</a:t>
            </a:r>
          </a:p>
        </p:txBody>
      </p:sp>
      <p:sp>
        <p:nvSpPr>
          <p:cNvPr id="3" name="Content Placeholder 2">
            <a:extLst>
              <a:ext uri="{FF2B5EF4-FFF2-40B4-BE49-F238E27FC236}">
                <a16:creationId xmlns:a16="http://schemas.microsoft.com/office/drawing/2014/main" id="{9EB5D395-C10D-4C1B-AAF5-35A32F3E33CC}"/>
              </a:ext>
            </a:extLst>
          </p:cNvPr>
          <p:cNvSpPr>
            <a:spLocks noGrp="1"/>
          </p:cNvSpPr>
          <p:nvPr>
            <p:ph idx="1"/>
          </p:nvPr>
        </p:nvSpPr>
        <p:spPr/>
        <p:txBody>
          <a:bodyPr/>
          <a:lstStyle/>
          <a:p>
            <a:r>
              <a:rPr lang="en-CA" dirty="0"/>
              <a:t>Stakeholders</a:t>
            </a:r>
          </a:p>
          <a:p>
            <a:pPr lvl="1"/>
            <a:r>
              <a:rPr lang="en-CA" dirty="0"/>
              <a:t>Cheryl </a:t>
            </a:r>
          </a:p>
          <a:p>
            <a:pPr lvl="2"/>
            <a:r>
              <a:rPr lang="en-CA" dirty="0"/>
              <a:t>Admin</a:t>
            </a:r>
          </a:p>
          <a:p>
            <a:pPr lvl="2"/>
            <a:r>
              <a:rPr lang="en-CA" dirty="0"/>
              <a:t>Needs ability to approve before submitting to client for approval</a:t>
            </a:r>
          </a:p>
          <a:p>
            <a:pPr lvl="1"/>
            <a:r>
              <a:rPr lang="en-CA" dirty="0"/>
              <a:t>Kerri/Stan</a:t>
            </a:r>
          </a:p>
          <a:p>
            <a:pPr lvl="2"/>
            <a:r>
              <a:rPr lang="en-CA" dirty="0"/>
              <a:t>Management</a:t>
            </a:r>
          </a:p>
          <a:p>
            <a:pPr lvl="2"/>
            <a:r>
              <a:rPr lang="en-CA" dirty="0"/>
              <a:t>Needs ability to review and approve before going to client</a:t>
            </a:r>
          </a:p>
          <a:p>
            <a:pPr lvl="1"/>
            <a:r>
              <a:rPr lang="en-CA" dirty="0"/>
              <a:t>Designers</a:t>
            </a:r>
          </a:p>
          <a:p>
            <a:pPr lvl="2"/>
            <a:r>
              <a:rPr lang="en-CA" dirty="0"/>
              <a:t>Need ability to complete multiple bids for a single project</a:t>
            </a:r>
          </a:p>
          <a:p>
            <a:pPr lvl="2"/>
            <a:r>
              <a:rPr lang="en-CA" dirty="0"/>
              <a:t>Client/Project maintenance</a:t>
            </a:r>
          </a:p>
        </p:txBody>
      </p:sp>
    </p:spTree>
    <p:extLst>
      <p:ext uri="{BB962C8B-B14F-4D97-AF65-F5344CB8AC3E}">
        <p14:creationId xmlns:p14="http://schemas.microsoft.com/office/powerpoint/2010/main" val="7099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B6A2-CE93-4FF7-9E51-9AD251D71838}"/>
              </a:ext>
            </a:extLst>
          </p:cNvPr>
          <p:cNvSpPr>
            <a:spLocks noGrp="1"/>
          </p:cNvSpPr>
          <p:nvPr>
            <p:ph type="title"/>
          </p:nvPr>
        </p:nvSpPr>
        <p:spPr/>
        <p:txBody>
          <a:bodyPr/>
          <a:lstStyle/>
          <a:p>
            <a:r>
              <a:rPr lang="en-CA" dirty="0"/>
              <a:t>Current System</a:t>
            </a:r>
          </a:p>
        </p:txBody>
      </p:sp>
      <p:sp>
        <p:nvSpPr>
          <p:cNvPr id="3" name="Content Placeholder 2">
            <a:extLst>
              <a:ext uri="{FF2B5EF4-FFF2-40B4-BE49-F238E27FC236}">
                <a16:creationId xmlns:a16="http://schemas.microsoft.com/office/drawing/2014/main" id="{C8FBBDF6-BDC9-453D-93AC-672FB53756C6}"/>
              </a:ext>
            </a:extLst>
          </p:cNvPr>
          <p:cNvSpPr>
            <a:spLocks noGrp="1"/>
          </p:cNvSpPr>
          <p:nvPr>
            <p:ph idx="1"/>
          </p:nvPr>
        </p:nvSpPr>
        <p:spPr/>
        <p:txBody>
          <a:bodyPr/>
          <a:lstStyle/>
          <a:p>
            <a:r>
              <a:rPr lang="en-CA" dirty="0"/>
              <a:t>Sales finds the client.</a:t>
            </a:r>
          </a:p>
          <a:p>
            <a:r>
              <a:rPr lang="en-CA" dirty="0"/>
              <a:t>Designer meets with client.</a:t>
            </a:r>
          </a:p>
          <a:p>
            <a:r>
              <a:rPr lang="en-CA" dirty="0"/>
              <a:t>Designer enters client/project info.</a:t>
            </a:r>
          </a:p>
          <a:p>
            <a:r>
              <a:rPr lang="en-CA" dirty="0"/>
              <a:t>Designer creates a bid(s).</a:t>
            </a:r>
          </a:p>
          <a:p>
            <a:r>
              <a:rPr lang="en-CA" dirty="0"/>
              <a:t>Cheryl/Kerri approve the bid.</a:t>
            </a:r>
          </a:p>
          <a:p>
            <a:pPr lvl="1"/>
            <a:r>
              <a:rPr lang="en-CA" dirty="0"/>
              <a:t>Or sent back for revision</a:t>
            </a:r>
          </a:p>
          <a:p>
            <a:r>
              <a:rPr lang="en-CA" dirty="0"/>
              <a:t>Client approves the bid.</a:t>
            </a:r>
          </a:p>
          <a:p>
            <a:pPr lvl="1"/>
            <a:r>
              <a:rPr lang="en-CA" dirty="0"/>
              <a:t>Or sent back for revision</a:t>
            </a:r>
          </a:p>
          <a:p>
            <a:r>
              <a:rPr lang="en-CA" dirty="0"/>
              <a:t>Bid moved to production stage.</a:t>
            </a:r>
          </a:p>
        </p:txBody>
      </p:sp>
    </p:spTree>
    <p:extLst>
      <p:ext uri="{BB962C8B-B14F-4D97-AF65-F5344CB8AC3E}">
        <p14:creationId xmlns:p14="http://schemas.microsoft.com/office/powerpoint/2010/main" val="111718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9FEB-C21F-4B3C-A4E9-7F4C5260DFAA}"/>
              </a:ext>
            </a:extLst>
          </p:cNvPr>
          <p:cNvSpPr>
            <a:spLocks noGrp="1"/>
          </p:cNvSpPr>
          <p:nvPr>
            <p:ph type="title"/>
          </p:nvPr>
        </p:nvSpPr>
        <p:spPr/>
        <p:txBody>
          <a:bodyPr/>
          <a:lstStyle/>
          <a:p>
            <a:r>
              <a:rPr lang="en-CA" dirty="0"/>
              <a:t>Design Bid - Sections</a:t>
            </a:r>
          </a:p>
        </p:txBody>
      </p:sp>
      <p:sp>
        <p:nvSpPr>
          <p:cNvPr id="6" name="TextBox 5">
            <a:extLst>
              <a:ext uri="{FF2B5EF4-FFF2-40B4-BE49-F238E27FC236}">
                <a16:creationId xmlns:a16="http://schemas.microsoft.com/office/drawing/2014/main" id="{9F80018E-1550-476C-B008-AA576836E087}"/>
              </a:ext>
            </a:extLst>
          </p:cNvPr>
          <p:cNvSpPr txBox="1"/>
          <p:nvPr/>
        </p:nvSpPr>
        <p:spPr>
          <a:xfrm>
            <a:off x="615190" y="2611833"/>
            <a:ext cx="5418666" cy="3139321"/>
          </a:xfrm>
          <a:prstGeom prst="rect">
            <a:avLst/>
          </a:prstGeom>
          <a:noFill/>
        </p:spPr>
        <p:txBody>
          <a:bodyPr wrap="square" rtlCol="0">
            <a:spAutoFit/>
          </a:bodyPr>
          <a:lstStyle/>
          <a:p>
            <a:r>
              <a:rPr lang="en-CA" dirty="0"/>
              <a:t>Top Section</a:t>
            </a:r>
          </a:p>
          <a:p>
            <a:endParaRPr lang="en-CA" dirty="0"/>
          </a:p>
          <a:p>
            <a:pPr marL="285750" indent="-285750">
              <a:buFont typeface="Arial" panose="020B0604020202020204" pitchFamily="34" charset="0"/>
              <a:buChar char="•"/>
            </a:pPr>
            <a:r>
              <a:rPr lang="en-CA" dirty="0"/>
              <a:t>Header</a:t>
            </a:r>
          </a:p>
          <a:p>
            <a:pPr marL="285750" indent="-285750">
              <a:buFont typeface="Arial" panose="020B0604020202020204" pitchFamily="34" charset="0"/>
              <a:buChar char="•"/>
            </a:pPr>
            <a:r>
              <a:rPr lang="en-CA" dirty="0"/>
              <a:t>Client</a:t>
            </a:r>
          </a:p>
          <a:p>
            <a:pPr marL="285750" indent="-285750">
              <a:buFont typeface="Arial" panose="020B0604020202020204" pitchFamily="34" charset="0"/>
              <a:buChar char="•"/>
            </a:pPr>
            <a:r>
              <a:rPr lang="en-CA" dirty="0"/>
              <a:t>Assigned staff</a:t>
            </a:r>
          </a:p>
          <a:p>
            <a:pPr marL="285750" indent="-285750">
              <a:buFont typeface="Arial" panose="020B0604020202020204" pitchFamily="34" charset="0"/>
              <a:buChar char="•"/>
            </a:pPr>
            <a:r>
              <a:rPr lang="en-CA" dirty="0"/>
              <a:t>Project Info.</a:t>
            </a:r>
          </a:p>
          <a:p>
            <a:pPr marL="285750" indent="-285750">
              <a:buFont typeface="Arial" panose="020B0604020202020204" pitchFamily="34" charset="0"/>
              <a:buChar char="•"/>
            </a:pPr>
            <a:endParaRPr lang="en-CA" dirty="0"/>
          </a:p>
          <a:p>
            <a:r>
              <a:rPr lang="en-CA" dirty="0"/>
              <a:t>Bid Amount – Sum of materials chosen total plus labour requirements total (calculated)</a:t>
            </a:r>
          </a:p>
          <a:p>
            <a:endParaRPr lang="en-CA" dirty="0"/>
          </a:p>
          <a:p>
            <a:r>
              <a:rPr lang="en-CA" b="1" dirty="0"/>
              <a:t>Simplification</a:t>
            </a:r>
            <a:r>
              <a:rPr lang="en-CA" dirty="0"/>
              <a:t>: only 1 contact person per client.</a:t>
            </a:r>
          </a:p>
        </p:txBody>
      </p:sp>
      <p:pic>
        <p:nvPicPr>
          <p:cNvPr id="5" name="Content Placeholder 4" descr="The header of the bid reports showing three sections: Client (name, address, contact and phone), NBD Staff (sales and designer name and phone)) and project information (dates, site, and Bid Amount). ">
            <a:extLst>
              <a:ext uri="{FF2B5EF4-FFF2-40B4-BE49-F238E27FC236}">
                <a16:creationId xmlns:a16="http://schemas.microsoft.com/office/drawing/2014/main" id="{8B3411C6-55C7-4469-B982-A7931D1188B6}"/>
              </a:ext>
            </a:extLst>
          </p:cNvPr>
          <p:cNvPicPr>
            <a:picLocks noGrp="1" noChangeAspect="1"/>
          </p:cNvPicPr>
          <p:nvPr>
            <p:ph idx="1"/>
          </p:nvPr>
        </p:nvPicPr>
        <p:blipFill>
          <a:blip r:embed="rId2"/>
          <a:stretch>
            <a:fillRect/>
          </a:stretch>
        </p:blipFill>
        <p:spPr>
          <a:xfrm>
            <a:off x="6096000" y="2302330"/>
            <a:ext cx="5743575" cy="3171825"/>
          </a:xfrm>
        </p:spPr>
      </p:pic>
    </p:spTree>
    <p:extLst>
      <p:ext uri="{BB962C8B-B14F-4D97-AF65-F5344CB8AC3E}">
        <p14:creationId xmlns:p14="http://schemas.microsoft.com/office/powerpoint/2010/main" val="74857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DE19-4BCF-488F-A7A2-76B3100EB975}"/>
              </a:ext>
            </a:extLst>
          </p:cNvPr>
          <p:cNvSpPr>
            <a:spLocks noGrp="1"/>
          </p:cNvSpPr>
          <p:nvPr>
            <p:ph type="title"/>
          </p:nvPr>
        </p:nvSpPr>
        <p:spPr/>
        <p:txBody>
          <a:bodyPr/>
          <a:lstStyle/>
          <a:p>
            <a:r>
              <a:rPr lang="en-CA" dirty="0"/>
              <a:t>Design Bid Sections - Materials</a:t>
            </a:r>
          </a:p>
        </p:txBody>
      </p:sp>
      <p:pic>
        <p:nvPicPr>
          <p:cNvPr id="5" name="Content Placeholder 4" descr="Scanned section of bid report. A list of the materials that the designer has chosen for the bid including name, quantity, description, size, unit and extended price. It is sorted by material type (plant, pottery, or materials).">
            <a:extLst>
              <a:ext uri="{FF2B5EF4-FFF2-40B4-BE49-F238E27FC236}">
                <a16:creationId xmlns:a16="http://schemas.microsoft.com/office/drawing/2014/main" id="{61150D1B-EA66-4F81-9E26-5B562AB4DB91}"/>
              </a:ext>
            </a:extLst>
          </p:cNvPr>
          <p:cNvPicPr>
            <a:picLocks noGrp="1" noChangeAspect="1"/>
          </p:cNvPicPr>
          <p:nvPr>
            <p:ph idx="1"/>
          </p:nvPr>
        </p:nvPicPr>
        <p:blipFill>
          <a:blip r:embed="rId2"/>
          <a:stretch>
            <a:fillRect/>
          </a:stretch>
        </p:blipFill>
        <p:spPr>
          <a:xfrm>
            <a:off x="2013393" y="3790950"/>
            <a:ext cx="5924550" cy="2457450"/>
          </a:xfrm>
        </p:spPr>
      </p:pic>
      <p:sp>
        <p:nvSpPr>
          <p:cNvPr id="6" name="TextBox 5">
            <a:extLst>
              <a:ext uri="{FF2B5EF4-FFF2-40B4-BE49-F238E27FC236}">
                <a16:creationId xmlns:a16="http://schemas.microsoft.com/office/drawing/2014/main" id="{754165F0-EAB7-4FC3-8C63-10D4212E63B6}"/>
              </a:ext>
            </a:extLst>
          </p:cNvPr>
          <p:cNvSpPr txBox="1"/>
          <p:nvPr/>
        </p:nvSpPr>
        <p:spPr>
          <a:xfrm>
            <a:off x="677334" y="1383347"/>
            <a:ext cx="8005027" cy="2031325"/>
          </a:xfrm>
          <a:prstGeom prst="rect">
            <a:avLst/>
          </a:prstGeom>
          <a:noFill/>
        </p:spPr>
        <p:txBody>
          <a:bodyPr wrap="square" rtlCol="0">
            <a:spAutoFit/>
          </a:bodyPr>
          <a:lstStyle/>
          <a:p>
            <a:r>
              <a:rPr lang="en-CA" dirty="0"/>
              <a:t>Inventory list of items chosen for bid.</a:t>
            </a:r>
          </a:p>
          <a:p>
            <a:pPr marL="285750" indent="-285750">
              <a:buFont typeface="Arial" panose="020B0604020202020204" pitchFamily="34" charset="0"/>
              <a:buChar char="•"/>
            </a:pPr>
            <a:r>
              <a:rPr lang="en-CA" dirty="0"/>
              <a:t>Sorted by type (Plant/Pottery/Materials)</a:t>
            </a:r>
          </a:p>
          <a:p>
            <a:pPr marL="285750" indent="-285750">
              <a:buFont typeface="Arial" panose="020B0604020202020204" pitchFamily="34" charset="0"/>
              <a:buChar char="•"/>
            </a:pPr>
            <a:r>
              <a:rPr lang="en-CA" dirty="0"/>
              <a:t>Unit Price</a:t>
            </a:r>
          </a:p>
          <a:p>
            <a:pPr marL="742950" lvl="1" indent="-285750">
              <a:buFont typeface="Arial" panose="020B0604020202020204" pitchFamily="34" charset="0"/>
              <a:buChar char="•"/>
            </a:pPr>
            <a:r>
              <a:rPr lang="en-CA" dirty="0"/>
              <a:t>What NBD charges client for that item</a:t>
            </a:r>
          </a:p>
          <a:p>
            <a:pPr marL="742950" lvl="1" indent="-285750">
              <a:buFont typeface="Arial" panose="020B0604020202020204" pitchFamily="34" charset="0"/>
              <a:buChar char="•"/>
            </a:pPr>
            <a:r>
              <a:rPr lang="en-CA" dirty="0"/>
              <a:t>Matches the List$ on inventory report (see next slide)</a:t>
            </a:r>
          </a:p>
          <a:p>
            <a:pPr marL="285750" indent="-285750">
              <a:buFont typeface="Arial" panose="020B0604020202020204" pitchFamily="34" charset="0"/>
              <a:buChar char="•"/>
            </a:pPr>
            <a:r>
              <a:rPr lang="en-CA" dirty="0"/>
              <a:t>Extended Price – Unit Price times Quantity</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61409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72A5-9F3F-4F99-8988-1703A88FB193}"/>
              </a:ext>
            </a:extLst>
          </p:cNvPr>
          <p:cNvSpPr>
            <a:spLocks noGrp="1"/>
          </p:cNvSpPr>
          <p:nvPr>
            <p:ph type="title"/>
          </p:nvPr>
        </p:nvSpPr>
        <p:spPr/>
        <p:txBody>
          <a:bodyPr/>
          <a:lstStyle/>
          <a:p>
            <a:r>
              <a:rPr lang="en-CA" dirty="0"/>
              <a:t>Design Bid – Materials Continued</a:t>
            </a:r>
          </a:p>
        </p:txBody>
      </p:sp>
      <p:sp>
        <p:nvSpPr>
          <p:cNvPr id="3" name="Content Placeholder 2">
            <a:extLst>
              <a:ext uri="{FF2B5EF4-FFF2-40B4-BE49-F238E27FC236}">
                <a16:creationId xmlns:a16="http://schemas.microsoft.com/office/drawing/2014/main" id="{D99C3464-78E4-4FAF-A675-096498B34178}"/>
              </a:ext>
            </a:extLst>
          </p:cNvPr>
          <p:cNvSpPr>
            <a:spLocks noGrp="1"/>
          </p:cNvSpPr>
          <p:nvPr>
            <p:ph idx="1"/>
          </p:nvPr>
        </p:nvSpPr>
        <p:spPr>
          <a:xfrm>
            <a:off x="677334" y="3071674"/>
            <a:ext cx="8596668" cy="2969688"/>
          </a:xfrm>
        </p:spPr>
        <p:txBody>
          <a:bodyPr>
            <a:normAutofit lnSpcReduction="10000"/>
          </a:bodyPr>
          <a:lstStyle/>
          <a:p>
            <a:r>
              <a:rPr lang="en-CA" b="1" dirty="0"/>
              <a:t>Inventory</a:t>
            </a:r>
          </a:p>
          <a:p>
            <a:pPr lvl="1"/>
            <a:r>
              <a:rPr lang="en-CA" dirty="0"/>
              <a:t>Ability to sort by Type (plant, material, pottery)</a:t>
            </a:r>
            <a:endParaRPr lang="en-CA" b="1" dirty="0"/>
          </a:p>
          <a:p>
            <a:r>
              <a:rPr lang="en-CA" b="1" dirty="0"/>
              <a:t>Simplification</a:t>
            </a:r>
            <a:r>
              <a:rPr lang="en-CA" dirty="0"/>
              <a:t> – Inventory will be lookup only. You will need to provide an initial list/tables with data, but no ability to add/edit/delete items. Do not worry about in-stock/out-of-stock/maintaining.</a:t>
            </a:r>
          </a:p>
          <a:p>
            <a:r>
              <a:rPr lang="en-CA" dirty="0"/>
              <a:t>Use only the following fields from the inventory report image (</a:t>
            </a:r>
            <a:r>
              <a:rPr lang="en-CA" dirty="0" err="1"/>
              <a:t>pg</a:t>
            </a:r>
            <a:r>
              <a:rPr lang="en-CA" dirty="0"/>
              <a:t> 11 Case doc):</a:t>
            </a:r>
          </a:p>
          <a:p>
            <a:pPr lvl="1"/>
            <a:r>
              <a:rPr lang="en-CA" dirty="0"/>
              <a:t>Code, Description, Size, List$</a:t>
            </a:r>
          </a:p>
          <a:p>
            <a:pPr lvl="1"/>
            <a:r>
              <a:rPr lang="en-CA" dirty="0"/>
              <a:t>List$ is the cost that appears in the Bid’s Unit Price column</a:t>
            </a:r>
          </a:p>
          <a:p>
            <a:endParaRPr lang="en-CA" dirty="0"/>
          </a:p>
        </p:txBody>
      </p:sp>
      <p:pic>
        <p:nvPicPr>
          <p:cNvPr id="5" name="Picture 4" descr="Scanned image of the inventory report. Shows all fields.  ">
            <a:extLst>
              <a:ext uri="{FF2B5EF4-FFF2-40B4-BE49-F238E27FC236}">
                <a16:creationId xmlns:a16="http://schemas.microsoft.com/office/drawing/2014/main" id="{FBFEBC96-A17D-44DC-B312-A0819309D833}"/>
              </a:ext>
            </a:extLst>
          </p:cNvPr>
          <p:cNvPicPr>
            <a:picLocks noChangeAspect="1"/>
          </p:cNvPicPr>
          <p:nvPr/>
        </p:nvPicPr>
        <p:blipFill>
          <a:blip r:embed="rId2"/>
          <a:stretch>
            <a:fillRect/>
          </a:stretch>
        </p:blipFill>
        <p:spPr>
          <a:xfrm>
            <a:off x="2085096" y="1270000"/>
            <a:ext cx="6086475" cy="1438275"/>
          </a:xfrm>
          <a:prstGeom prst="rect">
            <a:avLst/>
          </a:prstGeom>
        </p:spPr>
      </p:pic>
    </p:spTree>
    <p:extLst>
      <p:ext uri="{BB962C8B-B14F-4D97-AF65-F5344CB8AC3E}">
        <p14:creationId xmlns:p14="http://schemas.microsoft.com/office/powerpoint/2010/main" val="1997504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120</TotalTime>
  <Words>1020</Words>
  <Application>Microsoft Office PowerPoint</Application>
  <PresentationFormat>Widescreen</PresentationFormat>
  <Paragraphs>152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PROG1440 - NBD</vt:lpstr>
      <vt:lpstr>Staff Intros</vt:lpstr>
      <vt:lpstr>Tracking Docs available</vt:lpstr>
      <vt:lpstr>Overview – Basic App Requirements</vt:lpstr>
      <vt:lpstr>Overview - Stakeholders</vt:lpstr>
      <vt:lpstr>Current System</vt:lpstr>
      <vt:lpstr>Design Bid - Sections</vt:lpstr>
      <vt:lpstr>Design Bid Sections - Materials</vt:lpstr>
      <vt:lpstr>Design Bid – Materials Continued</vt:lpstr>
      <vt:lpstr>Design Bid Sections - Labour </vt:lpstr>
      <vt:lpstr>Additional Notes</vt:lpstr>
      <vt:lpstr>Prototype 1 - Expectations</vt:lpstr>
      <vt:lpstr>Prototype 1 – Expectations Continued</vt:lpstr>
      <vt:lpstr>Prototype 1 – Expectations </vt:lpstr>
      <vt:lpstr>Key Dates – Week of Jan 21st  </vt:lpstr>
      <vt:lpstr>Key Dates – Week of Jan 28th </vt:lpstr>
      <vt:lpstr>Key Dates – Week of Feb 4th </vt:lpstr>
      <vt:lpstr>Any Questions?</vt:lpstr>
      <vt:lpstr>Let’s get to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PROG1440 - NBD</dc:title>
  <dc:creator>Dave Kendell</dc:creator>
  <cp:lastModifiedBy>David Kendell</cp:lastModifiedBy>
  <cp:revision>22</cp:revision>
  <dcterms:created xsi:type="dcterms:W3CDTF">2021-01-18T13:37:42Z</dcterms:created>
  <dcterms:modified xsi:type="dcterms:W3CDTF">2024-01-18T18:57:19Z</dcterms:modified>
</cp:coreProperties>
</file>