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2" r:id="rId8"/>
    <p:sldId id="261" r:id="rId9"/>
    <p:sldId id="263" r:id="rId10"/>
    <p:sldId id="264" r:id="rId11"/>
    <p:sldId id="265" r:id="rId12"/>
    <p:sldId id="266" r:id="rId13"/>
    <p:sldId id="267" r:id="rId14"/>
    <p:sldId id="272"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Australia" TargetMode="External"/><Relationship Id="rId3" Type="http://schemas.openxmlformats.org/officeDocument/2006/relationships/hyperlink" Target="https://en.wikipedia.org/wiki/Non-profit" TargetMode="External"/><Relationship Id="rId7" Type="http://schemas.openxmlformats.org/officeDocument/2006/relationships/hyperlink" Target="https://en.wikipedia.org/wiki/Germany" TargetMode="External"/><Relationship Id="rId2" Type="http://schemas.openxmlformats.org/officeDocument/2006/relationships/hyperlink" Target="https://en.wikipedia.org/wiki/Hospital" TargetMode="External"/><Relationship Id="rId1" Type="http://schemas.openxmlformats.org/officeDocument/2006/relationships/slideLayout" Target="../slideLayouts/slideLayout2.xml"/><Relationship Id="rId6" Type="http://schemas.openxmlformats.org/officeDocument/2006/relationships/hyperlink" Target="https://en.wikipedia.org/wiki/France" TargetMode="External"/><Relationship Id="rId5" Type="http://schemas.openxmlformats.org/officeDocument/2006/relationships/hyperlink" Target="https://en.wikipedia.org/wiki/Chile" TargetMode="External"/><Relationship Id="rId4" Type="http://schemas.openxmlformats.org/officeDocument/2006/relationships/hyperlink" Target="https://en.wikipedia.org/wiki/United_States_of_Americ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atient" TargetMode="External"/><Relationship Id="rId2" Type="http://schemas.openxmlformats.org/officeDocument/2006/relationships/hyperlink" Target="https://en.wikipedia.org/wiki/Health_c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hysician" TargetMode="External"/><Relationship Id="rId3" Type="http://schemas.openxmlformats.org/officeDocument/2006/relationships/hyperlink" Target="https://en.wikipedia.org/wiki/For-profit_hospital" TargetMode="External"/><Relationship Id="rId7" Type="http://schemas.openxmlformats.org/officeDocument/2006/relationships/hyperlink" Target="https://en.wikipedia.org/wiki/Religious_orders" TargetMode="External"/><Relationship Id="rId12" Type="http://schemas.openxmlformats.org/officeDocument/2006/relationships/hyperlink" Target="https://en.wikipedia.org/wiki/Volunteering" TargetMode="External"/><Relationship Id="rId2" Type="http://schemas.openxmlformats.org/officeDocument/2006/relationships/hyperlink" Target="https://en.wikipedia.org/wiki/Publicly_funded_healthcare" TargetMode="External"/><Relationship Id="rId1" Type="http://schemas.openxmlformats.org/officeDocument/2006/relationships/slideLayout" Target="../slideLayouts/slideLayout2.xml"/><Relationship Id="rId6" Type="http://schemas.openxmlformats.org/officeDocument/2006/relationships/hyperlink" Target="https://en.wikipedia.org/wiki/Charitable_organisation" TargetMode="External"/><Relationship Id="rId11" Type="http://schemas.openxmlformats.org/officeDocument/2006/relationships/hyperlink" Target="https://en.wikipedia.org/wiki/Allied_health_professions" TargetMode="External"/><Relationship Id="rId5" Type="http://schemas.openxmlformats.org/officeDocument/2006/relationships/hyperlink" Target="https://en.wikipedia.org/wiki/Health_insurance" TargetMode="External"/><Relationship Id="rId10" Type="http://schemas.openxmlformats.org/officeDocument/2006/relationships/hyperlink" Target="https://en.wikipedia.org/wiki/Nurse" TargetMode="External"/><Relationship Id="rId4" Type="http://schemas.openxmlformats.org/officeDocument/2006/relationships/hyperlink" Target="https://en.wikipedia.org/wiki/Non-profit_organisation" TargetMode="External"/><Relationship Id="rId9" Type="http://schemas.openxmlformats.org/officeDocument/2006/relationships/hyperlink" Target="https://en.wikipedia.org/wiki/Surge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Emergency_depart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Civil_Hospital" TargetMode="External"/><Relationship Id="rId3" Type="http://schemas.openxmlformats.org/officeDocument/2006/relationships/hyperlink" Target="https://en.wikipedia.org/wiki/Government" TargetMode="External"/><Relationship Id="rId7" Type="http://schemas.openxmlformats.org/officeDocument/2006/relationships/hyperlink" Target="https://en.wikipedia.org/wiki/Sindh_Institute_of_Urology_and_Transplantation" TargetMode="External"/><Relationship Id="rId2" Type="http://schemas.openxmlformats.org/officeDocument/2006/relationships/hyperlink" Target="https://en.wikipedia.org/wiki/Hospital" TargetMode="External"/><Relationship Id="rId1" Type="http://schemas.openxmlformats.org/officeDocument/2006/relationships/slideLayout" Target="../slideLayouts/slideLayout2.xml"/><Relationship Id="rId6" Type="http://schemas.openxmlformats.org/officeDocument/2006/relationships/hyperlink" Target="https://en.wikipedia.org/w/index.php?title=National_Institute_of_Child_Health&amp;action=edit&amp;redlink=1" TargetMode="External"/><Relationship Id="rId5" Type="http://schemas.openxmlformats.org/officeDocument/2006/relationships/hyperlink" Target="https://en.wikipedia.org/wiki/National_Institute_of_Cardiovascular_Diseases" TargetMode="External"/><Relationship Id="rId4" Type="http://schemas.openxmlformats.org/officeDocument/2006/relationships/hyperlink" Target="https://en.wikipedia.org/wiki/Jinnah_Postgraduate_Medical_Centre" TargetMode="External"/><Relationship Id="rId9" Type="http://schemas.openxmlformats.org/officeDocument/2006/relationships/hyperlink" Target="https://en.wikipedia.org/wiki/Services_Hospit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825" y="1687133"/>
            <a:ext cx="9826581" cy="2395469"/>
          </a:xfrm>
        </p:spPr>
        <p:txBody>
          <a:bodyPr>
            <a:normAutofit/>
          </a:bodyPr>
          <a:lstStyle/>
          <a:p>
            <a:pPr algn="l"/>
            <a:r>
              <a:rPr lang="en-US" sz="8800" dirty="0" smtClean="0"/>
              <a:t>  MURSHID</a:t>
            </a:r>
            <a:r>
              <a:rPr lang="en-US" sz="8800" dirty="0" smtClean="0"/>
              <a:t> HOSPITAL</a:t>
            </a:r>
            <a:endParaRPr lang="en-US" sz="8800" dirty="0"/>
          </a:p>
        </p:txBody>
      </p:sp>
    </p:spTree>
    <p:extLst>
      <p:ext uri="{BB962C8B-B14F-4D97-AF65-F5344CB8AC3E}">
        <p14:creationId xmlns:p14="http://schemas.microsoft.com/office/powerpoint/2010/main" val="3041783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PRIVATE HOSPITALS</a:t>
            </a:r>
            <a:endParaRPr lang="en-US" sz="4800"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private hospital</a:t>
            </a:r>
            <a:r>
              <a:rPr lang="en-US" dirty="0"/>
              <a:t> is a </a:t>
            </a:r>
            <a:r>
              <a:rPr lang="en-US" dirty="0">
                <a:hlinkClick r:id="rId2" tooltip="Hospital"/>
              </a:rPr>
              <a:t>hospital</a:t>
            </a:r>
            <a:r>
              <a:rPr lang="en-US" dirty="0"/>
              <a:t> owned and operated by an organisation other than the state (which may include for-profit and </a:t>
            </a:r>
            <a:r>
              <a:rPr lang="en-US" dirty="0">
                <a:hlinkClick r:id="rId3" tooltip="Non-profit"/>
              </a:rPr>
              <a:t>non-profit</a:t>
            </a:r>
            <a:r>
              <a:rPr lang="en-US" dirty="0"/>
              <a:t> companies) and/or which provides care funded other than by the state, for example funded by patients themselves ("self-pay"), by insurers, or by foreign embassies. Private hospitals are a common part of the majority of healthcare systems around the world (for example including the </a:t>
            </a:r>
            <a:r>
              <a:rPr lang="en-US" dirty="0">
                <a:hlinkClick r:id="rId4" tooltip="United States of America"/>
              </a:rPr>
              <a:t>United States of America</a:t>
            </a:r>
            <a:r>
              <a:rPr lang="en-US" dirty="0"/>
              <a:t>, </a:t>
            </a:r>
            <a:r>
              <a:rPr lang="en-US" dirty="0">
                <a:hlinkClick r:id="rId5" tooltip="Chile"/>
              </a:rPr>
              <a:t>Chile</a:t>
            </a:r>
            <a:r>
              <a:rPr lang="en-US" dirty="0"/>
              <a:t>, </a:t>
            </a:r>
            <a:r>
              <a:rPr lang="en-US" dirty="0">
                <a:hlinkClick r:id="rId6" tooltip="France"/>
              </a:rPr>
              <a:t>France</a:t>
            </a:r>
            <a:r>
              <a:rPr lang="en-US" dirty="0"/>
              <a:t>, </a:t>
            </a:r>
            <a:r>
              <a:rPr lang="en-US" dirty="0">
                <a:hlinkClick r:id="rId7" tooltip="Germany"/>
              </a:rPr>
              <a:t>Germany</a:t>
            </a:r>
            <a:r>
              <a:rPr lang="en-US" dirty="0"/>
              <a:t>, and </a:t>
            </a:r>
            <a:r>
              <a:rPr lang="en-US" dirty="0">
                <a:hlinkClick r:id="rId8" tooltip="Australia"/>
              </a:rPr>
              <a:t>Australia</a:t>
            </a:r>
            <a:r>
              <a:rPr lang="en-US" dirty="0" smtClean="0"/>
              <a:t>).</a:t>
            </a:r>
          </a:p>
          <a:p>
            <a:pPr marL="0" indent="0">
              <a:buNone/>
            </a:pPr>
            <a:r>
              <a:rPr lang="en-US" dirty="0" smtClean="0"/>
              <a:t>      Some of the private hospitals in Karachi are:</a:t>
            </a:r>
          </a:p>
          <a:p>
            <a:pPr fontAlgn="t"/>
            <a:r>
              <a:rPr lang="en-US" dirty="0"/>
              <a:t>Ibn-e-</a:t>
            </a:r>
            <a:r>
              <a:rPr lang="en-US" dirty="0" err="1"/>
              <a:t>Sina</a:t>
            </a:r>
            <a:r>
              <a:rPr lang="en-US" dirty="0"/>
              <a:t> Medical Center:</a:t>
            </a:r>
          </a:p>
          <a:p>
            <a:pPr fontAlgn="t"/>
            <a:r>
              <a:rPr lang="en-US" dirty="0"/>
              <a:t>Ibrahim Eye Hospital.</a:t>
            </a:r>
          </a:p>
          <a:p>
            <a:pPr fontAlgn="t"/>
            <a:r>
              <a:rPr lang="en-US" dirty="0"/>
              <a:t>Imam Clinic.</a:t>
            </a:r>
          </a:p>
          <a:p>
            <a:pPr fontAlgn="t"/>
            <a:r>
              <a:rPr lang="en-US" dirty="0"/>
              <a:t>Indus Hospital.</a:t>
            </a:r>
          </a:p>
          <a:p>
            <a:pPr fontAlgn="t"/>
            <a:r>
              <a:rPr lang="en-US" dirty="0"/>
              <a:t>Karachi Institute of Heart Diseases.</a:t>
            </a:r>
          </a:p>
          <a:p>
            <a:endParaRPr lang="en-US" dirty="0"/>
          </a:p>
        </p:txBody>
      </p:sp>
    </p:spTree>
    <p:extLst>
      <p:ext uri="{BB962C8B-B14F-4D97-AF65-F5344CB8AC3E}">
        <p14:creationId xmlns:p14="http://schemas.microsoft.com/office/powerpoint/2010/main" val="396886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Departments in </a:t>
            </a:r>
            <a:r>
              <a:rPr lang="en-US" sz="4800" dirty="0" smtClean="0"/>
              <a:t>OUR </a:t>
            </a:r>
            <a:r>
              <a:rPr lang="en-US" sz="4800" dirty="0" smtClean="0"/>
              <a:t>hospital</a:t>
            </a:r>
            <a:endParaRPr lang="en-US" sz="4800" dirty="0"/>
          </a:p>
        </p:txBody>
      </p:sp>
      <p:sp>
        <p:nvSpPr>
          <p:cNvPr id="3" name="Content Placeholder 2"/>
          <p:cNvSpPr>
            <a:spLocks noGrp="1"/>
          </p:cNvSpPr>
          <p:nvPr>
            <p:ph idx="1"/>
          </p:nvPr>
        </p:nvSpPr>
        <p:spPr>
          <a:xfrm>
            <a:off x="685800" y="1863097"/>
            <a:ext cx="10131425" cy="3713455"/>
          </a:xfrm>
        </p:spPr>
        <p:txBody>
          <a:bodyPr>
            <a:noAutofit/>
          </a:bodyPr>
          <a:lstStyle/>
          <a:p>
            <a:pPr lvl="0"/>
            <a:r>
              <a:rPr lang="en-US" sz="2400" dirty="0"/>
              <a:t>Department of heart</a:t>
            </a:r>
          </a:p>
          <a:p>
            <a:pPr lvl="0"/>
            <a:r>
              <a:rPr lang="en-US" sz="2400" dirty="0"/>
              <a:t>Department of OPD</a:t>
            </a:r>
          </a:p>
          <a:p>
            <a:pPr lvl="0"/>
            <a:r>
              <a:rPr lang="en-US" sz="2400" dirty="0"/>
              <a:t>Department of Dental</a:t>
            </a:r>
          </a:p>
          <a:p>
            <a:pPr lvl="0"/>
            <a:r>
              <a:rPr lang="en-US" sz="2400" dirty="0"/>
              <a:t>Department of ENT</a:t>
            </a:r>
          </a:p>
          <a:p>
            <a:pPr lvl="0"/>
            <a:r>
              <a:rPr lang="en-US" sz="2400" dirty="0"/>
              <a:t>Department of General surgery</a:t>
            </a:r>
          </a:p>
          <a:p>
            <a:r>
              <a:rPr lang="en-US" sz="2400" dirty="0"/>
              <a:t>Department of Radiology</a:t>
            </a:r>
            <a:endParaRPr lang="en-US" sz="2400" dirty="0"/>
          </a:p>
        </p:txBody>
      </p:sp>
    </p:spTree>
    <p:extLst>
      <p:ext uri="{BB962C8B-B14F-4D97-AF65-F5344CB8AC3E}">
        <p14:creationId xmlns:p14="http://schemas.microsoft.com/office/powerpoint/2010/main" val="604043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t>
            </a:r>
            <a:r>
              <a:rPr lang="en-US" sz="4800" dirty="0"/>
              <a:t> </a:t>
            </a:r>
            <a:r>
              <a:rPr lang="en-US" sz="4800" dirty="0" smtClean="0"/>
              <a:t> HOSPITAL STAFF</a:t>
            </a:r>
            <a:endParaRPr lang="en-US" sz="4800" dirty="0"/>
          </a:p>
        </p:txBody>
      </p:sp>
      <p:sp>
        <p:nvSpPr>
          <p:cNvPr id="3" name="Content Placeholder 2"/>
          <p:cNvSpPr>
            <a:spLocks noGrp="1"/>
          </p:cNvSpPr>
          <p:nvPr>
            <p:ph idx="1"/>
          </p:nvPr>
        </p:nvSpPr>
        <p:spPr/>
        <p:txBody>
          <a:bodyPr/>
          <a:lstStyle/>
          <a:p>
            <a:r>
              <a:rPr lang="en-US" sz="2400" dirty="0"/>
              <a:t>D</a:t>
            </a:r>
            <a:r>
              <a:rPr lang="en-US" sz="2400" dirty="0" smtClean="0"/>
              <a:t>octors </a:t>
            </a:r>
            <a:r>
              <a:rPr lang="en-US" sz="2400" dirty="0"/>
              <a:t>(medical staff)</a:t>
            </a:r>
          </a:p>
          <a:p>
            <a:r>
              <a:rPr lang="en-US" sz="2400" dirty="0"/>
              <a:t>N</a:t>
            </a:r>
            <a:r>
              <a:rPr lang="en-US" sz="2400" dirty="0" smtClean="0"/>
              <a:t>urses</a:t>
            </a:r>
            <a:endParaRPr lang="en-US" sz="2400" dirty="0"/>
          </a:p>
          <a:p>
            <a:r>
              <a:rPr lang="en-US" sz="2400" dirty="0"/>
              <a:t>A</a:t>
            </a:r>
            <a:r>
              <a:rPr lang="en-US" sz="2400" dirty="0" smtClean="0"/>
              <a:t>llied </a:t>
            </a:r>
            <a:r>
              <a:rPr lang="en-US" sz="2400" dirty="0"/>
              <a:t>health professionals</a:t>
            </a:r>
          </a:p>
          <a:p>
            <a:r>
              <a:rPr lang="en-US" sz="2400" dirty="0"/>
              <a:t>S</a:t>
            </a:r>
            <a:r>
              <a:rPr lang="en-US" sz="2400" dirty="0" smtClean="0"/>
              <a:t>upport staff</a:t>
            </a:r>
          </a:p>
          <a:p>
            <a:endParaRPr lang="en-US" sz="2400" dirty="0"/>
          </a:p>
          <a:p>
            <a:endParaRPr lang="en-US" sz="2400" dirty="0"/>
          </a:p>
          <a:p>
            <a:endParaRPr lang="en-US" dirty="0"/>
          </a:p>
        </p:txBody>
      </p:sp>
    </p:spTree>
    <p:extLst>
      <p:ext uri="{BB962C8B-B14F-4D97-AF65-F5344CB8AC3E}">
        <p14:creationId xmlns:p14="http://schemas.microsoft.com/office/powerpoint/2010/main" val="4261151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DOCTORS</a:t>
            </a:r>
            <a:endParaRPr lang="en-US" sz="4800" dirty="0"/>
          </a:p>
        </p:txBody>
      </p:sp>
      <p:sp>
        <p:nvSpPr>
          <p:cNvPr id="3" name="Content Placeholder 2"/>
          <p:cNvSpPr>
            <a:spLocks noGrp="1"/>
          </p:cNvSpPr>
          <p:nvPr>
            <p:ph idx="1"/>
          </p:nvPr>
        </p:nvSpPr>
        <p:spPr>
          <a:xfrm>
            <a:off x="685801" y="1890793"/>
            <a:ext cx="10131425" cy="4184543"/>
          </a:xfrm>
        </p:spPr>
        <p:txBody>
          <a:bodyPr>
            <a:normAutofit fontScale="92500" lnSpcReduction="10000"/>
          </a:bodyPr>
          <a:lstStyle/>
          <a:p>
            <a:r>
              <a:rPr lang="en-US" dirty="0"/>
              <a:t>You may be treated by a number of doctors during your hospital stay – the consultant (specialist), the registrar and the resident. Together they assess and manage your medical care. Depending on which hospital you are in, you may also be treated by interns and student doctors who work under the supervision of the senior doctors. </a:t>
            </a:r>
            <a:endParaRPr lang="en-US" dirty="0" smtClean="0"/>
          </a:p>
          <a:p>
            <a:r>
              <a:rPr lang="en-US" dirty="0"/>
              <a:t>Doctors have different roles and responsibilities based on their level of experience and their medical specialty. </a:t>
            </a:r>
            <a:br>
              <a:rPr lang="en-US" dirty="0"/>
            </a:br>
            <a:r>
              <a:rPr lang="en-US" dirty="0"/>
              <a:t/>
            </a:r>
            <a:br>
              <a:rPr lang="en-US" dirty="0"/>
            </a:br>
            <a:r>
              <a:rPr lang="en-US" dirty="0"/>
              <a:t>These roles include:</a:t>
            </a:r>
          </a:p>
          <a:p>
            <a:r>
              <a:rPr lang="en-US" dirty="0"/>
              <a:t>senior consultants – specialist doctors who see patients at specific times </a:t>
            </a:r>
          </a:p>
          <a:p>
            <a:r>
              <a:rPr lang="en-US" dirty="0"/>
              <a:t>registrars – senior doctors who supervise residents, interns and students</a:t>
            </a:r>
          </a:p>
          <a:p>
            <a:r>
              <a:rPr lang="en-US" dirty="0"/>
              <a:t>residents – look after patients on the ward and are in training for </a:t>
            </a:r>
            <a:r>
              <a:rPr lang="en-US" dirty="0" smtClean="0"/>
              <a:t>specialization</a:t>
            </a:r>
            <a:endParaRPr lang="en-US" dirty="0"/>
          </a:p>
          <a:p>
            <a:r>
              <a:rPr lang="en-US" dirty="0"/>
              <a:t>interns – have completed their studies and are now finishing their final year in hospital</a:t>
            </a:r>
          </a:p>
          <a:p>
            <a:r>
              <a:rPr lang="en-US" dirty="0"/>
              <a:t>student doctors – undergraduate medical students.</a:t>
            </a:r>
          </a:p>
          <a:p>
            <a:endParaRPr lang="en-US" dirty="0"/>
          </a:p>
        </p:txBody>
      </p:sp>
    </p:spTree>
    <p:extLst>
      <p:ext uri="{BB962C8B-B14F-4D97-AF65-F5344CB8AC3E}">
        <p14:creationId xmlns:p14="http://schemas.microsoft.com/office/powerpoint/2010/main" val="4160141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 IN OUR HOSPITAL</a:t>
            </a:r>
            <a:endParaRPr lang="en-US" dirty="0"/>
          </a:p>
        </p:txBody>
      </p:sp>
      <p:sp>
        <p:nvSpPr>
          <p:cNvPr id="3" name="Content Placeholder 2"/>
          <p:cNvSpPr>
            <a:spLocks noGrp="1"/>
          </p:cNvSpPr>
          <p:nvPr>
            <p:ph idx="1"/>
          </p:nvPr>
        </p:nvSpPr>
        <p:spPr/>
        <p:txBody>
          <a:bodyPr>
            <a:normAutofit/>
          </a:bodyPr>
          <a:lstStyle/>
          <a:p>
            <a:r>
              <a:rPr lang="en-US" sz="2400" dirty="0" smtClean="0"/>
              <a:t>Dr. </a:t>
            </a:r>
            <a:r>
              <a:rPr lang="en-US" sz="2400" dirty="0"/>
              <a:t>S</a:t>
            </a:r>
            <a:r>
              <a:rPr lang="en-US" sz="2400" dirty="0" smtClean="0"/>
              <a:t>aad</a:t>
            </a:r>
          </a:p>
          <a:p>
            <a:r>
              <a:rPr lang="en-US" sz="2400" dirty="0" smtClean="0"/>
              <a:t>Dr. Sami</a:t>
            </a:r>
          </a:p>
          <a:p>
            <a:r>
              <a:rPr lang="en-US" sz="2400" dirty="0" smtClean="0"/>
              <a:t>Dr. Farooq</a:t>
            </a:r>
          </a:p>
          <a:p>
            <a:r>
              <a:rPr lang="en-US" sz="2400" dirty="0" smtClean="0"/>
              <a:t>Dr. Basit</a:t>
            </a:r>
          </a:p>
          <a:p>
            <a:r>
              <a:rPr lang="en-US" sz="2400" dirty="0" smtClean="0"/>
              <a:t>Dr. Amir Liaquat</a:t>
            </a:r>
          </a:p>
          <a:p>
            <a:r>
              <a:rPr lang="en-US" sz="2400" dirty="0" smtClean="0"/>
              <a:t> Dr. Rimsha</a:t>
            </a:r>
            <a:endParaRPr lang="en-US" sz="2400" dirty="0"/>
          </a:p>
        </p:txBody>
      </p:sp>
    </p:spTree>
    <p:extLst>
      <p:ext uri="{BB962C8B-B14F-4D97-AF65-F5344CB8AC3E}">
        <p14:creationId xmlns:p14="http://schemas.microsoft.com/office/powerpoint/2010/main" val="135283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3031"/>
            <a:ext cx="10131425" cy="1455313"/>
          </a:xfrm>
        </p:spPr>
        <p:txBody>
          <a:bodyPr>
            <a:noAutofit/>
          </a:bodyPr>
          <a:lstStyle/>
          <a:p>
            <a:r>
              <a:rPr lang="en-US" sz="4800" b="1" dirty="0"/>
              <a:t/>
            </a:r>
            <a:br>
              <a:rPr lang="en-US" sz="4800" b="1" dirty="0"/>
            </a:br>
            <a:r>
              <a:rPr lang="en-US" sz="4800" b="1" dirty="0" smtClean="0"/>
              <a:t>      </a:t>
            </a:r>
            <a:r>
              <a:rPr lang="en-US" sz="4800" dirty="0" smtClean="0"/>
              <a:t>EQUIPMENT USED IN HOSPITALS</a:t>
            </a:r>
            <a:endParaRPr lang="en-US" sz="4800" dirty="0"/>
          </a:p>
        </p:txBody>
      </p:sp>
      <p:sp>
        <p:nvSpPr>
          <p:cNvPr id="3" name="Content Placeholder 2"/>
          <p:cNvSpPr>
            <a:spLocks noGrp="1"/>
          </p:cNvSpPr>
          <p:nvPr>
            <p:ph idx="1"/>
          </p:nvPr>
        </p:nvSpPr>
        <p:spPr>
          <a:xfrm>
            <a:off x="685801" y="1558344"/>
            <a:ext cx="10131425" cy="4945487"/>
          </a:xfrm>
        </p:spPr>
        <p:txBody>
          <a:bodyPr>
            <a:normAutofit fontScale="40000" lnSpcReduction="20000"/>
          </a:bodyPr>
          <a:lstStyle/>
          <a:p>
            <a:pPr fontAlgn="base"/>
            <a:r>
              <a:rPr lang="en-US" sz="3700" dirty="0"/>
              <a:t>Anesthesia machine</a:t>
            </a:r>
          </a:p>
          <a:p>
            <a:pPr fontAlgn="base"/>
            <a:r>
              <a:rPr lang="en-US" sz="3700" dirty="0"/>
              <a:t>Aspiration/Suction Pump</a:t>
            </a:r>
          </a:p>
          <a:p>
            <a:pPr fontAlgn="base"/>
            <a:r>
              <a:rPr lang="en-US" sz="3700" dirty="0"/>
              <a:t>Autoclave / Sterilizer</a:t>
            </a:r>
          </a:p>
          <a:p>
            <a:r>
              <a:rPr lang="en-US" sz="3700" dirty="0"/>
              <a:t>Diagnostic Ultrasound with </a:t>
            </a:r>
            <a:r>
              <a:rPr lang="en-US" sz="3700" dirty="0" smtClean="0"/>
              <a:t>probes</a:t>
            </a:r>
          </a:p>
          <a:p>
            <a:r>
              <a:rPr lang="en-US" sz="3700" dirty="0" smtClean="0"/>
              <a:t>ECG/EKG</a:t>
            </a:r>
          </a:p>
          <a:p>
            <a:r>
              <a:rPr lang="en-US" sz="3700" dirty="0"/>
              <a:t>Hospital Bed – </a:t>
            </a:r>
            <a:r>
              <a:rPr lang="en-US" sz="3700" dirty="0" smtClean="0"/>
              <a:t>med/surgery, birthing</a:t>
            </a:r>
          </a:p>
          <a:p>
            <a:r>
              <a:rPr lang="en-US" sz="3700" dirty="0" smtClean="0"/>
              <a:t>Nebulizer</a:t>
            </a:r>
          </a:p>
          <a:p>
            <a:pPr fontAlgn="base"/>
            <a:r>
              <a:rPr lang="en-US" sz="3700" dirty="0"/>
              <a:t>Oxygen Cylinder and Regulator</a:t>
            </a:r>
          </a:p>
          <a:p>
            <a:pPr fontAlgn="base"/>
            <a:r>
              <a:rPr lang="en-US" sz="3700" dirty="0"/>
              <a:t>Patient Scale – adult and infant</a:t>
            </a:r>
          </a:p>
          <a:p>
            <a:pPr fontAlgn="base"/>
            <a:r>
              <a:rPr lang="en-US" sz="3700" dirty="0"/>
              <a:t>Surgical Table – surgical and delivery</a:t>
            </a:r>
          </a:p>
          <a:p>
            <a:pPr fontAlgn="base"/>
            <a:r>
              <a:rPr lang="en-US" sz="3700" dirty="0" smtClean="0"/>
              <a:t>Thermometer</a:t>
            </a:r>
            <a:endParaRPr lang="en-US" sz="3700" dirty="0"/>
          </a:p>
          <a:p>
            <a:pPr fontAlgn="base"/>
            <a:r>
              <a:rPr lang="en-US" sz="3700" dirty="0"/>
              <a:t>Ventilator</a:t>
            </a:r>
          </a:p>
          <a:p>
            <a:pPr fontAlgn="base"/>
            <a:r>
              <a:rPr lang="en-US" sz="3700" dirty="0"/>
              <a:t>Vital Sign Monitor</a:t>
            </a:r>
          </a:p>
          <a:p>
            <a:pPr fontAlgn="base"/>
            <a:r>
              <a:rPr lang="en-US" sz="3700" dirty="0"/>
              <a:t>Wheelchair</a:t>
            </a:r>
          </a:p>
          <a:p>
            <a:pPr fontAlgn="base"/>
            <a:r>
              <a:rPr lang="en-US" sz="3700" dirty="0"/>
              <a:t>X-Ray equipment – portable, dental, </a:t>
            </a:r>
            <a:r>
              <a:rPr lang="en-US" sz="3700" dirty="0" smtClean="0"/>
              <a:t>mammography etc..</a:t>
            </a:r>
            <a:endParaRPr lang="en-US" sz="3700" dirty="0"/>
          </a:p>
          <a:p>
            <a:endParaRPr lang="en-US" dirty="0"/>
          </a:p>
        </p:txBody>
      </p:sp>
    </p:spTree>
    <p:extLst>
      <p:ext uri="{BB962C8B-B14F-4D97-AF65-F5344CB8AC3E}">
        <p14:creationId xmlns:p14="http://schemas.microsoft.com/office/powerpoint/2010/main" val="4148220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                        CONCLUSION</a:t>
            </a:r>
            <a:endParaRPr lang="en-US" sz="4800" b="1" dirty="0"/>
          </a:p>
        </p:txBody>
      </p:sp>
      <p:pic>
        <p:nvPicPr>
          <p:cNvPr id="4" name="Content Placeholder 3"/>
          <p:cNvPicPr>
            <a:picLocks noGrp="1" noChangeAspect="1"/>
          </p:cNvPicPr>
          <p:nvPr>
            <p:ph idx="1"/>
          </p:nvPr>
        </p:nvPicPr>
        <p:blipFill rotWithShape="1">
          <a:blip r:embed="rId2"/>
          <a:srcRect t="12251" r="4025" b="46815"/>
          <a:stretch/>
        </p:blipFill>
        <p:spPr>
          <a:xfrm>
            <a:off x="2743201" y="2446985"/>
            <a:ext cx="5834130" cy="2975021"/>
          </a:xfrm>
          <a:prstGeom prst="rect">
            <a:avLst/>
          </a:prstGeom>
        </p:spPr>
      </p:pic>
    </p:spTree>
    <p:extLst>
      <p:ext uri="{BB962C8B-B14F-4D97-AF65-F5344CB8AC3E}">
        <p14:creationId xmlns:p14="http://schemas.microsoft.com/office/powerpoint/2010/main" val="889721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273" y="2631582"/>
            <a:ext cx="4710447" cy="1456267"/>
          </a:xfrm>
        </p:spPr>
        <p:txBody>
          <a:bodyPr>
            <a:normAutofit/>
          </a:bodyPr>
          <a:lstStyle/>
          <a:p>
            <a:r>
              <a:rPr lang="en-US" sz="6600" dirty="0" smtClean="0"/>
              <a:t>THANKYOU !</a:t>
            </a:r>
            <a:endParaRPr lang="en-US" sz="6600" dirty="0"/>
          </a:p>
        </p:txBody>
      </p:sp>
    </p:spTree>
    <p:extLst>
      <p:ext uri="{BB962C8B-B14F-4D97-AF65-F5344CB8AC3E}">
        <p14:creationId xmlns:p14="http://schemas.microsoft.com/office/powerpoint/2010/main" val="3741914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Group members:</a:t>
            </a:r>
            <a:endParaRPr lang="en-US" sz="4800" dirty="0"/>
          </a:p>
        </p:txBody>
      </p:sp>
      <p:sp>
        <p:nvSpPr>
          <p:cNvPr id="3" name="Content Placeholder 2"/>
          <p:cNvSpPr>
            <a:spLocks noGrp="1"/>
          </p:cNvSpPr>
          <p:nvPr>
            <p:ph idx="1"/>
          </p:nvPr>
        </p:nvSpPr>
        <p:spPr>
          <a:xfrm>
            <a:off x="685801" y="2065866"/>
            <a:ext cx="10131425" cy="3513524"/>
          </a:xfrm>
        </p:spPr>
        <p:txBody>
          <a:bodyPr>
            <a:normAutofit/>
          </a:bodyPr>
          <a:lstStyle/>
          <a:p>
            <a:pPr marL="0" indent="0">
              <a:buNone/>
            </a:pPr>
            <a:r>
              <a:rPr lang="en-US" sz="3200" dirty="0" smtClean="0"/>
              <a:t>MIRZA MUHAMMAD FAROOQ BAIG</a:t>
            </a:r>
          </a:p>
          <a:p>
            <a:pPr marL="0" indent="0">
              <a:buNone/>
            </a:pPr>
            <a:r>
              <a:rPr lang="en-US" sz="3200" dirty="0" smtClean="0"/>
              <a:t>ABDUL BASIT</a:t>
            </a:r>
          </a:p>
          <a:p>
            <a:pPr marL="0" indent="0">
              <a:buNone/>
            </a:pPr>
            <a:r>
              <a:rPr lang="en-US" sz="3200" dirty="0" smtClean="0"/>
              <a:t>SAMIULLAH KHAN</a:t>
            </a:r>
          </a:p>
        </p:txBody>
      </p:sp>
    </p:spTree>
    <p:extLst>
      <p:ext uri="{BB962C8B-B14F-4D97-AF65-F5344CB8AC3E}">
        <p14:creationId xmlns:p14="http://schemas.microsoft.com/office/powerpoint/2010/main" val="2299238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WHAT IS a HOSPITAL ?</a:t>
            </a:r>
            <a:endParaRPr lang="en-US" sz="4800" dirty="0"/>
          </a:p>
        </p:txBody>
      </p:sp>
      <p:sp>
        <p:nvSpPr>
          <p:cNvPr id="3" name="Content Placeholder 2"/>
          <p:cNvSpPr>
            <a:spLocks noGrp="1"/>
          </p:cNvSpPr>
          <p:nvPr>
            <p:ph idx="1"/>
          </p:nvPr>
        </p:nvSpPr>
        <p:spPr>
          <a:xfrm>
            <a:off x="1059289" y="2232219"/>
            <a:ext cx="10131425" cy="3022361"/>
          </a:xfrm>
        </p:spPr>
        <p:txBody>
          <a:bodyPr>
            <a:normAutofit/>
          </a:bodyPr>
          <a:lstStyle/>
          <a:p>
            <a:pPr marL="0" indent="0">
              <a:buNone/>
            </a:pPr>
            <a:r>
              <a:rPr lang="en-US" sz="2800" dirty="0"/>
              <a:t>A </a:t>
            </a:r>
            <a:r>
              <a:rPr lang="en-US" sz="2800" b="1" dirty="0"/>
              <a:t>hospital</a:t>
            </a:r>
            <a:r>
              <a:rPr lang="en-US" sz="2800" dirty="0"/>
              <a:t> is a </a:t>
            </a:r>
            <a:r>
              <a:rPr lang="en-US" sz="2800" dirty="0">
                <a:hlinkClick r:id="rId2" tooltip="Health care"/>
              </a:rPr>
              <a:t>health care</a:t>
            </a:r>
            <a:r>
              <a:rPr lang="en-US" sz="2800" dirty="0"/>
              <a:t> institution providing </a:t>
            </a:r>
            <a:r>
              <a:rPr lang="en-US" sz="2800" dirty="0">
                <a:hlinkClick r:id="rId3" tooltip="Patient"/>
              </a:rPr>
              <a:t>patient</a:t>
            </a:r>
            <a:r>
              <a:rPr lang="en-US" sz="2800" dirty="0"/>
              <a:t> treatment with specialized medical and nursing staff and medical equipment</a:t>
            </a:r>
            <a:r>
              <a:rPr lang="en-US" sz="2800" dirty="0" smtClean="0"/>
              <a:t>.</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854662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                   </a:t>
            </a:r>
            <a:r>
              <a:rPr lang="en-US" sz="4800" dirty="0" smtClean="0"/>
              <a:t>TYPES OF HOSPITALS</a:t>
            </a:r>
            <a:endParaRPr lang="en-US" sz="4400" dirty="0"/>
          </a:p>
        </p:txBody>
      </p:sp>
      <p:sp>
        <p:nvSpPr>
          <p:cNvPr id="3" name="Content Placeholder 2"/>
          <p:cNvSpPr>
            <a:spLocks noGrp="1"/>
          </p:cNvSpPr>
          <p:nvPr>
            <p:ph idx="1"/>
          </p:nvPr>
        </p:nvSpPr>
        <p:spPr/>
        <p:txBody>
          <a:bodyPr>
            <a:normAutofit/>
          </a:bodyPr>
          <a:lstStyle/>
          <a:p>
            <a:endParaRPr lang="en-US" sz="2000" dirty="0"/>
          </a:p>
          <a:p>
            <a:r>
              <a:rPr lang="en-US" sz="2800" dirty="0" smtClean="0"/>
              <a:t>General </a:t>
            </a:r>
            <a:r>
              <a:rPr lang="en-US" sz="2800" dirty="0"/>
              <a:t>and acute care</a:t>
            </a:r>
          </a:p>
          <a:p>
            <a:r>
              <a:rPr lang="en-US" sz="2800" dirty="0" smtClean="0"/>
              <a:t>District</a:t>
            </a:r>
            <a:endParaRPr lang="en-US" sz="2800" dirty="0"/>
          </a:p>
          <a:p>
            <a:r>
              <a:rPr lang="en-US" sz="2800" dirty="0" smtClean="0"/>
              <a:t>Specialized</a:t>
            </a:r>
            <a:endParaRPr lang="en-US" sz="2800" dirty="0"/>
          </a:p>
          <a:p>
            <a:r>
              <a:rPr lang="en-US" sz="2800" dirty="0" smtClean="0"/>
              <a:t>Teaching</a:t>
            </a:r>
            <a:endParaRPr lang="en-US" sz="2800" dirty="0"/>
          </a:p>
          <a:p>
            <a:r>
              <a:rPr lang="en-US" sz="2800" dirty="0" smtClean="0"/>
              <a:t>Clinics</a:t>
            </a:r>
            <a:endParaRPr lang="en-US" sz="2800" dirty="0"/>
          </a:p>
        </p:txBody>
      </p:sp>
    </p:spTree>
    <p:extLst>
      <p:ext uri="{BB962C8B-B14F-4D97-AF65-F5344CB8AC3E}">
        <p14:creationId xmlns:p14="http://schemas.microsoft.com/office/powerpoint/2010/main" val="632105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               How hospitals work</a:t>
            </a:r>
            <a:r>
              <a:rPr lang="en-US" dirty="0" smtClean="0"/>
              <a:t> </a:t>
            </a:r>
            <a:endParaRPr lang="en-US" dirty="0"/>
          </a:p>
        </p:txBody>
      </p:sp>
      <p:sp>
        <p:nvSpPr>
          <p:cNvPr id="3" name="Content Placeholder 2"/>
          <p:cNvSpPr>
            <a:spLocks noGrp="1"/>
          </p:cNvSpPr>
          <p:nvPr>
            <p:ph idx="1"/>
          </p:nvPr>
        </p:nvSpPr>
        <p:spPr/>
        <p:txBody>
          <a:bodyPr/>
          <a:lstStyle/>
          <a:p>
            <a:r>
              <a:rPr lang="en-US" sz="2400" dirty="0"/>
              <a:t>Hospitals are usually </a:t>
            </a:r>
            <a:r>
              <a:rPr lang="en-US" sz="2400" dirty="0">
                <a:hlinkClick r:id="rId2" tooltip="Publicly funded healthcare"/>
              </a:rPr>
              <a:t>funded by the public sector</a:t>
            </a:r>
            <a:r>
              <a:rPr lang="en-US" sz="2400" dirty="0"/>
              <a:t>, health organisations (</a:t>
            </a:r>
            <a:r>
              <a:rPr lang="en-US" sz="2400" dirty="0">
                <a:hlinkClick r:id="rId3" tooltip="For-profit hospital"/>
              </a:rPr>
              <a:t>for profit</a:t>
            </a:r>
            <a:r>
              <a:rPr lang="en-US" sz="2400" dirty="0"/>
              <a:t> or </a:t>
            </a:r>
            <a:r>
              <a:rPr lang="en-US" sz="2400" dirty="0">
                <a:hlinkClick r:id="rId4" tooltip="Non-profit organisation"/>
              </a:rPr>
              <a:t>nonprofit</a:t>
            </a:r>
            <a:r>
              <a:rPr lang="en-US" sz="2400" dirty="0"/>
              <a:t>), </a:t>
            </a:r>
            <a:r>
              <a:rPr lang="en-US" sz="2400" dirty="0">
                <a:hlinkClick r:id="rId5" tooltip="Health insurance"/>
              </a:rPr>
              <a:t>health insurance</a:t>
            </a:r>
            <a:r>
              <a:rPr lang="en-US" sz="2400" dirty="0"/>
              <a:t> companies, or </a:t>
            </a:r>
            <a:r>
              <a:rPr lang="en-US" sz="2400" dirty="0">
                <a:hlinkClick r:id="rId6" tooltip="Charitable organisation"/>
              </a:rPr>
              <a:t>charities</a:t>
            </a:r>
            <a:r>
              <a:rPr lang="en-US" sz="2400" dirty="0"/>
              <a:t>, including direct charitable donations. Historically, hospitals were often founded and funded by </a:t>
            </a:r>
            <a:r>
              <a:rPr lang="en-US" sz="2400" dirty="0">
                <a:hlinkClick r:id="rId7" tooltip="Religious orders"/>
              </a:rPr>
              <a:t>religious orders</a:t>
            </a:r>
            <a:r>
              <a:rPr lang="en-US" sz="2400" dirty="0"/>
              <a:t>, or by charitable individuals and leaders</a:t>
            </a:r>
            <a:r>
              <a:rPr lang="en-US" sz="2400" dirty="0" smtClean="0"/>
              <a:t>.</a:t>
            </a:r>
            <a:endParaRPr lang="en-US" sz="2400" dirty="0"/>
          </a:p>
          <a:p>
            <a:r>
              <a:rPr lang="en-US" sz="2400" dirty="0"/>
              <a:t>Currently, hospitals are largely staffed by professional </a:t>
            </a:r>
            <a:r>
              <a:rPr lang="en-US" sz="2400" dirty="0">
                <a:hlinkClick r:id="rId8" tooltip="Physician"/>
              </a:rPr>
              <a:t>physicians</a:t>
            </a:r>
            <a:r>
              <a:rPr lang="en-US" sz="2400" dirty="0"/>
              <a:t>, </a:t>
            </a:r>
            <a:r>
              <a:rPr lang="en-US" sz="2400" dirty="0">
                <a:hlinkClick r:id="rId9" tooltip="Surgeon"/>
              </a:rPr>
              <a:t>surgeons</a:t>
            </a:r>
            <a:r>
              <a:rPr lang="en-US" sz="2400" dirty="0"/>
              <a:t>, </a:t>
            </a:r>
            <a:r>
              <a:rPr lang="en-US" sz="2400" dirty="0">
                <a:hlinkClick r:id="rId10" tooltip="Nurse"/>
              </a:rPr>
              <a:t>nurses</a:t>
            </a:r>
            <a:r>
              <a:rPr lang="en-US" sz="2400" dirty="0"/>
              <a:t>, and </a:t>
            </a:r>
            <a:r>
              <a:rPr lang="en-US" sz="2400" dirty="0">
                <a:hlinkClick r:id="rId11" tooltip="Allied health professions"/>
              </a:rPr>
              <a:t>allied health practitioners</a:t>
            </a:r>
            <a:r>
              <a:rPr lang="en-US" sz="2400" dirty="0"/>
              <a:t>, whereas in the past, this work was usually performed by the members of founding religious orders or by </a:t>
            </a:r>
            <a:r>
              <a:rPr lang="en-US" sz="2400" dirty="0">
                <a:hlinkClick r:id="rId12" tooltip="Volunteering"/>
              </a:rPr>
              <a:t>volunteers</a:t>
            </a:r>
            <a:r>
              <a:rPr lang="en-US" sz="2400" dirty="0"/>
              <a:t>.</a:t>
            </a:r>
          </a:p>
          <a:p>
            <a:endParaRPr lang="en-US" dirty="0"/>
          </a:p>
        </p:txBody>
      </p:sp>
    </p:spTree>
    <p:extLst>
      <p:ext uri="{BB962C8B-B14F-4D97-AF65-F5344CB8AC3E}">
        <p14:creationId xmlns:p14="http://schemas.microsoft.com/office/powerpoint/2010/main" val="3953127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OBJECTIVES</a:t>
            </a:r>
            <a:endParaRPr lang="en-US" sz="4800" dirty="0"/>
          </a:p>
        </p:txBody>
      </p:sp>
      <p:sp>
        <p:nvSpPr>
          <p:cNvPr id="3" name="Content Placeholder 2"/>
          <p:cNvSpPr>
            <a:spLocks noGrp="1"/>
          </p:cNvSpPr>
          <p:nvPr>
            <p:ph idx="1"/>
          </p:nvPr>
        </p:nvSpPr>
        <p:spPr>
          <a:xfrm>
            <a:off x="685801" y="2142068"/>
            <a:ext cx="10131425" cy="3537516"/>
          </a:xfrm>
        </p:spPr>
        <p:txBody>
          <a:bodyPr>
            <a:normAutofit/>
          </a:bodyPr>
          <a:lstStyle/>
          <a:p>
            <a:r>
              <a:rPr lang="en-US" sz="2400" dirty="0"/>
              <a:t>Provide optimum health </a:t>
            </a:r>
            <a:r>
              <a:rPr lang="en-US" sz="2400" dirty="0" smtClean="0"/>
              <a:t>services.</a:t>
            </a:r>
          </a:p>
          <a:p>
            <a:r>
              <a:rPr lang="en-US" sz="2400" dirty="0" smtClean="0"/>
              <a:t>Provide </a:t>
            </a:r>
            <a:r>
              <a:rPr lang="en-US" sz="2400" dirty="0"/>
              <a:t>care, cure, preventive service</a:t>
            </a:r>
            <a:r>
              <a:rPr lang="en-US" sz="2400" dirty="0" smtClean="0"/>
              <a:t>.</a:t>
            </a:r>
          </a:p>
          <a:p>
            <a:r>
              <a:rPr lang="en-US" sz="2400" dirty="0" smtClean="0"/>
              <a:t>Protect </a:t>
            </a:r>
            <a:r>
              <a:rPr lang="en-US" sz="2400" dirty="0"/>
              <a:t>the human rights of clients</a:t>
            </a:r>
            <a:r>
              <a:rPr lang="en-US" sz="2400" dirty="0" smtClean="0"/>
              <a:t>.</a:t>
            </a:r>
          </a:p>
          <a:p>
            <a:r>
              <a:rPr lang="en-US" sz="2400" dirty="0" smtClean="0"/>
              <a:t>Provide </a:t>
            </a:r>
            <a:r>
              <a:rPr lang="en-US" sz="2400" dirty="0"/>
              <a:t>training for professionals</a:t>
            </a:r>
            <a:r>
              <a:rPr lang="en-US" sz="2400" dirty="0" smtClean="0"/>
              <a:t>.</a:t>
            </a:r>
          </a:p>
          <a:p>
            <a:r>
              <a:rPr lang="en-US" sz="2400" dirty="0" smtClean="0"/>
              <a:t>Provide </a:t>
            </a:r>
            <a:r>
              <a:rPr lang="en-US" sz="2400" dirty="0"/>
              <a:t>in-service/continuing education in all discipline professional technical personnel</a:t>
            </a:r>
            <a:r>
              <a:rPr lang="en-US" sz="2400" dirty="0" smtClean="0"/>
              <a:t>.</a:t>
            </a:r>
          </a:p>
          <a:p>
            <a:r>
              <a:rPr lang="en-US" sz="2400" dirty="0" smtClean="0"/>
              <a:t>Participate/conduct research.</a:t>
            </a:r>
            <a:endParaRPr lang="en-US" sz="2400" dirty="0"/>
          </a:p>
        </p:txBody>
      </p:sp>
    </p:spTree>
    <p:extLst>
      <p:ext uri="{BB962C8B-B14F-4D97-AF65-F5344CB8AC3E}">
        <p14:creationId xmlns:p14="http://schemas.microsoft.com/office/powerpoint/2010/main" val="2694462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dirty="0" smtClean="0"/>
              <a:t>CLASSIFICATION OF HOSPITALS</a:t>
            </a:r>
            <a:endParaRPr lang="en-US" sz="4800" dirty="0"/>
          </a:p>
        </p:txBody>
      </p:sp>
      <p:sp>
        <p:nvSpPr>
          <p:cNvPr id="3" name="Content Placeholder 2"/>
          <p:cNvSpPr>
            <a:spLocks noGrp="1"/>
          </p:cNvSpPr>
          <p:nvPr>
            <p:ph idx="1"/>
          </p:nvPr>
        </p:nvSpPr>
        <p:spPr>
          <a:xfrm>
            <a:off x="685801" y="1739111"/>
            <a:ext cx="10131425" cy="3476833"/>
          </a:xfrm>
        </p:spPr>
        <p:txBody>
          <a:bodyPr>
            <a:normAutofit/>
          </a:bodyPr>
          <a:lstStyle/>
          <a:p>
            <a:r>
              <a:rPr lang="en-US" sz="3200" dirty="0" smtClean="0"/>
              <a:t>General</a:t>
            </a:r>
          </a:p>
          <a:p>
            <a:r>
              <a:rPr lang="en-US" sz="3200" dirty="0" smtClean="0"/>
              <a:t>Government</a:t>
            </a:r>
          </a:p>
          <a:p>
            <a:r>
              <a:rPr lang="en-US" sz="3200" dirty="0" smtClean="0"/>
              <a:t>Specialty</a:t>
            </a:r>
            <a:endParaRPr lang="en-US" sz="3200" dirty="0"/>
          </a:p>
        </p:txBody>
      </p:sp>
    </p:spTree>
    <p:extLst>
      <p:ext uri="{BB962C8B-B14F-4D97-AF65-F5344CB8AC3E}">
        <p14:creationId xmlns:p14="http://schemas.microsoft.com/office/powerpoint/2010/main" val="4185669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GENERAL HOSPITALS</a:t>
            </a:r>
            <a:endParaRPr lang="en-US" sz="4800" dirty="0"/>
          </a:p>
        </p:txBody>
      </p:sp>
      <p:sp>
        <p:nvSpPr>
          <p:cNvPr id="3" name="Content Placeholder 2"/>
          <p:cNvSpPr>
            <a:spLocks noGrp="1"/>
          </p:cNvSpPr>
          <p:nvPr>
            <p:ph idx="1"/>
          </p:nvPr>
        </p:nvSpPr>
        <p:spPr/>
        <p:txBody>
          <a:bodyPr/>
          <a:lstStyle/>
          <a:p>
            <a:r>
              <a:rPr lang="en-US" dirty="0"/>
              <a:t> </a:t>
            </a:r>
            <a:r>
              <a:rPr lang="en-US" dirty="0" smtClean="0"/>
              <a:t>General hospitals </a:t>
            </a:r>
            <a:r>
              <a:rPr lang="en-US" dirty="0"/>
              <a:t>has an </a:t>
            </a:r>
            <a:r>
              <a:rPr lang="en-US" dirty="0">
                <a:hlinkClick r:id="rId2" tooltip="Emergency department"/>
              </a:rPr>
              <a:t>emergency department</a:t>
            </a:r>
            <a:r>
              <a:rPr lang="en-US" dirty="0"/>
              <a:t> to treat urgent health problems ranging from fire and accident victims to a sudden </a:t>
            </a:r>
            <a:r>
              <a:rPr lang="en-US" dirty="0" smtClean="0"/>
              <a:t>illness.</a:t>
            </a:r>
          </a:p>
          <a:p>
            <a:pPr marL="0" indent="0">
              <a:buNone/>
            </a:pPr>
            <a:r>
              <a:rPr lang="en-US" dirty="0" smtClean="0"/>
              <a:t>     Some of the general hospitals in Karachi are:</a:t>
            </a:r>
          </a:p>
          <a:p>
            <a:r>
              <a:rPr lang="en-US" dirty="0" smtClean="0"/>
              <a:t>Hill park general hospital</a:t>
            </a:r>
          </a:p>
          <a:p>
            <a:r>
              <a:rPr lang="en-US" dirty="0" smtClean="0"/>
              <a:t>Atia </a:t>
            </a:r>
            <a:r>
              <a:rPr lang="en-US" dirty="0"/>
              <a:t>general hospital</a:t>
            </a:r>
          </a:p>
          <a:p>
            <a:r>
              <a:rPr lang="en-US" dirty="0" smtClean="0"/>
              <a:t>Creek general hospital</a:t>
            </a:r>
            <a:endParaRPr lang="en-US" dirty="0"/>
          </a:p>
        </p:txBody>
      </p:sp>
    </p:spTree>
    <p:extLst>
      <p:ext uri="{BB962C8B-B14F-4D97-AF65-F5344CB8AC3E}">
        <p14:creationId xmlns:p14="http://schemas.microsoft.com/office/powerpoint/2010/main" val="305417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GOVERNMENT HOSPITALS</a:t>
            </a:r>
            <a:endParaRPr lang="en-US" sz="4800" dirty="0"/>
          </a:p>
        </p:txBody>
      </p:sp>
      <p:sp>
        <p:nvSpPr>
          <p:cNvPr id="3" name="Content Placeholder 2"/>
          <p:cNvSpPr>
            <a:spLocks noGrp="1"/>
          </p:cNvSpPr>
          <p:nvPr>
            <p:ph idx="1"/>
          </p:nvPr>
        </p:nvSpPr>
        <p:spPr>
          <a:xfrm>
            <a:off x="685801" y="1828800"/>
            <a:ext cx="10131425" cy="4649492"/>
          </a:xfrm>
        </p:spPr>
        <p:txBody>
          <a:bodyPr>
            <a:normAutofit/>
          </a:bodyPr>
          <a:lstStyle/>
          <a:p>
            <a:endParaRPr lang="en-US" dirty="0" smtClean="0"/>
          </a:p>
          <a:p>
            <a:r>
              <a:rPr lang="en-US" dirty="0" smtClean="0"/>
              <a:t>A</a:t>
            </a:r>
            <a:r>
              <a:rPr lang="en-US" dirty="0"/>
              <a:t> </a:t>
            </a:r>
            <a:r>
              <a:rPr lang="en-US" b="1" dirty="0"/>
              <a:t>public hospital</a:t>
            </a:r>
            <a:r>
              <a:rPr lang="en-US" dirty="0"/>
              <a:t>, or </a:t>
            </a:r>
            <a:r>
              <a:rPr lang="en-US" b="1" dirty="0"/>
              <a:t>government hospital</a:t>
            </a:r>
            <a:r>
              <a:rPr lang="en-US" dirty="0"/>
              <a:t>, is a </a:t>
            </a:r>
            <a:r>
              <a:rPr lang="en-US" dirty="0">
                <a:hlinkClick r:id="rId2" tooltip="Hospital"/>
              </a:rPr>
              <a:t>hospital</a:t>
            </a:r>
            <a:r>
              <a:rPr lang="en-US" dirty="0"/>
              <a:t> which is owned by a </a:t>
            </a:r>
            <a:r>
              <a:rPr lang="en-US" dirty="0">
                <a:hlinkClick r:id="rId3" tooltip="Government"/>
              </a:rPr>
              <a:t>government</a:t>
            </a:r>
            <a:r>
              <a:rPr lang="en-US" dirty="0"/>
              <a:t> and receives government funding. In some countries, this type of hospital provides medical care free of charge to patients, covering expenses and wages by government reimbursement</a:t>
            </a:r>
            <a:r>
              <a:rPr lang="en-US" dirty="0" smtClean="0"/>
              <a:t>.</a:t>
            </a:r>
          </a:p>
          <a:p>
            <a:pPr marL="0" indent="0">
              <a:buNone/>
            </a:pPr>
            <a:r>
              <a:rPr lang="en-US" dirty="0" smtClean="0"/>
              <a:t>      Some of government hospitals in Karachi are:</a:t>
            </a:r>
          </a:p>
          <a:p>
            <a:r>
              <a:rPr lang="en-US" dirty="0" smtClean="0">
                <a:hlinkClick r:id="rId4" tooltip="Jinnah Postgraduate Medical Centre"/>
              </a:rPr>
              <a:t>Jinnah </a:t>
            </a:r>
            <a:r>
              <a:rPr lang="en-US" dirty="0">
                <a:hlinkClick r:id="rId4" tooltip="Jinnah Postgraduate Medical Centre"/>
              </a:rPr>
              <a:t>Postgraduate Medical Centre</a:t>
            </a:r>
            <a:r>
              <a:rPr lang="en-US" dirty="0"/>
              <a:t> (JPMC)</a:t>
            </a:r>
          </a:p>
          <a:p>
            <a:r>
              <a:rPr lang="en-US" dirty="0">
                <a:hlinkClick r:id="rId5" tooltip="National Institute of Cardiovascular Diseases"/>
              </a:rPr>
              <a:t>National Institute of Cardiovascular Diseases</a:t>
            </a:r>
            <a:r>
              <a:rPr lang="en-US" dirty="0"/>
              <a:t> (NICVD)</a:t>
            </a:r>
          </a:p>
          <a:p>
            <a:r>
              <a:rPr lang="en-US" dirty="0">
                <a:hlinkClick r:id="rId6" tooltip="National Institute of Child Health (page does not exist)"/>
              </a:rPr>
              <a:t>National Institute of Child Health</a:t>
            </a:r>
            <a:r>
              <a:rPr lang="en-US" dirty="0"/>
              <a:t> (NICH)</a:t>
            </a:r>
          </a:p>
          <a:p>
            <a:r>
              <a:rPr lang="en-US" dirty="0">
                <a:hlinkClick r:id="rId7" tooltip="Sindh Institute of Urology and Transplantation"/>
              </a:rPr>
              <a:t>Sindh Institute of Urology and Transplantation</a:t>
            </a:r>
            <a:r>
              <a:rPr lang="en-US" dirty="0"/>
              <a:t> (SIUT)</a:t>
            </a:r>
          </a:p>
          <a:p>
            <a:r>
              <a:rPr lang="en-US" dirty="0">
                <a:hlinkClick r:id="rId8" tooltip="Civil Hospital"/>
              </a:rPr>
              <a:t>Civil Hospital</a:t>
            </a:r>
            <a:endParaRPr lang="en-US" dirty="0"/>
          </a:p>
          <a:p>
            <a:r>
              <a:rPr lang="en-US" dirty="0">
                <a:hlinkClick r:id="rId9" tooltip="Services Hospital"/>
              </a:rPr>
              <a:t>Services Hospital</a:t>
            </a:r>
            <a:endParaRPr lang="en-US" dirty="0"/>
          </a:p>
          <a:p>
            <a:pPr marL="0" indent="0">
              <a:buNone/>
            </a:pPr>
            <a:endParaRPr lang="en-US" sz="2100" dirty="0"/>
          </a:p>
          <a:p>
            <a:endParaRPr lang="en-US" sz="2400" dirty="0" smtClean="0"/>
          </a:p>
        </p:txBody>
      </p:sp>
    </p:spTree>
    <p:extLst>
      <p:ext uri="{BB962C8B-B14F-4D97-AF65-F5344CB8AC3E}">
        <p14:creationId xmlns:p14="http://schemas.microsoft.com/office/powerpoint/2010/main" val="11423633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129</TotalTime>
  <Words>276</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  MURSHID HOSPITAL</vt:lpstr>
      <vt:lpstr>                    Group members:</vt:lpstr>
      <vt:lpstr>                 WHAT IS a HOSPITAL ?</vt:lpstr>
      <vt:lpstr>                   TYPES OF HOSPITALS</vt:lpstr>
      <vt:lpstr>               How hospitals work </vt:lpstr>
      <vt:lpstr>                     OBJECTIVES</vt:lpstr>
      <vt:lpstr>         CLASSIFICATION OF HOSPITALS</vt:lpstr>
      <vt:lpstr>GENERAL HOSPITALS</vt:lpstr>
      <vt:lpstr>GOVERNMENT HOSPITALS</vt:lpstr>
      <vt:lpstr>PRIVATE HOSPITALS</vt:lpstr>
      <vt:lpstr>          Departments in OUR hospital</vt:lpstr>
      <vt:lpstr>                     HOSPITAL STAFF</vt:lpstr>
      <vt:lpstr>DOCTORS</vt:lpstr>
      <vt:lpstr>DOCTORS IN OUR HOSPITAL</vt:lpstr>
      <vt:lpstr>       EQUIPMENT USED IN HOSPITALS</vt:lpstr>
      <vt:lpstr>                        CONCLUSION</vt:lpstr>
      <vt:lpstr>THANKYOU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dc:title>
  <dc:creator>Bahria University</dc:creator>
  <cp:lastModifiedBy>MN Baig</cp:lastModifiedBy>
  <cp:revision>43</cp:revision>
  <dcterms:created xsi:type="dcterms:W3CDTF">2019-12-26T09:06:26Z</dcterms:created>
  <dcterms:modified xsi:type="dcterms:W3CDTF">2019-12-29T17:36:23Z</dcterms:modified>
</cp:coreProperties>
</file>