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medium.com/@jshvarts/read-marble-diagrams-like-a-pro-3d72934d3ef5" TargetMode="External"/><Relationship Id="rId7" Type="http://schemas.openxmlformats.org/officeDocument/2006/relationships/image" Target="../media/image18.svg"/><Relationship Id="rId2" Type="http://schemas.openxmlformats.org/officeDocument/2006/relationships/hyperlink" Target="https://github.com/farooqsah/rxjs_react_chat" TargetMode="External"/><Relationship Id="rId1" Type="http://schemas.openxmlformats.org/officeDocument/2006/relationships/hyperlink" Target="http://reactivex.io/rxjs/manual/overview.html" TargetMode="Externa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hyperlink" Target="http://reactivex.io/rxjs/manual/overview.html" TargetMode="External"/><Relationship Id="rId7" Type="http://schemas.openxmlformats.org/officeDocument/2006/relationships/image" Target="../media/image19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hyperlink" Target="https://github.com/farooqsah/rxjs_react_chat" TargetMode="External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hyperlink" Target="https://medium.com/@jshvarts/read-marble-diagrams-like-a-pro-3d72934d3ef5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DA76-92F2-437F-8DA2-6B9313E822A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694B640-0C1B-48A5-B692-4FD94E1B2600}">
      <dgm:prSet/>
      <dgm:spPr/>
      <dgm:t>
        <a:bodyPr/>
        <a:lstStyle/>
        <a:p>
          <a:r>
            <a:rPr lang="en-US"/>
            <a:t>ReactiveX combines the Observer pattern with the Iterator pattern and functional programming with collections to fill the need for an ideal way of managing sequences of events.</a:t>
          </a:r>
        </a:p>
      </dgm:t>
    </dgm:pt>
    <dgm:pt modelId="{44CD24DD-CC49-43A7-8B69-90F3375ABC8C}" type="parTrans" cxnId="{99C011A9-89BF-473F-85F5-67FF2D2A9561}">
      <dgm:prSet/>
      <dgm:spPr/>
      <dgm:t>
        <a:bodyPr/>
        <a:lstStyle/>
        <a:p>
          <a:endParaRPr lang="en-US"/>
        </a:p>
      </dgm:t>
    </dgm:pt>
    <dgm:pt modelId="{246E87E8-E177-455F-9E05-70981572896F}" type="sibTrans" cxnId="{99C011A9-89BF-473F-85F5-67FF2D2A9561}">
      <dgm:prSet/>
      <dgm:spPr/>
      <dgm:t>
        <a:bodyPr/>
        <a:lstStyle/>
        <a:p>
          <a:endParaRPr lang="en-US"/>
        </a:p>
      </dgm:t>
    </dgm:pt>
    <dgm:pt modelId="{C3F1B124-980D-4122-818B-1D1B82C47174}">
      <dgm:prSet/>
      <dgm:spPr/>
      <dgm:t>
        <a:bodyPr/>
        <a:lstStyle/>
        <a:p>
          <a:r>
            <a:rPr lang="en-US"/>
            <a:t>RXjs – think lodash for events</a:t>
          </a:r>
        </a:p>
      </dgm:t>
    </dgm:pt>
    <dgm:pt modelId="{08AEE411-B428-4EC6-B181-6ADD89424A5C}" type="parTrans" cxnId="{6773A031-E0B1-4EB1-B3B5-62EA43983CA3}">
      <dgm:prSet/>
      <dgm:spPr/>
      <dgm:t>
        <a:bodyPr/>
        <a:lstStyle/>
        <a:p>
          <a:endParaRPr lang="en-US"/>
        </a:p>
      </dgm:t>
    </dgm:pt>
    <dgm:pt modelId="{01610215-2C27-49D4-B35E-4311EEC17A29}" type="sibTrans" cxnId="{6773A031-E0B1-4EB1-B3B5-62EA43983CA3}">
      <dgm:prSet/>
      <dgm:spPr/>
      <dgm:t>
        <a:bodyPr/>
        <a:lstStyle/>
        <a:p>
          <a:endParaRPr lang="en-US"/>
        </a:p>
      </dgm:t>
    </dgm:pt>
    <dgm:pt modelId="{4448F2FA-B4B5-4E06-9AD5-A96932637EFF}">
      <dgm:prSet/>
      <dgm:spPr/>
      <dgm:t>
        <a:bodyPr/>
        <a:lstStyle/>
        <a:p>
          <a:r>
            <a:rPr lang="en-US" b="1"/>
            <a:t>Purity, flow, values </a:t>
          </a:r>
          <a:endParaRPr lang="en-US"/>
        </a:p>
      </dgm:t>
    </dgm:pt>
    <dgm:pt modelId="{34CAB57D-7957-4631-929F-0A615B4F60A9}" type="parTrans" cxnId="{0F2F73E9-04F4-4A54-A345-100041853D8E}">
      <dgm:prSet/>
      <dgm:spPr/>
      <dgm:t>
        <a:bodyPr/>
        <a:lstStyle/>
        <a:p>
          <a:endParaRPr lang="en-US"/>
        </a:p>
      </dgm:t>
    </dgm:pt>
    <dgm:pt modelId="{565FEA57-BBB6-461F-BB97-BF4F8948F0EC}" type="sibTrans" cxnId="{0F2F73E9-04F4-4A54-A345-100041853D8E}">
      <dgm:prSet/>
      <dgm:spPr/>
      <dgm:t>
        <a:bodyPr/>
        <a:lstStyle/>
        <a:p>
          <a:endParaRPr lang="en-US"/>
        </a:p>
      </dgm:t>
    </dgm:pt>
    <dgm:pt modelId="{6CBE6E6F-9371-9646-B78B-A7025E597A70}" type="pres">
      <dgm:prSet presAssocID="{2D3DDA76-92F2-437F-8DA2-6B9313E822AC}" presName="linear" presStyleCnt="0">
        <dgm:presLayoutVars>
          <dgm:animLvl val="lvl"/>
          <dgm:resizeHandles val="exact"/>
        </dgm:presLayoutVars>
      </dgm:prSet>
      <dgm:spPr/>
    </dgm:pt>
    <dgm:pt modelId="{E984446B-0A09-CE4A-9E1A-7FE54876B142}" type="pres">
      <dgm:prSet presAssocID="{0694B640-0C1B-48A5-B692-4FD94E1B260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29DADD-12B6-C046-9751-0EAE5B008842}" type="pres">
      <dgm:prSet presAssocID="{246E87E8-E177-455F-9E05-70981572896F}" presName="spacer" presStyleCnt="0"/>
      <dgm:spPr/>
    </dgm:pt>
    <dgm:pt modelId="{D72AF538-B4AE-E149-A5EF-3B679AD89B31}" type="pres">
      <dgm:prSet presAssocID="{C3F1B124-980D-4122-818B-1D1B82C4717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2E3902-73FB-3D45-8F41-AC55FCD8FAD9}" type="pres">
      <dgm:prSet presAssocID="{01610215-2C27-49D4-B35E-4311EEC17A29}" presName="spacer" presStyleCnt="0"/>
      <dgm:spPr/>
    </dgm:pt>
    <dgm:pt modelId="{99F3FD9E-1392-194C-AD52-1E9D30719015}" type="pres">
      <dgm:prSet presAssocID="{4448F2FA-B4B5-4E06-9AD5-A96932637EF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773A031-E0B1-4EB1-B3B5-62EA43983CA3}" srcId="{2D3DDA76-92F2-437F-8DA2-6B9313E822AC}" destId="{C3F1B124-980D-4122-818B-1D1B82C47174}" srcOrd="1" destOrd="0" parTransId="{08AEE411-B428-4EC6-B181-6ADD89424A5C}" sibTransId="{01610215-2C27-49D4-B35E-4311EEC17A29}"/>
    <dgm:cxn modelId="{5A525545-165C-B043-BFCC-8EC3AB17F136}" type="presOf" srcId="{C3F1B124-980D-4122-818B-1D1B82C47174}" destId="{D72AF538-B4AE-E149-A5EF-3B679AD89B31}" srcOrd="0" destOrd="0" presId="urn:microsoft.com/office/officeart/2005/8/layout/vList2"/>
    <dgm:cxn modelId="{4C2CAF8F-FB43-FF4D-A89A-7D9FDFB59794}" type="presOf" srcId="{0694B640-0C1B-48A5-B692-4FD94E1B2600}" destId="{E984446B-0A09-CE4A-9E1A-7FE54876B142}" srcOrd="0" destOrd="0" presId="urn:microsoft.com/office/officeart/2005/8/layout/vList2"/>
    <dgm:cxn modelId="{13E56992-4FED-C040-8B3F-267E37BC1FE0}" type="presOf" srcId="{2D3DDA76-92F2-437F-8DA2-6B9313E822AC}" destId="{6CBE6E6F-9371-9646-B78B-A7025E597A70}" srcOrd="0" destOrd="0" presId="urn:microsoft.com/office/officeart/2005/8/layout/vList2"/>
    <dgm:cxn modelId="{99C011A9-89BF-473F-85F5-67FF2D2A9561}" srcId="{2D3DDA76-92F2-437F-8DA2-6B9313E822AC}" destId="{0694B640-0C1B-48A5-B692-4FD94E1B2600}" srcOrd="0" destOrd="0" parTransId="{44CD24DD-CC49-43A7-8B69-90F3375ABC8C}" sibTransId="{246E87E8-E177-455F-9E05-70981572896F}"/>
    <dgm:cxn modelId="{BC0C22BD-EC8D-2E41-8B7F-2C61597498DD}" type="presOf" srcId="{4448F2FA-B4B5-4E06-9AD5-A96932637EFF}" destId="{99F3FD9E-1392-194C-AD52-1E9D30719015}" srcOrd="0" destOrd="0" presId="urn:microsoft.com/office/officeart/2005/8/layout/vList2"/>
    <dgm:cxn modelId="{0F2F73E9-04F4-4A54-A345-100041853D8E}" srcId="{2D3DDA76-92F2-437F-8DA2-6B9313E822AC}" destId="{4448F2FA-B4B5-4E06-9AD5-A96932637EFF}" srcOrd="2" destOrd="0" parTransId="{34CAB57D-7957-4631-929F-0A615B4F60A9}" sibTransId="{565FEA57-BBB6-461F-BB97-BF4F8948F0EC}"/>
    <dgm:cxn modelId="{60EF8D3E-B458-F74C-95A9-BC3A58E610E0}" type="presParOf" srcId="{6CBE6E6F-9371-9646-B78B-A7025E597A70}" destId="{E984446B-0A09-CE4A-9E1A-7FE54876B142}" srcOrd="0" destOrd="0" presId="urn:microsoft.com/office/officeart/2005/8/layout/vList2"/>
    <dgm:cxn modelId="{94CB9F32-9FD4-1646-AFE8-18963E712D89}" type="presParOf" srcId="{6CBE6E6F-9371-9646-B78B-A7025E597A70}" destId="{2B29DADD-12B6-C046-9751-0EAE5B008842}" srcOrd="1" destOrd="0" presId="urn:microsoft.com/office/officeart/2005/8/layout/vList2"/>
    <dgm:cxn modelId="{1779CF31-267F-1F47-BC2A-24736C830467}" type="presParOf" srcId="{6CBE6E6F-9371-9646-B78B-A7025E597A70}" destId="{D72AF538-B4AE-E149-A5EF-3B679AD89B31}" srcOrd="2" destOrd="0" presId="urn:microsoft.com/office/officeart/2005/8/layout/vList2"/>
    <dgm:cxn modelId="{ECF50367-EE6D-BA47-AB55-1B1DAE83F365}" type="presParOf" srcId="{6CBE6E6F-9371-9646-B78B-A7025E597A70}" destId="{D42E3902-73FB-3D45-8F41-AC55FCD8FAD9}" srcOrd="3" destOrd="0" presId="urn:microsoft.com/office/officeart/2005/8/layout/vList2"/>
    <dgm:cxn modelId="{088D5438-8D8E-D747-A96D-F72BA6D69F70}" type="presParOf" srcId="{6CBE6E6F-9371-9646-B78B-A7025E597A70}" destId="{99F3FD9E-1392-194C-AD52-1E9D3071901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C0B6E1-1755-40C5-B446-CFAE877A69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6BDAFBE-D94B-4F9D-A7D4-F5C2532D8CDE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http://reactivex.io/rxjs/manual/overview.html</a:t>
          </a:r>
          <a:endParaRPr lang="en-US"/>
        </a:p>
      </dgm:t>
    </dgm:pt>
    <dgm:pt modelId="{904F757D-203F-46FA-814E-DA444F2F3DFE}" type="parTrans" cxnId="{32412918-E83F-4B9D-99F3-1FB9DC0901A5}">
      <dgm:prSet/>
      <dgm:spPr/>
      <dgm:t>
        <a:bodyPr/>
        <a:lstStyle/>
        <a:p>
          <a:endParaRPr lang="en-US"/>
        </a:p>
      </dgm:t>
    </dgm:pt>
    <dgm:pt modelId="{A12A6DB0-FC9E-4685-B60E-48409ACF8AC1}" type="sibTrans" cxnId="{32412918-E83F-4B9D-99F3-1FB9DC0901A5}">
      <dgm:prSet/>
      <dgm:spPr/>
      <dgm:t>
        <a:bodyPr/>
        <a:lstStyle/>
        <a:p>
          <a:endParaRPr lang="en-US"/>
        </a:p>
      </dgm:t>
    </dgm:pt>
    <dgm:pt modelId="{52FC4873-F44C-45F5-BD00-4CE3A7D45EFA}">
      <dgm:prSet/>
      <dgm:spPr/>
      <dgm:t>
        <a:bodyPr/>
        <a:lstStyle/>
        <a:p>
          <a:r>
            <a:rPr lang="en-US"/>
            <a:t>React app :</a:t>
          </a:r>
          <a:r>
            <a:rPr lang="en-US">
              <a:hlinkClick xmlns:r="http://schemas.openxmlformats.org/officeDocument/2006/relationships" r:id="rId2"/>
            </a:rPr>
            <a:t>https://github.com/farooqsah/rxjs_react_chat</a:t>
          </a:r>
          <a:endParaRPr lang="en-US"/>
        </a:p>
      </dgm:t>
    </dgm:pt>
    <dgm:pt modelId="{F0BF27CE-3C0E-4255-BD0C-59AF762EEEF3}" type="parTrans" cxnId="{2CA0639E-2174-4D9E-838C-62659224B226}">
      <dgm:prSet/>
      <dgm:spPr/>
      <dgm:t>
        <a:bodyPr/>
        <a:lstStyle/>
        <a:p>
          <a:endParaRPr lang="en-US"/>
        </a:p>
      </dgm:t>
    </dgm:pt>
    <dgm:pt modelId="{3DAAED9F-9409-498B-9B1F-D4B2B7EB6B9D}" type="sibTrans" cxnId="{2CA0639E-2174-4D9E-838C-62659224B226}">
      <dgm:prSet/>
      <dgm:spPr/>
      <dgm:t>
        <a:bodyPr/>
        <a:lstStyle/>
        <a:p>
          <a:endParaRPr lang="en-US"/>
        </a:p>
      </dgm:t>
    </dgm:pt>
    <dgm:pt modelId="{E43AC197-4FA4-4DD0-8D66-568764F85FCE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Marble diagram : https://medium.com/@jshvarts/read-marble-diagrams-like-a-pro-3d72934d3ef5</a:t>
          </a:r>
          <a:endParaRPr lang="en-US"/>
        </a:p>
      </dgm:t>
    </dgm:pt>
    <dgm:pt modelId="{2210CDC0-0B1E-42C9-9923-D095BBB02078}" type="parTrans" cxnId="{7B0077E8-C02E-4D22-9697-635BA303CE79}">
      <dgm:prSet/>
      <dgm:spPr/>
      <dgm:t>
        <a:bodyPr/>
        <a:lstStyle/>
        <a:p>
          <a:endParaRPr lang="en-US"/>
        </a:p>
      </dgm:t>
    </dgm:pt>
    <dgm:pt modelId="{0E9A5406-4819-48E1-8D76-C922013800C0}" type="sibTrans" cxnId="{7B0077E8-C02E-4D22-9697-635BA303CE79}">
      <dgm:prSet/>
      <dgm:spPr/>
      <dgm:t>
        <a:bodyPr/>
        <a:lstStyle/>
        <a:p>
          <a:endParaRPr lang="en-US"/>
        </a:p>
      </dgm:t>
    </dgm:pt>
    <dgm:pt modelId="{A68CCAD4-1A57-4B44-A08E-D916B8AB97D3}" type="pres">
      <dgm:prSet presAssocID="{2BC0B6E1-1755-40C5-B446-CFAE877A69D7}" presName="root" presStyleCnt="0">
        <dgm:presLayoutVars>
          <dgm:dir/>
          <dgm:resizeHandles val="exact"/>
        </dgm:presLayoutVars>
      </dgm:prSet>
      <dgm:spPr/>
    </dgm:pt>
    <dgm:pt modelId="{96E32928-7775-4676-8C58-E5679E892598}" type="pres">
      <dgm:prSet presAssocID="{16BDAFBE-D94B-4F9D-A7D4-F5C2532D8CDE}" presName="compNode" presStyleCnt="0"/>
      <dgm:spPr/>
    </dgm:pt>
    <dgm:pt modelId="{6DBBA7E6-1260-4DE7-9BD8-26767198754C}" type="pres">
      <dgm:prSet presAssocID="{16BDAFBE-D94B-4F9D-A7D4-F5C2532D8CDE}" presName="bgRect" presStyleLbl="bgShp" presStyleIdx="0" presStyleCnt="3"/>
      <dgm:spPr/>
    </dgm:pt>
    <dgm:pt modelId="{A1EE12E4-6421-4FC8-B9F4-89B08BC90F0E}" type="pres">
      <dgm:prSet presAssocID="{16BDAFBE-D94B-4F9D-A7D4-F5C2532D8CDE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"/>
        </a:ext>
      </dgm:extLst>
    </dgm:pt>
    <dgm:pt modelId="{B5BED217-2543-4C9F-BF71-08260D2AC8E4}" type="pres">
      <dgm:prSet presAssocID="{16BDAFBE-D94B-4F9D-A7D4-F5C2532D8CDE}" presName="spaceRect" presStyleCnt="0"/>
      <dgm:spPr/>
    </dgm:pt>
    <dgm:pt modelId="{FCDB7B52-5DA8-449C-99A1-A2782410BB39}" type="pres">
      <dgm:prSet presAssocID="{16BDAFBE-D94B-4F9D-A7D4-F5C2532D8CDE}" presName="parTx" presStyleLbl="revTx" presStyleIdx="0" presStyleCnt="3">
        <dgm:presLayoutVars>
          <dgm:chMax val="0"/>
          <dgm:chPref val="0"/>
        </dgm:presLayoutVars>
      </dgm:prSet>
      <dgm:spPr/>
    </dgm:pt>
    <dgm:pt modelId="{F9EBDEE0-07FD-4E47-9497-52FF5D4EB9B0}" type="pres">
      <dgm:prSet presAssocID="{A12A6DB0-FC9E-4685-B60E-48409ACF8AC1}" presName="sibTrans" presStyleCnt="0"/>
      <dgm:spPr/>
    </dgm:pt>
    <dgm:pt modelId="{AFF8E2A0-A67C-44C8-83F5-7E778E602E7C}" type="pres">
      <dgm:prSet presAssocID="{52FC4873-F44C-45F5-BD00-4CE3A7D45EFA}" presName="compNode" presStyleCnt="0"/>
      <dgm:spPr/>
    </dgm:pt>
    <dgm:pt modelId="{26016B37-23EA-45EF-A035-7C73B4D726E5}" type="pres">
      <dgm:prSet presAssocID="{52FC4873-F44C-45F5-BD00-4CE3A7D45EFA}" presName="bgRect" presStyleLbl="bgShp" presStyleIdx="1" presStyleCnt="3"/>
      <dgm:spPr/>
    </dgm:pt>
    <dgm:pt modelId="{C34EB3AD-CF3F-47FE-B5DE-4533EBAAFF12}" type="pres">
      <dgm:prSet presAssocID="{52FC4873-F44C-45F5-BD00-4CE3A7D45EFA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ll Phone"/>
        </a:ext>
      </dgm:extLst>
    </dgm:pt>
    <dgm:pt modelId="{8F7FBAA5-4400-4BCA-BB03-D984898AC9DA}" type="pres">
      <dgm:prSet presAssocID="{52FC4873-F44C-45F5-BD00-4CE3A7D45EFA}" presName="spaceRect" presStyleCnt="0"/>
      <dgm:spPr/>
    </dgm:pt>
    <dgm:pt modelId="{95AB2492-0547-4CFA-9120-55B181624D2B}" type="pres">
      <dgm:prSet presAssocID="{52FC4873-F44C-45F5-BD00-4CE3A7D45EFA}" presName="parTx" presStyleLbl="revTx" presStyleIdx="1" presStyleCnt="3">
        <dgm:presLayoutVars>
          <dgm:chMax val="0"/>
          <dgm:chPref val="0"/>
        </dgm:presLayoutVars>
      </dgm:prSet>
      <dgm:spPr/>
    </dgm:pt>
    <dgm:pt modelId="{8F8706A9-6038-4EB8-859B-81DC40C9D21B}" type="pres">
      <dgm:prSet presAssocID="{3DAAED9F-9409-498B-9B1F-D4B2B7EB6B9D}" presName="sibTrans" presStyleCnt="0"/>
      <dgm:spPr/>
    </dgm:pt>
    <dgm:pt modelId="{96340DD4-80A1-4020-A4D1-D93A36D9622C}" type="pres">
      <dgm:prSet presAssocID="{E43AC197-4FA4-4DD0-8D66-568764F85FCE}" presName="compNode" presStyleCnt="0"/>
      <dgm:spPr/>
    </dgm:pt>
    <dgm:pt modelId="{4A28090C-2B2C-4E5C-9C4B-37501BA04B85}" type="pres">
      <dgm:prSet presAssocID="{E43AC197-4FA4-4DD0-8D66-568764F85FCE}" presName="bgRect" presStyleLbl="bgShp" presStyleIdx="2" presStyleCnt="3"/>
      <dgm:spPr/>
    </dgm:pt>
    <dgm:pt modelId="{41F44E2D-8CAE-4AB4-A4A2-07E58346F795}" type="pres">
      <dgm:prSet presAssocID="{E43AC197-4FA4-4DD0-8D66-568764F85FCE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Directions"/>
        </a:ext>
      </dgm:extLst>
    </dgm:pt>
    <dgm:pt modelId="{4742E974-AD55-424D-8EFB-FC4362D78358}" type="pres">
      <dgm:prSet presAssocID="{E43AC197-4FA4-4DD0-8D66-568764F85FCE}" presName="spaceRect" presStyleCnt="0"/>
      <dgm:spPr/>
    </dgm:pt>
    <dgm:pt modelId="{5A1F2C2D-FE9F-452C-88DF-24B5BDC8F083}" type="pres">
      <dgm:prSet presAssocID="{E43AC197-4FA4-4DD0-8D66-568764F85FC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2412918-E83F-4B9D-99F3-1FB9DC0901A5}" srcId="{2BC0B6E1-1755-40C5-B446-CFAE877A69D7}" destId="{16BDAFBE-D94B-4F9D-A7D4-F5C2532D8CDE}" srcOrd="0" destOrd="0" parTransId="{904F757D-203F-46FA-814E-DA444F2F3DFE}" sibTransId="{A12A6DB0-FC9E-4685-B60E-48409ACF8AC1}"/>
    <dgm:cxn modelId="{A8FC402F-6572-41D3-B0D3-AA75DF69C135}" type="presOf" srcId="{E43AC197-4FA4-4DD0-8D66-568764F85FCE}" destId="{5A1F2C2D-FE9F-452C-88DF-24B5BDC8F083}" srcOrd="0" destOrd="0" presId="urn:microsoft.com/office/officeart/2018/2/layout/IconVerticalSolidList"/>
    <dgm:cxn modelId="{00B73A45-13FA-4F4C-A204-50DADA8B8F62}" type="presOf" srcId="{16BDAFBE-D94B-4F9D-A7D4-F5C2532D8CDE}" destId="{FCDB7B52-5DA8-449C-99A1-A2782410BB39}" srcOrd="0" destOrd="0" presId="urn:microsoft.com/office/officeart/2018/2/layout/IconVerticalSolidList"/>
    <dgm:cxn modelId="{541D4663-4852-48E5-A102-B8A98CEC3F05}" type="presOf" srcId="{52FC4873-F44C-45F5-BD00-4CE3A7D45EFA}" destId="{95AB2492-0547-4CFA-9120-55B181624D2B}" srcOrd="0" destOrd="0" presId="urn:microsoft.com/office/officeart/2018/2/layout/IconVerticalSolidList"/>
    <dgm:cxn modelId="{4BB20E82-995A-4E36-BB90-3C38ECA82246}" type="presOf" srcId="{2BC0B6E1-1755-40C5-B446-CFAE877A69D7}" destId="{A68CCAD4-1A57-4B44-A08E-D916B8AB97D3}" srcOrd="0" destOrd="0" presId="urn:microsoft.com/office/officeart/2018/2/layout/IconVerticalSolidList"/>
    <dgm:cxn modelId="{2CA0639E-2174-4D9E-838C-62659224B226}" srcId="{2BC0B6E1-1755-40C5-B446-CFAE877A69D7}" destId="{52FC4873-F44C-45F5-BD00-4CE3A7D45EFA}" srcOrd="1" destOrd="0" parTransId="{F0BF27CE-3C0E-4255-BD0C-59AF762EEEF3}" sibTransId="{3DAAED9F-9409-498B-9B1F-D4B2B7EB6B9D}"/>
    <dgm:cxn modelId="{7B0077E8-C02E-4D22-9697-635BA303CE79}" srcId="{2BC0B6E1-1755-40C5-B446-CFAE877A69D7}" destId="{E43AC197-4FA4-4DD0-8D66-568764F85FCE}" srcOrd="2" destOrd="0" parTransId="{2210CDC0-0B1E-42C9-9923-D095BBB02078}" sibTransId="{0E9A5406-4819-48E1-8D76-C922013800C0}"/>
    <dgm:cxn modelId="{AEE8826D-9FF6-4197-82C3-D78A5D1C0D46}" type="presParOf" srcId="{A68CCAD4-1A57-4B44-A08E-D916B8AB97D3}" destId="{96E32928-7775-4676-8C58-E5679E892598}" srcOrd="0" destOrd="0" presId="urn:microsoft.com/office/officeart/2018/2/layout/IconVerticalSolidList"/>
    <dgm:cxn modelId="{56B7DBCF-96AD-4F6A-9409-E08D92C235A9}" type="presParOf" srcId="{96E32928-7775-4676-8C58-E5679E892598}" destId="{6DBBA7E6-1260-4DE7-9BD8-26767198754C}" srcOrd="0" destOrd="0" presId="urn:microsoft.com/office/officeart/2018/2/layout/IconVerticalSolidList"/>
    <dgm:cxn modelId="{7FB6DFA0-3A3A-49AE-B405-B3262F961F79}" type="presParOf" srcId="{96E32928-7775-4676-8C58-E5679E892598}" destId="{A1EE12E4-6421-4FC8-B9F4-89B08BC90F0E}" srcOrd="1" destOrd="0" presId="urn:microsoft.com/office/officeart/2018/2/layout/IconVerticalSolidList"/>
    <dgm:cxn modelId="{147EE946-F10F-4721-A87B-6A24010EF6B5}" type="presParOf" srcId="{96E32928-7775-4676-8C58-E5679E892598}" destId="{B5BED217-2543-4C9F-BF71-08260D2AC8E4}" srcOrd="2" destOrd="0" presId="urn:microsoft.com/office/officeart/2018/2/layout/IconVerticalSolidList"/>
    <dgm:cxn modelId="{0CA72F11-AD8D-4808-8A46-EA0CBC0CEEB6}" type="presParOf" srcId="{96E32928-7775-4676-8C58-E5679E892598}" destId="{FCDB7B52-5DA8-449C-99A1-A2782410BB39}" srcOrd="3" destOrd="0" presId="urn:microsoft.com/office/officeart/2018/2/layout/IconVerticalSolidList"/>
    <dgm:cxn modelId="{457A63AB-CEC0-49AD-A09E-A4B19132CFD3}" type="presParOf" srcId="{A68CCAD4-1A57-4B44-A08E-D916B8AB97D3}" destId="{F9EBDEE0-07FD-4E47-9497-52FF5D4EB9B0}" srcOrd="1" destOrd="0" presId="urn:microsoft.com/office/officeart/2018/2/layout/IconVerticalSolidList"/>
    <dgm:cxn modelId="{D71B1ADC-828D-475E-97FC-1C27D7385C76}" type="presParOf" srcId="{A68CCAD4-1A57-4B44-A08E-D916B8AB97D3}" destId="{AFF8E2A0-A67C-44C8-83F5-7E778E602E7C}" srcOrd="2" destOrd="0" presId="urn:microsoft.com/office/officeart/2018/2/layout/IconVerticalSolidList"/>
    <dgm:cxn modelId="{87E04D16-410E-4BED-8457-AF7C83AC4A00}" type="presParOf" srcId="{AFF8E2A0-A67C-44C8-83F5-7E778E602E7C}" destId="{26016B37-23EA-45EF-A035-7C73B4D726E5}" srcOrd="0" destOrd="0" presId="urn:microsoft.com/office/officeart/2018/2/layout/IconVerticalSolidList"/>
    <dgm:cxn modelId="{1BCCBBF8-A504-4735-860A-DFFE51BCA0AA}" type="presParOf" srcId="{AFF8E2A0-A67C-44C8-83F5-7E778E602E7C}" destId="{C34EB3AD-CF3F-47FE-B5DE-4533EBAAFF12}" srcOrd="1" destOrd="0" presId="urn:microsoft.com/office/officeart/2018/2/layout/IconVerticalSolidList"/>
    <dgm:cxn modelId="{F8225B01-9B3C-4CAB-B45F-F6E99B79A204}" type="presParOf" srcId="{AFF8E2A0-A67C-44C8-83F5-7E778E602E7C}" destId="{8F7FBAA5-4400-4BCA-BB03-D984898AC9DA}" srcOrd="2" destOrd="0" presId="urn:microsoft.com/office/officeart/2018/2/layout/IconVerticalSolidList"/>
    <dgm:cxn modelId="{D88A3F7E-ADE7-48E4-A609-8D84C67EDD70}" type="presParOf" srcId="{AFF8E2A0-A67C-44C8-83F5-7E778E602E7C}" destId="{95AB2492-0547-4CFA-9120-55B181624D2B}" srcOrd="3" destOrd="0" presId="urn:microsoft.com/office/officeart/2018/2/layout/IconVerticalSolidList"/>
    <dgm:cxn modelId="{EC649E7E-B63E-4259-9BF2-7A80B140B8C5}" type="presParOf" srcId="{A68CCAD4-1A57-4B44-A08E-D916B8AB97D3}" destId="{8F8706A9-6038-4EB8-859B-81DC40C9D21B}" srcOrd="3" destOrd="0" presId="urn:microsoft.com/office/officeart/2018/2/layout/IconVerticalSolidList"/>
    <dgm:cxn modelId="{F53B9430-E8EF-478D-A7E8-173CDE4B87CC}" type="presParOf" srcId="{A68CCAD4-1A57-4B44-A08E-D916B8AB97D3}" destId="{96340DD4-80A1-4020-A4D1-D93A36D9622C}" srcOrd="4" destOrd="0" presId="urn:microsoft.com/office/officeart/2018/2/layout/IconVerticalSolidList"/>
    <dgm:cxn modelId="{83A7F799-3E9A-44CA-98BB-B1CCAFADF39C}" type="presParOf" srcId="{96340DD4-80A1-4020-A4D1-D93A36D9622C}" destId="{4A28090C-2B2C-4E5C-9C4B-37501BA04B85}" srcOrd="0" destOrd="0" presId="urn:microsoft.com/office/officeart/2018/2/layout/IconVerticalSolidList"/>
    <dgm:cxn modelId="{FCD53D37-2AE4-4818-8629-082D861FE8D9}" type="presParOf" srcId="{96340DD4-80A1-4020-A4D1-D93A36D9622C}" destId="{41F44E2D-8CAE-4AB4-A4A2-07E58346F795}" srcOrd="1" destOrd="0" presId="urn:microsoft.com/office/officeart/2018/2/layout/IconVerticalSolidList"/>
    <dgm:cxn modelId="{E96DE2EC-300D-4A00-BBC3-3C45B6E34388}" type="presParOf" srcId="{96340DD4-80A1-4020-A4D1-D93A36D9622C}" destId="{4742E974-AD55-424D-8EFB-FC4362D78358}" srcOrd="2" destOrd="0" presId="urn:microsoft.com/office/officeart/2018/2/layout/IconVerticalSolidList"/>
    <dgm:cxn modelId="{D7DA43CC-4575-47CB-9B2C-B3D628E20127}" type="presParOf" srcId="{96340DD4-80A1-4020-A4D1-D93A36D9622C}" destId="{5A1F2C2D-FE9F-452C-88DF-24B5BDC8F0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4446B-0A09-CE4A-9E1A-7FE54876B142}">
      <dsp:nvSpPr>
        <dsp:cNvPr id="0" name=""/>
        <dsp:cNvSpPr/>
      </dsp:nvSpPr>
      <dsp:spPr>
        <a:xfrm>
          <a:off x="0" y="304273"/>
          <a:ext cx="6513603" cy="1712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ReactiveX combines the Observer pattern with the Iterator pattern and functional programming with collections to fill the need for an ideal way of managing sequences of events.</a:t>
          </a:r>
        </a:p>
      </dsp:txBody>
      <dsp:txXfrm>
        <a:off x="83616" y="387889"/>
        <a:ext cx="6346371" cy="1545648"/>
      </dsp:txXfrm>
    </dsp:sp>
    <dsp:sp modelId="{D72AF538-B4AE-E149-A5EF-3B679AD89B31}">
      <dsp:nvSpPr>
        <dsp:cNvPr id="0" name=""/>
        <dsp:cNvSpPr/>
      </dsp:nvSpPr>
      <dsp:spPr>
        <a:xfrm>
          <a:off x="0" y="2086273"/>
          <a:ext cx="6513603" cy="17128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RXjs – think lodash for events</a:t>
          </a:r>
        </a:p>
      </dsp:txBody>
      <dsp:txXfrm>
        <a:off x="83616" y="2169889"/>
        <a:ext cx="6346371" cy="1545648"/>
      </dsp:txXfrm>
    </dsp:sp>
    <dsp:sp modelId="{99F3FD9E-1392-194C-AD52-1E9D30719015}">
      <dsp:nvSpPr>
        <dsp:cNvPr id="0" name=""/>
        <dsp:cNvSpPr/>
      </dsp:nvSpPr>
      <dsp:spPr>
        <a:xfrm>
          <a:off x="0" y="3868273"/>
          <a:ext cx="6513603" cy="17128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Purity, flow, values </a:t>
          </a:r>
          <a:endParaRPr lang="en-US" sz="2400" kern="1200"/>
        </a:p>
      </dsp:txBody>
      <dsp:txXfrm>
        <a:off x="83616" y="3951889"/>
        <a:ext cx="6346371" cy="1545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BA7E6-1260-4DE7-9BD8-26767198754C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E12E4-6421-4FC8-B9F4-89B08BC90F0E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B7B52-5DA8-449C-99A1-A2782410BB39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hlinkClick xmlns:r="http://schemas.openxmlformats.org/officeDocument/2006/relationships" r:id="rId3"/>
            </a:rPr>
            <a:t>http://reactivex.io/rxjs/manual/overview.html</a:t>
          </a:r>
          <a:endParaRPr lang="en-US" sz="1600" kern="1200"/>
        </a:p>
      </dsp:txBody>
      <dsp:txXfrm>
        <a:off x="1941716" y="718"/>
        <a:ext cx="4571887" cy="1681139"/>
      </dsp:txXfrm>
    </dsp:sp>
    <dsp:sp modelId="{26016B37-23EA-45EF-A035-7C73B4D726E5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4EB3AD-CF3F-47FE-B5DE-4533EBAAFF1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B2492-0547-4CFA-9120-55B181624D2B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React app :</a:t>
          </a:r>
          <a:r>
            <a:rPr lang="en-US" sz="1600" kern="1200">
              <a:hlinkClick xmlns:r="http://schemas.openxmlformats.org/officeDocument/2006/relationships" r:id="rId6"/>
            </a:rPr>
            <a:t>https://github.com/farooqsah/rxjs_react_chat</a:t>
          </a:r>
          <a:endParaRPr lang="en-US" sz="1600" kern="1200"/>
        </a:p>
      </dsp:txBody>
      <dsp:txXfrm>
        <a:off x="1941716" y="2102143"/>
        <a:ext cx="4571887" cy="1681139"/>
      </dsp:txXfrm>
    </dsp:sp>
    <dsp:sp modelId="{4A28090C-2B2C-4E5C-9C4B-37501BA04B85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44E2D-8CAE-4AB4-A4A2-07E58346F79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F2C2D-FE9F-452C-88DF-24B5BDC8F083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hlinkClick xmlns:r="http://schemas.openxmlformats.org/officeDocument/2006/relationships" r:id="rId9"/>
            </a:rPr>
            <a:t>Marble diagram : https://medium.com/@jshvarts/read-marble-diagrams-like-a-pro-3d72934d3ef5</a:t>
          </a:r>
          <a:endParaRPr lang="en-US" sz="16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73D2-0F3C-D640-8806-D28A64A35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ABF85-3131-D248-B84C-8C7EF68CB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418B4-9ECD-0042-A84B-0BD48E43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62ED-2BB2-1142-BA3D-76FF7ED00DC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D0E9A-EDBF-9349-8AC0-F408623D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0EAE-FE7F-1A48-AE4A-A52E0A55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737-78A5-C144-B39D-572FB056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5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77FF-D6A6-8349-A8B3-3AE1DB39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70535-99FD-5044-BAEB-2992A9A6A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079C5-C02C-3B4C-8F08-DA257019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62ED-2BB2-1142-BA3D-76FF7ED00DC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9C591-E664-5C40-AF16-2615B84A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1CD23-430D-BD42-92D0-9289D054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737-78A5-C144-B39D-572FB056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8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2A4EA-B0B5-0D42-8283-4CD2DF83B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22346-5976-574A-A398-F1FBF183F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DE241-4CD7-E24B-92ED-E5F97844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62ED-2BB2-1142-BA3D-76FF7ED00DC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5F566-C761-7A49-96E5-311C8E3F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53DB9-E33C-C541-931F-CA395FC8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737-78A5-C144-B39D-572FB056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1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B23B-7363-6744-81BB-2E4AE715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2DD9-29F3-404F-98F8-7A97E864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57A4C-2A92-024F-9BBF-DD15EFBE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62ED-2BB2-1142-BA3D-76FF7ED00DC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54722-D2F4-F147-87F4-CD0EA2B4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5E31D-BD36-B345-B005-3B624AF6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737-78A5-C144-B39D-572FB056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9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3A42-DBDA-FF4A-87A1-A8EBA531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B4AE7-872E-624A-9FE5-41A40B450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E542-1E36-794F-9881-B96FA7CC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62ED-2BB2-1142-BA3D-76FF7ED00DC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2D63C-9613-3D4F-A39C-B563F889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DE95-D966-9143-81B7-2D94BDC0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737-78A5-C144-B39D-572FB056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98A4-6D8B-9746-846A-6A26C146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A7B5-1CB3-6C42-948A-B7EDFDD2F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FFE38-1D46-AB42-B0C3-04B903988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5B18D-D6DF-F146-9146-65CE17D4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62ED-2BB2-1142-BA3D-76FF7ED00DC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ADD39-1E72-7C4B-9FCB-10439F54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050C7-C8EE-A548-A18B-69304318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737-78A5-C144-B39D-572FB056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2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88D2-A1E2-9745-A594-299882FB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541DD-F41C-7546-A3F1-55E84C585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9E75A-3656-9A43-865A-57F587E08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7F8F9-F4A5-9748-98A5-21A7ED58B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B1C72-1B6E-844F-83B7-5EF2C45B1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3FA181-6F0B-E241-A725-698DC037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62ED-2BB2-1142-BA3D-76FF7ED00DC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62D5C-85CB-4C4E-9D07-26A03340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F4B09-EBA7-8D4C-BF3F-8BC10F96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737-78A5-C144-B39D-572FB056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0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7D5DA-C31E-C84F-AE4F-4DDF90C6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6FDC1-021C-1C4E-840F-D8DF5CC1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62ED-2BB2-1142-BA3D-76FF7ED00DC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9318A-3D2A-9542-A937-8CE01977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2796E-7BDC-3F48-81A3-13B318D1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737-78A5-C144-B39D-572FB056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E0904-F818-8C43-BA33-7D92913E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62ED-2BB2-1142-BA3D-76FF7ED00DC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289F2-D326-0647-8FAB-D40C0E7A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CA9AB-F587-0B40-AF33-3AE074E6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737-78A5-C144-B39D-572FB056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7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A9F5-110E-9149-907E-5B0C4774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9BFF4-A6AA-0E4F-8D0B-9659C9A0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8FEE5-F8C5-EB46-A471-1823290F0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A92DE-F44D-1549-AF6A-85C1C902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62ED-2BB2-1142-BA3D-76FF7ED00DC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9A91A-63F2-EB46-9224-FBCF59AE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2FC1E-D45A-DD4F-8BA3-EF94C9E8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737-78A5-C144-B39D-572FB056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8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1D48-F257-7C48-8966-BED0C60F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A4650-EBD1-D047-BAD0-497ECA5C0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2CD36-CA75-9F41-8961-BB08FDA70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84CF6-13E1-C44F-94AF-F24217F3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62ED-2BB2-1142-BA3D-76FF7ED00DC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2BC07-4357-B34F-8934-23BED6ED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ABD2B-835F-1A45-B9F9-C3209FA2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737-78A5-C144-B39D-572FB056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9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CE652-6A8C-CC46-9526-7B83C9DC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5D52C-3F4D-4643-9D70-5CDB30508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85297-6A3A-C047-B619-43BE0AF30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B62ED-2BB2-1142-BA3D-76FF7ED00DC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EAE14-FF83-B24D-AEF2-332E35CCA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1206B-DB52-E647-983A-C5A4B6FA9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0C737-78A5-C144-B39D-572FB056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://reactivex.io/languages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edium.com/@jshvarts/read-marble-diagrams-like-a-pro-3d72934d3ef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jshvarts/read-marble-diagrams-like-a-pro-3d72934d3ef5#c162" TargetMode="External"/><Relationship Id="rId4" Type="http://schemas.openxmlformats.org/officeDocument/2006/relationships/hyperlink" Target="https://medium.com/@jshvarts/read-marble-diagrams-like-a-pro-3d72934d3ef5#8a02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reactivex.io/rxjs/class/es6/Observable.js~Observable.html#instance-method-distinctUntilChanged" TargetMode="External"/><Relationship Id="rId3" Type="http://schemas.openxmlformats.org/officeDocument/2006/relationships/hyperlink" Target="http://reactivex.io/rxjs/class/es6/Observable.js~Observable.html#instance-method-delay" TargetMode="External"/><Relationship Id="rId7" Type="http://schemas.openxmlformats.org/officeDocument/2006/relationships/hyperlink" Target="http://reactivex.io/rxjs/class/es6/Observable.js~Observable.html#instance-method-distinct" TargetMode="External"/><Relationship Id="rId2" Type="http://schemas.openxmlformats.org/officeDocument/2006/relationships/hyperlink" Target="http://reactivex.io/rxjs/class/es6/Observable.js~Observable.html#instance-method-fil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activex.io/rxjs/class/es6/Observable.js~Observable.html#instance-method-takeUntil" TargetMode="External"/><Relationship Id="rId5" Type="http://schemas.openxmlformats.org/officeDocument/2006/relationships/hyperlink" Target="http://reactivex.io/rxjs/class/es6/Observable.js~Observable.html#instance-method-take" TargetMode="External"/><Relationship Id="rId4" Type="http://schemas.openxmlformats.org/officeDocument/2006/relationships/hyperlink" Target="http://reactivex.io/rxjs/class/es6/Observable.js~Observable.html#instance-method-debounceTime" TargetMode="Externa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ivex.io/rxjs/class/es6/Observable.js~Observable.html#instance-method-pluck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activex.io/rxjs/class/es6/Observable.js~Observable.html#instance-method-sample" TargetMode="External"/><Relationship Id="rId4" Type="http://schemas.openxmlformats.org/officeDocument/2006/relationships/hyperlink" Target="http://reactivex.io/rxjs/class/es6/Observable.js~Observable.html#instance-method-pairwis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4D205-D166-144D-961E-5BC9EB174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Reactive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C09CF-75E0-1043-B80F-DDEE5CD5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Overview </a:t>
            </a:r>
            <a:r>
              <a:rPr lang="en-US" sz="2000" dirty="0">
                <a:hlinkClick r:id="rId2"/>
              </a:rPr>
              <a:t>http://reactivex.io/languages.html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ECMAScript Proposal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15186-FD27-F04A-845E-5DF91A012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2051532"/>
            <a:ext cx="6250769" cy="259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9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9C5F0-A44C-E34E-8985-BF0A18A5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Observer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C8EC42-EC57-D141-B6AB-2F57A371B6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" r="45750" b="-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97C937-6E50-4538-888D-12204076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/>
              <a:t>An Observer is a consumer of values delivered by an Observable.</a:t>
            </a:r>
          </a:p>
          <a:p>
            <a:r>
              <a:rPr lang="en-US" dirty="0"/>
              <a:t>Observers are just objects with three callbacks, one for each type of notification that an Observable may deliver.</a:t>
            </a:r>
          </a:p>
          <a:p>
            <a:r>
              <a:rPr lang="en-US" dirty="0"/>
              <a:t>One for each type of notification delivered by the Observable: </a:t>
            </a:r>
            <a:r>
              <a:rPr lang="en-US" sz="2400" dirty="0"/>
              <a:t>next</a:t>
            </a:r>
            <a:r>
              <a:rPr lang="en-US" dirty="0"/>
              <a:t>, </a:t>
            </a:r>
            <a:r>
              <a:rPr lang="en-US" sz="2400" dirty="0"/>
              <a:t>error</a:t>
            </a:r>
            <a:r>
              <a:rPr lang="en-US" dirty="0"/>
              <a:t>, and </a:t>
            </a:r>
            <a:r>
              <a:rPr lang="en-US" sz="2400" dirty="0"/>
              <a:t>complete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06740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C8B6D-9899-1F4C-9195-A28185DC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Subscription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17F701-89DB-EE42-9F97-B1EAA5465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87" r="3" b="11859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573D97-BEBB-4B69-8C0B-6E63A2AF9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A Subscription is an object that represents a disposable resource.</a:t>
            </a:r>
          </a:p>
          <a:p>
            <a:r>
              <a:rPr lang="en-US" dirty="0"/>
              <a:t>A Subscription essentially just has an </a:t>
            </a:r>
            <a:r>
              <a:rPr lang="en-US" sz="2400" dirty="0"/>
              <a:t>unsubscribe()</a:t>
            </a:r>
            <a:r>
              <a:rPr lang="en-US" dirty="0"/>
              <a:t> function to release resources or cancel Observable executions.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8443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2A983-AC49-F440-9667-E884F273E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Subject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98F7D4-13A4-0348-98FA-C9CF07C02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81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D943E6-079C-4204-A4AF-1291DEFBE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dirty="0"/>
              <a:t>A Subject is like an Observable, but can multicast to many Observers. Subjects are like </a:t>
            </a:r>
            <a:r>
              <a:rPr lang="en-US" dirty="0" err="1"/>
              <a:t>EventEmitters</a:t>
            </a:r>
            <a:r>
              <a:rPr lang="en-US" dirty="0"/>
              <a:t>: they maintain a registry of many listeners.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8563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1115B-41EF-8341-96B1-AF542558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Operators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  <a:hlinkClick r:id="rId2"/>
              </a:rPr>
              <a:t>https://medium.com/@jshvarts/read-marble-diagrams-like-a-pro-3d72934d3ef5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9887E3-D4B8-4249-9438-DE437FD0F6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06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E2034F-816A-4803-B37E-9A84A9344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dirty="0"/>
              <a:t>Marble Diagrams for Reactive Streams.</a:t>
            </a:r>
          </a:p>
          <a:p>
            <a:r>
              <a:rPr lang="en-US" dirty="0"/>
              <a:t>Common Operators: </a:t>
            </a:r>
            <a:r>
              <a:rPr lang="en-US" dirty="0">
                <a:hlinkClick r:id="rId4"/>
              </a:rPr>
              <a:t>filter()</a:t>
            </a:r>
            <a:r>
              <a:rPr lang="en-US" dirty="0"/>
              <a:t>,</a:t>
            </a:r>
            <a:r>
              <a:rPr lang="en-US" dirty="0">
                <a:hlinkClick r:id="rId5"/>
              </a:rPr>
              <a:t> map()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19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B2174-F952-A847-BFBA-82DECD3C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Scheduler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B413CC-2AAD-9945-B19E-678053777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10" r="3" b="756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FC4F76F-5603-4CFA-BB95-263CF016D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dirty="0"/>
              <a:t>A Scheduler lets you define in what execution context will an Observable deliver notifications to its Observer.</a:t>
            </a:r>
          </a:p>
          <a:p>
            <a:r>
              <a:rPr lang="en-US" sz="2200" dirty="0"/>
              <a:t>Scheduler Types : null, queue, asap, async</a:t>
            </a:r>
          </a:p>
        </p:txBody>
      </p:sp>
    </p:spTree>
    <p:extLst>
      <p:ext uri="{BB962C8B-B14F-4D97-AF65-F5344CB8AC3E}">
        <p14:creationId xmlns:p14="http://schemas.microsoft.com/office/powerpoint/2010/main" val="1780664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41283F-BDBE-1D4B-851F-F74BD05E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End! 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505B1-D224-8645-8409-2A43C1E84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Questions ??????</a:t>
            </a:r>
          </a:p>
        </p:txBody>
      </p:sp>
    </p:spTree>
    <p:extLst>
      <p:ext uri="{BB962C8B-B14F-4D97-AF65-F5344CB8AC3E}">
        <p14:creationId xmlns:p14="http://schemas.microsoft.com/office/powerpoint/2010/main" val="176084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9CCEB-7C3A-B642-85B1-976C69D2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Usefull Links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97C7AD-BA77-4736-BC84-8DC8F8339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16697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052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891AA-CD57-AE40-A8D6-C0BFC448F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ReactiveX for javascript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CC17C8-A59E-4F10-8EB3-EB5B086BF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16331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115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1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A6514F-98D6-AC42-9C96-76229B8D2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US" sz="4000"/>
              <a:t>Purity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F6895E-E308-3642-990D-8ACA6F978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64602"/>
            <a:ext cx="10914060" cy="23738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AB77-1FC7-F84B-94BC-BC9B71EEA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en-US" sz="1800"/>
              <a:t>What makes RxJS powerful is its ability to produce values using pure functions. That means your code is less prone to errors.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3249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9B94-C4CC-3844-BB56-BC0CE75B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RxJS you isolate the state.</a:t>
            </a:r>
            <a:endParaRPr lang="en-US" dirty="0"/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6B4A33F-4ED7-7D40-BF8F-E6A464B06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02720"/>
            <a:ext cx="10515600" cy="1997148"/>
          </a:xfrm>
        </p:spPr>
      </p:pic>
    </p:spTree>
    <p:extLst>
      <p:ext uri="{BB962C8B-B14F-4D97-AF65-F5344CB8AC3E}">
        <p14:creationId xmlns:p14="http://schemas.microsoft.com/office/powerpoint/2010/main" val="243216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8F549-2E33-4E42-98D2-99C06CC2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/>
              <a:t>Flow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3A3D8E-FB8C-4D11-B8D1-66B3ACCF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r>
              <a:rPr lang="en-US" sz="1800"/>
              <a:t>RxJS has a whole range of operators that helps you control how the events flow through your observables.</a:t>
            </a:r>
          </a:p>
        </p:txBody>
      </p:sp>
      <p:pic>
        <p:nvPicPr>
          <p:cNvPr id="5" name="Content Placeholder 4" descr="A picture containing laptop&#10;&#10;Description automatically generated">
            <a:extLst>
              <a:ext uri="{FF2B5EF4-FFF2-40B4-BE49-F238E27FC236}">
                <a16:creationId xmlns:a16="http://schemas.microsoft.com/office/drawing/2014/main" id="{63901504-0F9E-6640-9494-70C673CF4D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67" b="-1"/>
          <a:stretch/>
        </p:blipFill>
        <p:spPr>
          <a:xfrm>
            <a:off x="6038101" y="1665322"/>
            <a:ext cx="5510771" cy="323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14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59877-7421-904A-9322-6E3013E9F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/>
              <a:t>With RxJs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134BF8-5E2D-4311-8A07-676BB69B6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r>
              <a:rPr lang="en-US" sz="1800"/>
              <a:t>Other flow control operators are </a:t>
            </a:r>
            <a:r>
              <a:rPr lang="en-US" sz="1800" b="1">
                <a:hlinkClick r:id="rId2"/>
              </a:rPr>
              <a:t>filter</a:t>
            </a:r>
            <a:r>
              <a:rPr lang="en-US" sz="1800"/>
              <a:t>, </a:t>
            </a:r>
            <a:r>
              <a:rPr lang="en-US" sz="1800" b="1">
                <a:hlinkClick r:id="rId3"/>
              </a:rPr>
              <a:t>delay</a:t>
            </a:r>
            <a:r>
              <a:rPr lang="en-US" sz="1800"/>
              <a:t>, </a:t>
            </a:r>
            <a:r>
              <a:rPr lang="en-US" sz="1800" b="1">
                <a:hlinkClick r:id="rId4"/>
              </a:rPr>
              <a:t>debounceTime</a:t>
            </a:r>
            <a:r>
              <a:rPr lang="en-US" sz="1800"/>
              <a:t>, </a:t>
            </a:r>
            <a:r>
              <a:rPr lang="en-US" sz="1800" b="1">
                <a:hlinkClick r:id="rId5"/>
              </a:rPr>
              <a:t>take</a:t>
            </a:r>
            <a:r>
              <a:rPr lang="en-US" sz="1800"/>
              <a:t>, </a:t>
            </a:r>
            <a:r>
              <a:rPr lang="en-US" sz="1800" b="1">
                <a:hlinkClick r:id="rId6"/>
              </a:rPr>
              <a:t>takeUntil</a:t>
            </a:r>
            <a:r>
              <a:rPr lang="en-US" sz="1800"/>
              <a:t>, </a:t>
            </a:r>
            <a:r>
              <a:rPr lang="en-US" sz="1800" b="1">
                <a:hlinkClick r:id="rId7"/>
              </a:rPr>
              <a:t>distinct</a:t>
            </a:r>
            <a:r>
              <a:rPr lang="en-US" sz="1800"/>
              <a:t>, </a:t>
            </a:r>
            <a:r>
              <a:rPr lang="en-US" sz="1800" b="1">
                <a:hlinkClick r:id="rId8"/>
              </a:rPr>
              <a:t>distinctUntilChanged</a:t>
            </a:r>
            <a:r>
              <a:rPr lang="en-US" sz="1800"/>
              <a:t> etc.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A9B949-1274-1744-BA05-06C567793AB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6756" b="-2"/>
          <a:stretch/>
        </p:blipFill>
        <p:spPr>
          <a:xfrm>
            <a:off x="6038101" y="1665313"/>
            <a:ext cx="5510771" cy="323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04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computer&#10;&#10;Description automatically generated">
            <a:extLst>
              <a:ext uri="{FF2B5EF4-FFF2-40B4-BE49-F238E27FC236}">
                <a16:creationId xmlns:a16="http://schemas.microsoft.com/office/drawing/2014/main" id="{0C5B8CCB-A091-154F-A24F-517A40A23D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2F051-F7BB-4543-BD16-95772777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Values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241F98-FE95-45C5-8C28-1BF1854B4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you can transform the values passed through your observables.</a:t>
            </a:r>
            <a:endParaRPr lang="en-US" sz="20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3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39739-618A-B64F-85F9-1DD91623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Rxjs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234D48-35CF-9B44-BE05-AA76D08818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7" r="28535" b="-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E8A814-D09F-44D6-AD8A-600BCA7A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Other value producing operators are </a:t>
            </a:r>
            <a:r>
              <a:rPr lang="en-US" sz="2200" b="1" dirty="0">
                <a:hlinkClick r:id="rId3"/>
              </a:rPr>
              <a:t>pluck</a:t>
            </a:r>
            <a:r>
              <a:rPr lang="en-US" sz="2200" dirty="0"/>
              <a:t>, </a:t>
            </a:r>
            <a:r>
              <a:rPr lang="en-US" sz="2200" b="1" dirty="0">
                <a:hlinkClick r:id="rId4"/>
              </a:rPr>
              <a:t>pairwise</a:t>
            </a:r>
            <a:r>
              <a:rPr lang="en-US" sz="2200" dirty="0"/>
              <a:t>, </a:t>
            </a:r>
            <a:r>
              <a:rPr lang="en-US" sz="2200" b="1" dirty="0">
                <a:hlinkClick r:id="rId5"/>
              </a:rPr>
              <a:t>sample</a:t>
            </a:r>
            <a:r>
              <a:rPr lang="en-US" sz="2200" dirty="0"/>
              <a:t> etc.</a:t>
            </a:r>
          </a:p>
        </p:txBody>
      </p:sp>
    </p:spTree>
    <p:extLst>
      <p:ext uri="{BB962C8B-B14F-4D97-AF65-F5344CB8AC3E}">
        <p14:creationId xmlns:p14="http://schemas.microsoft.com/office/powerpoint/2010/main" val="319667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B1673-9A0A-FF47-B365-E1C08382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Observable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EC447E-4F1B-2B4E-B87B-27DBD7803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6" r="3" b="8687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1C41FFE-8446-426C-B44D-198AB4E62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 fontScale="70000" lnSpcReduction="20000"/>
          </a:bodyPr>
          <a:lstStyle/>
          <a:p>
            <a:r>
              <a:rPr lang="en-US" dirty="0"/>
              <a:t>Observables are lazy Push collections of multiple values. </a:t>
            </a:r>
          </a:p>
          <a:p>
            <a:r>
              <a:rPr lang="en-US" sz="2900" dirty="0"/>
              <a:t>Unlike function they can produce multiple results.</a:t>
            </a:r>
          </a:p>
          <a:p>
            <a:r>
              <a:rPr lang="en-US" dirty="0"/>
              <a:t>To invoke the Observable and see these values, we need to </a:t>
            </a:r>
            <a:r>
              <a:rPr lang="en-US" i="1" dirty="0"/>
              <a:t>subscribe</a:t>
            </a:r>
            <a:r>
              <a:rPr lang="en-US" dirty="0"/>
              <a:t> to it</a:t>
            </a:r>
          </a:p>
          <a:p>
            <a:r>
              <a:rPr lang="en-US" i="1" dirty="0"/>
              <a:t>Pull(</a:t>
            </a:r>
            <a:r>
              <a:rPr lang="en-US" i="1" dirty="0" err="1"/>
              <a:t>js</a:t>
            </a:r>
            <a:r>
              <a:rPr lang="en-US" i="1" dirty="0"/>
              <a:t> </a:t>
            </a:r>
            <a:r>
              <a:rPr lang="en-US" i="1" dirty="0" err="1"/>
              <a:t>func</a:t>
            </a:r>
            <a:r>
              <a:rPr lang="en-US" i="1" dirty="0"/>
              <a:t>)</a:t>
            </a:r>
            <a:r>
              <a:rPr lang="en-US" dirty="0"/>
              <a:t> and </a:t>
            </a:r>
            <a:r>
              <a:rPr lang="en-US" i="1" dirty="0"/>
              <a:t>Push(promise)</a:t>
            </a:r>
            <a:r>
              <a:rPr lang="en-US" dirty="0"/>
              <a:t> are two different protocols that describe how a data </a:t>
            </a:r>
            <a:r>
              <a:rPr lang="en-US" i="1" dirty="0"/>
              <a:t>Producer</a:t>
            </a:r>
            <a:r>
              <a:rPr lang="en-US" dirty="0"/>
              <a:t> can communicate with a data </a:t>
            </a:r>
            <a:r>
              <a:rPr lang="en-US" i="1" dirty="0"/>
              <a:t>Consumer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5637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421</Words>
  <Application>Microsoft Macintosh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Reactive programming </vt:lpstr>
      <vt:lpstr>ReactiveX for javascript </vt:lpstr>
      <vt:lpstr>Purity</vt:lpstr>
      <vt:lpstr>Using RxJS you isolate the state.</vt:lpstr>
      <vt:lpstr>Flow</vt:lpstr>
      <vt:lpstr>With RxJs</vt:lpstr>
      <vt:lpstr>Values</vt:lpstr>
      <vt:lpstr>Rxjs</vt:lpstr>
      <vt:lpstr>Observable</vt:lpstr>
      <vt:lpstr>Observer</vt:lpstr>
      <vt:lpstr>Subscription</vt:lpstr>
      <vt:lpstr>Subject</vt:lpstr>
      <vt:lpstr>Operators https://medium.com/@jshvarts/read-marble-diagrams-like-a-pro-3d72934d3ef5 </vt:lpstr>
      <vt:lpstr>Scheduler</vt:lpstr>
      <vt:lpstr>End! </vt:lpstr>
      <vt:lpstr>Usefull Links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 </dc:title>
  <dc:creator>Farooq Ahmed</dc:creator>
  <cp:lastModifiedBy>Farooq Ahmed</cp:lastModifiedBy>
  <cp:revision>1</cp:revision>
  <dcterms:created xsi:type="dcterms:W3CDTF">2020-03-30T17:27:34Z</dcterms:created>
  <dcterms:modified xsi:type="dcterms:W3CDTF">2020-03-30T20:46:58Z</dcterms:modified>
</cp:coreProperties>
</file>