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7" r:id="rId2"/>
    <p:sldId id="308" r:id="rId3"/>
    <p:sldId id="309" r:id="rId4"/>
    <p:sldId id="310" r:id="rId5"/>
    <p:sldId id="311" r:id="rId6"/>
    <p:sldId id="256" r:id="rId7"/>
    <p:sldId id="306" r:id="rId8"/>
    <p:sldId id="30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unctions" id="{0D987938-A8EF-4413-BDD9-6D8D09E3A637}">
          <p14:sldIdLst>
            <p14:sldId id="257"/>
            <p14:sldId id="308"/>
            <p14:sldId id="309"/>
            <p14:sldId id="310"/>
            <p14:sldId id="311"/>
          </p14:sldIdLst>
        </p14:section>
        <p14:section name="Control Structures" id="{57B54617-11D3-428C-ACF2-19260E20BEC0}">
          <p14:sldIdLst>
            <p14:sldId id="256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Functions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0"/>
            <a:ext cx="8915399" cy="5606473"/>
          </a:xfrm>
        </p:spPr>
        <p:txBody>
          <a:bodyPr>
            <a:normAutofit fontScale="92500" lnSpcReduction="20000"/>
          </a:bodyPr>
          <a:lstStyle/>
          <a:p>
            <a:pPr indent="-28575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Function is a group of related statements that perform a specific task.</a:t>
            </a:r>
          </a:p>
          <a:p>
            <a:pPr indent="-28575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Functions help break program into smaller and modular chunks. </a:t>
            </a:r>
          </a:p>
          <a:p>
            <a:pPr lvl="1" indent="-28575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make code more organized and manageable.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 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Function definition consists of following components: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Keyword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marks the start of function header.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Function name to uniquely identify it.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Parameters (arguments) through which we pass values to a function, optional.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Colon (:)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to mark the end of function header.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Optional documentation string (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docstring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) to describe what the function does.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One or more valid python statements in function body.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Statements must have same indentation level (usually 4 spaces).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Optional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statement to return a value from the function.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BBACD-D0C0-422E-8D3C-8D5F46B076C3}"/>
              </a:ext>
            </a:extLst>
          </p:cNvPr>
          <p:cNvSpPr txBox="1"/>
          <p:nvPr/>
        </p:nvSpPr>
        <p:spPr>
          <a:xfrm>
            <a:off x="2771269" y="2219018"/>
            <a:ext cx="5987248" cy="120032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function_name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parameters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"""docstring"""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statement(s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316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Functions Examples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1"/>
            <a:ext cx="8915399" cy="551411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Function without parameters</a:t>
            </a:r>
          </a:p>
          <a:p>
            <a:pPr fontAlgn="base"/>
            <a:r>
              <a:rPr lang="en-US" dirty="0"/>
              <a:t> </a:t>
            </a:r>
          </a:p>
          <a:p>
            <a:endParaRPr lang="en-US" b="1" dirty="0"/>
          </a:p>
          <a:p>
            <a:pPr indent="-28575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Function with parameters</a:t>
            </a:r>
          </a:p>
          <a:p>
            <a:endParaRPr lang="en-US" b="1" dirty="0"/>
          </a:p>
          <a:p>
            <a:endParaRPr lang="en-US" b="1" dirty="0"/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Calling Function</a:t>
            </a:r>
          </a:p>
          <a:p>
            <a:r>
              <a:rPr lang="en-US" dirty="0"/>
              <a:t>	</a:t>
            </a:r>
            <a:endParaRPr lang="en-US" b="1" dirty="0"/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1269" y="1554016"/>
            <a:ext cx="5987248" cy="77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"Welcome to Functions"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99963B-60E1-4C5E-A35E-07822716DC7C}"/>
              </a:ext>
            </a:extLst>
          </p:cNvPr>
          <p:cNvSpPr txBox="1"/>
          <p:nvPr/>
        </p:nvSpPr>
        <p:spPr>
          <a:xfrm>
            <a:off x="2771269" y="3079632"/>
            <a:ext cx="5987248" cy="92333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"""Greets a person by name."""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0A031-04D5-4A6F-99AC-FA166D16FBF7}"/>
              </a:ext>
            </a:extLst>
          </p:cNvPr>
          <p:cNvSpPr txBox="1"/>
          <p:nvPr/>
        </p:nvSpPr>
        <p:spPr>
          <a:xfrm>
            <a:off x="2771269" y="4980818"/>
            <a:ext cx="5987248" cy="6463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Welcome to Functions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0ACB50-7E6A-472A-99E0-9AD07F3B113A}"/>
              </a:ext>
            </a:extLst>
          </p:cNvPr>
          <p:cNvSpPr txBox="1"/>
          <p:nvPr/>
        </p:nvSpPr>
        <p:spPr>
          <a:xfrm>
            <a:off x="2771269" y="5886088"/>
            <a:ext cx="5987248" cy="6463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(“Ali”)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Hello, Ali ! 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74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Return Statement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0"/>
            <a:ext cx="8915399" cy="5768109"/>
          </a:xfrm>
        </p:spPr>
        <p:txBody>
          <a:bodyPr>
            <a:normAutofit/>
          </a:bodyPr>
          <a:lstStyle/>
          <a:p>
            <a:pPr indent="-28575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return statement is used to exit a function and go back to the place from where it was called.</a:t>
            </a:r>
          </a:p>
          <a:p>
            <a:pPr fontAlgn="base">
              <a:spcBef>
                <a:spcPts val="0"/>
              </a:spcBef>
            </a:pPr>
            <a:endParaRPr lang="en-US" b="1" dirty="0"/>
          </a:p>
          <a:p>
            <a:pPr fontAlgn="base"/>
            <a:r>
              <a:rPr lang="en-US" dirty="0"/>
              <a:t> 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Example of return</a:t>
            </a:r>
            <a:r>
              <a:rPr lang="en-US" dirty="0"/>
              <a:t>	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Calling Function</a:t>
            </a:r>
            <a:endParaRPr lang="en-US" b="1" dirty="0"/>
          </a:p>
          <a:p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10536" y="1736435"/>
            <a:ext cx="3700751" cy="77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/>
              <a:t> [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expression_list</a:t>
            </a:r>
            <a:r>
              <a:rPr lang="en-US" dirty="0"/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7EFB24-56C8-4AB6-B09E-E78879F0652D}"/>
              </a:ext>
            </a:extLst>
          </p:cNvPr>
          <p:cNvSpPr txBox="1"/>
          <p:nvPr/>
        </p:nvSpPr>
        <p:spPr>
          <a:xfrm>
            <a:off x="2910536" y="3025332"/>
            <a:ext cx="5987248" cy="175432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abs_val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 Returns absolute value of 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if num &gt;= 0: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return num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	else: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	re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turn -num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 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BFADC-0A21-413A-BB9C-39C277635D72}"/>
              </a:ext>
            </a:extLst>
          </p:cNvPr>
          <p:cNvSpPr txBox="1"/>
          <p:nvPr/>
        </p:nvSpPr>
        <p:spPr>
          <a:xfrm>
            <a:off x="2896776" y="5527004"/>
            <a:ext cx="5987248" cy="120032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abs_val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(2)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abs_val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(-4)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4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64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Range Function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0"/>
            <a:ext cx="8915399" cy="5768109"/>
          </a:xfrm>
        </p:spPr>
        <p:txBody>
          <a:bodyPr>
            <a:normAutofit/>
          </a:bodyPr>
          <a:lstStyle/>
          <a:p>
            <a:pPr indent="-28575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To loop through a set of code a specified number of times, use 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range()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-28575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It returns a sequence of numbers, starting from 0 by default, and increments by 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 (by default), and stops before the specified number.</a:t>
            </a:r>
          </a:p>
          <a:p>
            <a:pPr indent="-28575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/>
          </a:p>
          <a:p>
            <a:pPr indent="-28575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ts val="0"/>
              </a:spcBef>
            </a:pPr>
            <a:endParaRPr lang="en-US" b="1" dirty="0"/>
          </a:p>
          <a:p>
            <a:pPr fontAlgn="base"/>
            <a:r>
              <a:rPr lang="en-US" dirty="0"/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dirty="0"/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Range with starting number</a:t>
            </a:r>
            <a:r>
              <a:rPr lang="en-US" dirty="0"/>
              <a:t>	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DDF71-E1AE-4286-90D3-FA48F9181032}"/>
              </a:ext>
            </a:extLst>
          </p:cNvPr>
          <p:cNvSpPr txBox="1"/>
          <p:nvPr/>
        </p:nvSpPr>
        <p:spPr>
          <a:xfrm>
            <a:off x="2735410" y="2130463"/>
            <a:ext cx="5987248" cy="20313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CCCCCC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Output:</a:t>
            </a:r>
            <a:endParaRPr lang="en-US" b="1" dirty="0">
              <a:solidFill>
                <a:srgbClr val="CCCCCC"/>
              </a:solidFill>
              <a:highlight>
                <a:srgbClr val="008000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0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61E362-2ACA-42E2-8A75-AC2959361201}"/>
              </a:ext>
            </a:extLst>
          </p:cNvPr>
          <p:cNvSpPr txBox="1"/>
          <p:nvPr/>
        </p:nvSpPr>
        <p:spPr>
          <a:xfrm>
            <a:off x="2744375" y="4775055"/>
            <a:ext cx="5987248" cy="20313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(1,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CCCCCC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Output:</a:t>
            </a:r>
            <a:endParaRPr lang="en-US" b="0" dirty="0">
              <a:solidFill>
                <a:srgbClr val="CCCCCC"/>
              </a:solidFill>
              <a:effectLst/>
              <a:highlight>
                <a:srgbClr val="0080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Range Function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0"/>
            <a:ext cx="8915399" cy="5768109"/>
          </a:xfrm>
        </p:spPr>
        <p:txBody>
          <a:bodyPr>
            <a:normAutofit/>
          </a:bodyPr>
          <a:lstStyle/>
          <a:p>
            <a:pPr indent="-28575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range() function defaults to increment sequence by 1, however it is possible to specify increment value by adding a third parameter: range(0, 21, </a:t>
            </a:r>
            <a:r>
              <a:rPr lang="en-US" sz="2000" b="1" dirty="0"/>
              <a:t>5</a:t>
            </a:r>
            <a:r>
              <a:rPr lang="en-US" sz="2000" dirty="0"/>
              <a:t>):</a:t>
            </a:r>
            <a:endParaRPr lang="en-US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8575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2000" dirty="0"/>
          </a:p>
          <a:p>
            <a:pPr indent="-28575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endParaRPr lang="en-US" sz="1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spcBef>
                <a:spcPts val="0"/>
              </a:spcBef>
            </a:pPr>
            <a:endParaRPr lang="en-US" b="1" dirty="0"/>
          </a:p>
          <a:p>
            <a:pPr fontAlgn="base"/>
            <a:r>
              <a:rPr lang="en-US" dirty="0"/>
              <a:t> </a:t>
            </a:r>
          </a:p>
          <a:p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E7D5F-53F4-4C3B-9E52-DBC6A8947FA6}"/>
              </a:ext>
            </a:extLst>
          </p:cNvPr>
          <p:cNvSpPr txBox="1"/>
          <p:nvPr/>
        </p:nvSpPr>
        <p:spPr>
          <a:xfrm>
            <a:off x="2744375" y="2569734"/>
            <a:ext cx="5987248" cy="286232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(0,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21,5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CCCCCC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Output:</a:t>
            </a:r>
          </a:p>
          <a:p>
            <a:r>
              <a:rPr lang="en-US" b="1" dirty="0">
                <a:solidFill>
                  <a:srgbClr val="CCCCCC"/>
                </a:solidFill>
                <a:highlight>
                  <a:srgbClr val="008000"/>
                </a:highlight>
                <a:latin typeface="Consolas" panose="020B0609020204030204" pitchFamily="49" charset="0"/>
              </a:rPr>
              <a:t>=======</a:t>
            </a:r>
            <a:endParaRPr lang="en-US" b="0" dirty="0">
              <a:solidFill>
                <a:srgbClr val="CCCCCC"/>
              </a:solidFill>
              <a:effectLst/>
              <a:highlight>
                <a:srgbClr val="008000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15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2008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If Statement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1"/>
            <a:ext cx="9374677" cy="551411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Decision making is required when we want to execute a code only if a certain condition is satisfied.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If…</a:t>
            </a:r>
            <a:r>
              <a:rPr lang="en-US" dirty="0" err="1"/>
              <a:t>elif</a:t>
            </a:r>
            <a:r>
              <a:rPr lang="en-US" dirty="0"/>
              <a:t>…else statement is used in Python for decision making.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If Statement Example</a:t>
            </a:r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If else Statement</a:t>
            </a:r>
          </a:p>
          <a:p>
            <a:endParaRPr lang="en-US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-123110"/>
            <a:ext cx="24878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]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2869277" y="3584594"/>
            <a:ext cx="4288905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>
                <a:solidFill>
                  <a:srgbClr val="666600"/>
                </a:solidFill>
                <a:latin typeface="Arial Unicode MS"/>
              </a:rPr>
              <a:t>num = 3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>
                <a:solidFill>
                  <a:srgbClr val="666600"/>
                </a:solidFill>
                <a:latin typeface="Arial Unicode MS"/>
              </a:rPr>
              <a:t>if num &gt; 0: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>
                <a:solidFill>
                  <a:srgbClr val="666600"/>
                </a:solidFill>
                <a:latin typeface="Arial Unicode MS"/>
              </a:rPr>
              <a:t>    print(num, "is a positive number.")</a:t>
            </a:r>
            <a:endParaRPr kumimoji="0" lang="pt-BR" altLang="en-US" b="0" i="0" u="none" strike="noStrike" cap="none" normalizeH="0" baseline="0">
              <a:ln>
                <a:noFill/>
              </a:ln>
              <a:solidFill>
                <a:srgbClr val="666600"/>
              </a:solidFill>
              <a:effectLst/>
              <a:latin typeface="Arial Unicode MS"/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2854036" y="2214132"/>
            <a:ext cx="33528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test expression:    	statement(s)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2854036" y="5126673"/>
            <a:ext cx="4288905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num = -1</a:t>
            </a:r>
          </a:p>
          <a:p>
            <a:r>
              <a:rPr lang="en-GB"/>
              <a:t>if num &gt; 0:</a:t>
            </a:r>
          </a:p>
          <a:p>
            <a:r>
              <a:rPr lang="en-GB"/>
              <a:t>    print(num, "is a positive number.")</a:t>
            </a:r>
          </a:p>
          <a:p>
            <a:r>
              <a:rPr lang="en-GB"/>
              <a:t>else:</a:t>
            </a:r>
          </a:p>
          <a:p>
            <a:r>
              <a:rPr lang="en-GB"/>
              <a:t>    print(num, "is a negative number.")</a:t>
            </a:r>
          </a:p>
        </p:txBody>
      </p:sp>
    </p:spTree>
    <p:extLst>
      <p:ext uri="{BB962C8B-B14F-4D97-AF65-F5344CB8AC3E}">
        <p14:creationId xmlns:p14="http://schemas.microsoft.com/office/powerpoint/2010/main" val="324751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If else Statement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1"/>
            <a:ext cx="9374677" cy="551411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/>
              <a:t>If…else statement evaluates test expression and will execute body of if only when test condition is true.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/>
              <a:t>If the condition is </a:t>
            </a:r>
            <a:r>
              <a:rPr lang="en-US" b="1"/>
              <a:t>False, body of else is executed.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/>
              <a:t>Indentation is used to separate the blocks.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/>
          </a:p>
          <a:p>
            <a:endParaRPr lang="en-US" sz="2400" b="1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>
                <a:solidFill>
                  <a:schemeClr val="accent5">
                    <a:lumMod val="75000"/>
                  </a:schemeClr>
                </a:solidFill>
              </a:rPr>
              <a:t>Example</a:t>
            </a:r>
            <a:r>
              <a:rPr lang="en-US"/>
              <a:t> </a:t>
            </a:r>
          </a:p>
          <a:p>
            <a:endParaRPr lang="en-US"/>
          </a:p>
          <a:p>
            <a:endParaRPr lang="en-US"/>
          </a:p>
          <a:p>
            <a:endParaRPr lang="en-US" sz="2400" b="1">
              <a:solidFill>
                <a:schemeClr val="accent5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-123110"/>
            <a:ext cx="24878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]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3037058" y="4641274"/>
            <a:ext cx="4288905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num = -1</a:t>
            </a:r>
          </a:p>
          <a:p>
            <a:r>
              <a:rPr lang="en-GB"/>
              <a:t>if num &gt; 0:</a:t>
            </a:r>
          </a:p>
          <a:p>
            <a:r>
              <a:rPr lang="en-GB"/>
              <a:t>    print(num, "is a positive number.")</a:t>
            </a:r>
          </a:p>
          <a:p>
            <a:r>
              <a:rPr lang="en-GB"/>
              <a:t>else:</a:t>
            </a:r>
          </a:p>
          <a:p>
            <a:r>
              <a:rPr lang="en-GB"/>
              <a:t>    print(num, "is a negative number.")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037058" y="2584757"/>
            <a:ext cx="428890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if test expression:</a:t>
            </a:r>
          </a:p>
          <a:p>
            <a:r>
              <a:rPr lang="en-GB"/>
              <a:t>    Body of if</a:t>
            </a:r>
          </a:p>
          <a:p>
            <a:r>
              <a:rPr lang="en-GB"/>
              <a:t>else:</a:t>
            </a:r>
          </a:p>
          <a:p>
            <a:r>
              <a:rPr lang="en-GB"/>
              <a:t>    Body of else</a:t>
            </a:r>
          </a:p>
        </p:txBody>
      </p:sp>
    </p:spTree>
    <p:extLst>
      <p:ext uri="{BB962C8B-B14F-4D97-AF65-F5344CB8AC3E}">
        <p14:creationId xmlns:p14="http://schemas.microsoft.com/office/powerpoint/2010/main" val="44784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If elif else Statement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0"/>
            <a:ext cx="9427298" cy="5892801"/>
          </a:xfrm>
        </p:spPr>
        <p:txBody>
          <a:bodyPr>
            <a:normAutofit/>
          </a:bodyPr>
          <a:lstStyle/>
          <a:p>
            <a:pPr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/>
              <a:t>Elif is short for else if. Allows to check for multiple expressions.</a:t>
            </a:r>
          </a:p>
          <a:p>
            <a:pPr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/>
              <a:t>If condition for if is </a:t>
            </a:r>
            <a:r>
              <a:rPr lang="en-US" b="1"/>
              <a:t>False</a:t>
            </a:r>
            <a:r>
              <a:rPr lang="en-US"/>
              <a:t>, checks the condition of next elif block and so on. </a:t>
            </a:r>
          </a:p>
          <a:p>
            <a:pPr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/>
              <a:t>If all conditions are False, body of else is executed.</a:t>
            </a:r>
          </a:p>
          <a:p>
            <a:pPr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b="1"/>
              <a:t>Only one block among several if…elif…else blocks is executed.</a:t>
            </a:r>
          </a:p>
          <a:p>
            <a:pPr indent="-285750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b="1"/>
              <a:t>If block can have multiple elif blocks but only one else block.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/>
          </a:p>
          <a:p>
            <a:endParaRPr lang="en-US" sz="2400" b="1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2400" b="1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2400" b="1">
                <a:solidFill>
                  <a:schemeClr val="accent5">
                    <a:lumMod val="75000"/>
                  </a:schemeClr>
                </a:solidFill>
              </a:rPr>
              <a:t>Example</a:t>
            </a:r>
            <a:r>
              <a:rPr lang="en-US"/>
              <a:t> </a:t>
            </a:r>
          </a:p>
          <a:p>
            <a:endParaRPr lang="en-US"/>
          </a:p>
          <a:p>
            <a:endParaRPr lang="en-US"/>
          </a:p>
          <a:p>
            <a:endParaRPr lang="en-US" sz="2400" b="1">
              <a:solidFill>
                <a:schemeClr val="accent5">
                  <a:lumMod val="75000"/>
                </a:schemeClr>
              </a:solidFill>
            </a:endParaRPr>
          </a:p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-123110"/>
            <a:ext cx="24878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]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3037058" y="5015603"/>
            <a:ext cx="433356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if num &gt; 0:    </a:t>
            </a:r>
          </a:p>
          <a:p>
            <a:r>
              <a:rPr lang="en-GB"/>
              <a:t>    print("Positive number")</a:t>
            </a:r>
          </a:p>
          <a:p>
            <a:r>
              <a:rPr lang="en-GB"/>
              <a:t>elif num == 0:    </a:t>
            </a:r>
          </a:p>
          <a:p>
            <a:r>
              <a:rPr lang="en-GB"/>
              <a:t>     print("Zero")</a:t>
            </a:r>
          </a:p>
          <a:p>
            <a:r>
              <a:rPr lang="en-GB"/>
              <a:t>else:    </a:t>
            </a:r>
          </a:p>
          <a:p>
            <a:r>
              <a:rPr lang="en-GB"/>
              <a:t>     print("Negative number")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037058" y="2595377"/>
            <a:ext cx="413036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if test expression:</a:t>
            </a:r>
          </a:p>
          <a:p>
            <a:r>
              <a:rPr lang="en-GB"/>
              <a:t>    Body of if</a:t>
            </a:r>
          </a:p>
          <a:p>
            <a:r>
              <a:rPr lang="en-US"/>
              <a:t>elif test expression:</a:t>
            </a:r>
          </a:p>
          <a:p>
            <a:r>
              <a:rPr lang="en-US"/>
              <a:t>    Body of elif</a:t>
            </a:r>
            <a:endParaRPr lang="en-GB"/>
          </a:p>
          <a:p>
            <a:r>
              <a:rPr lang="en-GB"/>
              <a:t>else:</a:t>
            </a:r>
          </a:p>
          <a:p>
            <a:r>
              <a:rPr lang="en-GB"/>
              <a:t>    Body of else</a:t>
            </a:r>
          </a:p>
        </p:txBody>
      </p:sp>
    </p:spTree>
    <p:extLst>
      <p:ext uri="{BB962C8B-B14F-4D97-AF65-F5344CB8AC3E}">
        <p14:creationId xmlns:p14="http://schemas.microsoft.com/office/powerpoint/2010/main" val="19618437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9725</TotalTime>
  <Words>766</Words>
  <Application>Microsoft Office PowerPoint</Application>
  <PresentationFormat>Widescreen</PresentationFormat>
  <Paragraphs>173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Century Gothic</vt:lpstr>
      <vt:lpstr>Consolas</vt:lpstr>
      <vt:lpstr>Wingdings</vt:lpstr>
      <vt:lpstr>Wingdings 3</vt:lpstr>
      <vt:lpstr>Wisp</vt:lpstr>
      <vt:lpstr>Functions</vt:lpstr>
      <vt:lpstr>Functions Examples</vt:lpstr>
      <vt:lpstr>Function Return Statement</vt:lpstr>
      <vt:lpstr>Range Function</vt:lpstr>
      <vt:lpstr>Range Function</vt:lpstr>
      <vt:lpstr>If Statement</vt:lpstr>
      <vt:lpstr>If else Statement</vt:lpstr>
      <vt:lpstr>If elif else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Farooq Zafar</dc:creator>
  <cp:lastModifiedBy>Farooq Zafar</cp:lastModifiedBy>
  <cp:revision>85</cp:revision>
  <dcterms:created xsi:type="dcterms:W3CDTF">2019-01-09T15:28:09Z</dcterms:created>
  <dcterms:modified xsi:type="dcterms:W3CDTF">2024-07-30T08:13:19Z</dcterms:modified>
</cp:coreProperties>
</file>