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48" r:id="rId1"/>
  </p:sldMasterIdLst>
  <p:sldIdLst>
    <p:sldId id="256" r:id="rId2"/>
    <p:sldId id="257" r:id="rId3"/>
    <p:sldId id="314" r:id="rId4"/>
    <p:sldId id="319" r:id="rId5"/>
    <p:sldId id="320" r:id="rId6"/>
    <p:sldId id="316" r:id="rId7"/>
    <p:sldId id="317" r:id="rId8"/>
    <p:sldId id="321" r:id="rId9"/>
    <p:sldId id="32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4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File Read Write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1"/>
            <a:ext cx="9374677" cy="55141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Python’s built-in </a:t>
            </a:r>
            <a:r>
              <a:rPr lang="en-US" b="1" i="1" dirty="0"/>
              <a:t>open</a:t>
            </a:r>
            <a:r>
              <a:rPr lang="en-US" b="1" dirty="0"/>
              <a:t> </a:t>
            </a:r>
            <a:r>
              <a:rPr lang="en-US" dirty="0"/>
              <a:t>function to get a </a:t>
            </a:r>
            <a:r>
              <a:rPr lang="en-US" b="1" i="1" dirty="0"/>
              <a:t>file </a:t>
            </a:r>
            <a:r>
              <a:rPr lang="en-US" dirty="0"/>
              <a:t>object.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open</a:t>
            </a:r>
            <a:r>
              <a:rPr lang="en-US" b="1" dirty="0"/>
              <a:t> </a:t>
            </a:r>
            <a:r>
              <a:rPr lang="en-US" dirty="0"/>
              <a:t>function opens a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open</a:t>
            </a:r>
            <a:r>
              <a:rPr lang="en-US" b="1" dirty="0"/>
              <a:t> </a:t>
            </a:r>
            <a:r>
              <a:rPr lang="en-US" dirty="0"/>
              <a:t>function returns a </a:t>
            </a:r>
            <a:r>
              <a:rPr lang="en-US" b="1" i="1" dirty="0"/>
              <a:t>file object</a:t>
            </a:r>
            <a:r>
              <a:rPr lang="en-US" dirty="0"/>
              <a:t>.</a:t>
            </a:r>
          </a:p>
          <a:p>
            <a:r>
              <a:rPr lang="en-US" dirty="0"/>
              <a:t>  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-123110"/>
            <a:ext cx="248786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</a:rPr>
              <a:t>]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6109" y="3022800"/>
            <a:ext cx="6096000" cy="1754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file with default read option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fpoem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'poem.txt'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open file with read option explicit defined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fpoem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'poem.txt'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12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Open function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768110"/>
          </a:xfrm>
        </p:spPr>
        <p:txBody>
          <a:bodyPr>
            <a:normAutofit/>
          </a:bodyPr>
          <a:lstStyle/>
          <a:p>
            <a:pPr marL="2857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b="1" i="1" dirty="0"/>
              <a:t>open ( )</a:t>
            </a:r>
            <a:r>
              <a:rPr lang="en-US" b="1" dirty="0"/>
              <a:t> </a:t>
            </a:r>
            <a:r>
              <a:rPr lang="en-US" dirty="0">
                <a:solidFill>
                  <a:schemeClr val="tx1"/>
                </a:solidFill>
              </a:rPr>
              <a:t>will return a file object, most </a:t>
            </a:r>
            <a:r>
              <a:rPr lang="en-US" dirty="0"/>
              <a:t>commonly used with two arguments.</a:t>
            </a:r>
            <a:endParaRPr lang="en-US" b="1" dirty="0"/>
          </a:p>
          <a:p>
            <a:pPr marL="2857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First argument is file name.</a:t>
            </a:r>
          </a:p>
          <a:p>
            <a:pPr marL="285750" indent="-285750" fontAlgn="base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Second argument is mode.</a:t>
            </a:r>
          </a:p>
          <a:p>
            <a:endParaRPr lang="en-US" b="1" dirty="0"/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Mode</a:t>
            </a:r>
          </a:p>
          <a:p>
            <a:r>
              <a:rPr lang="en-US" dirty="0"/>
              <a:t>Including mode argument is optional, default value of ‘</a:t>
            </a:r>
            <a:r>
              <a:rPr lang="en-US" b="1" i="1" dirty="0"/>
              <a:t>r</a:t>
            </a:r>
            <a:r>
              <a:rPr lang="en-US" dirty="0"/>
              <a:t>’ assumed if omitted. Modes are: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‘</a:t>
            </a:r>
            <a:r>
              <a:rPr lang="en-US" b="1" i="1" dirty="0"/>
              <a:t>r</a:t>
            </a:r>
            <a:r>
              <a:rPr lang="en-US" dirty="0"/>
              <a:t>’ – Read mode used when file is only being read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‘</a:t>
            </a:r>
            <a:r>
              <a:rPr lang="en-US" b="1" i="1" dirty="0"/>
              <a:t>w</a:t>
            </a:r>
            <a:r>
              <a:rPr lang="en-US" dirty="0"/>
              <a:t>’ – Write mode used to edit and write new information to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‘</a:t>
            </a:r>
            <a:r>
              <a:rPr lang="en-US" b="1" i="1" dirty="0"/>
              <a:t>a</a:t>
            </a:r>
            <a:r>
              <a:rPr lang="en-US" dirty="0"/>
              <a:t>’ – Appending mode, used to add new data at the end of the file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‘</a:t>
            </a:r>
            <a:r>
              <a:rPr lang="en-US" b="1" i="1" dirty="0"/>
              <a:t>r+</a:t>
            </a:r>
            <a:r>
              <a:rPr lang="en-US" dirty="0"/>
              <a:t>’ – Special read and write mode, used to handle both actions when working with a file </a:t>
            </a:r>
          </a:p>
          <a:p>
            <a:r>
              <a:rPr lang="en-US" b="1" dirty="0"/>
              <a:t>    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2724728" y="2206265"/>
            <a:ext cx="5467927" cy="36933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 err="1"/>
              <a:t>file_object</a:t>
            </a:r>
            <a:r>
              <a:rPr lang="en-GB" dirty="0"/>
              <a:t> = open(“filename”, “mode”) </a:t>
            </a:r>
          </a:p>
        </p:txBody>
      </p:sp>
    </p:spTree>
    <p:extLst>
      <p:ext uri="{BB962C8B-B14F-4D97-AF65-F5344CB8AC3E}">
        <p14:creationId xmlns:p14="http://schemas.microsoft.com/office/powerpoint/2010/main" val="185316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Reading File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Python provides three methods to read files.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read()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readline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readlines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b="1" dirty="0"/>
          </a:p>
          <a:p>
            <a:endParaRPr lang="en-US" b="1" dirty="0"/>
          </a:p>
          <a:p>
            <a:r>
              <a:rPr lang="en-US" sz="2400" b="1" dirty="0">
                <a:solidFill>
                  <a:srgbClr val="7030A0"/>
                </a:solidFill>
              </a:rPr>
              <a:t>read()</a:t>
            </a:r>
            <a:r>
              <a:rPr lang="en-US" b="1" dirty="0"/>
              <a:t> 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826325" y="4142414"/>
            <a:ext cx="4288905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textfile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'poem.txt'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textfile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result = </a:t>
            </a:r>
            <a:r>
              <a:rPr lang="en-US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6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Reading Lines 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7030A0"/>
                </a:solidFill>
              </a:rPr>
              <a:t>readlines()</a:t>
            </a:r>
            <a:r>
              <a:rPr lang="en-US" b="1"/>
              <a:t> </a:t>
            </a:r>
          </a:p>
          <a:p>
            <a:endParaRPr lang="en-US" b="1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854032" y="3546738"/>
            <a:ext cx="8164948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dirty="0">
                <a:solidFill>
                  <a:srgbClr val="007700"/>
                </a:solidFill>
                <a:latin typeface="Arial Unicode MS"/>
              </a:rPr>
              <a:t>&gt;&gt;&gt; </a:t>
            </a:r>
            <a:r>
              <a:rPr lang="en-US" altLang="en-US" dirty="0">
                <a:solidFill>
                  <a:srgbClr val="0000BB"/>
                </a:solidFill>
                <a:latin typeface="Arial Unicode MS"/>
              </a:rPr>
              <a:t>results</a:t>
            </a:r>
            <a:r>
              <a:rPr lang="en-US" altLang="en-US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en-US" altLang="en-US" dirty="0">
                <a:solidFill>
                  <a:srgbClr val="0000BB"/>
                </a:solidFill>
                <a:latin typeface="Arial Unicode MS"/>
              </a:rPr>
              <a:t>1</a:t>
            </a:r>
            <a:r>
              <a:rPr lang="en-US" altLang="en-US" dirty="0">
                <a:solidFill>
                  <a:srgbClr val="007700"/>
                </a:solidFill>
                <a:latin typeface="Arial Unicode MS"/>
              </a:rPr>
              <a:t>]</a:t>
            </a:r>
            <a:br>
              <a:rPr lang="en-US" altLang="en-US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dirty="0">
                <a:solidFill>
                  <a:srgbClr val="DD0000"/>
                </a:solidFill>
                <a:latin typeface="Arial Unicode MS"/>
              </a:rPr>
              <a:t>'Some are living in mansions, some are living in holes:\n'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lvl="0"/>
            <a:endParaRPr lang="en-US" altLang="en-US" dirty="0">
              <a:solidFill>
                <a:srgbClr val="007700"/>
              </a:solidFill>
              <a:latin typeface="Arial Unicode MS"/>
            </a:endParaRPr>
          </a:p>
          <a:p>
            <a:pPr lvl="0"/>
            <a:endParaRPr lang="en-US" altLang="en-US" dirty="0">
              <a:solidFill>
                <a:srgbClr val="007700"/>
              </a:solidFill>
              <a:latin typeface="Arial Unicode MS"/>
            </a:endParaRPr>
          </a:p>
          <a:p>
            <a:pPr lvl="0"/>
            <a:r>
              <a:rPr lang="en-US" altLang="en-US" dirty="0">
                <a:solidFill>
                  <a:srgbClr val="007700"/>
                </a:solidFill>
                <a:latin typeface="Arial Unicode MS"/>
              </a:rPr>
              <a:t>&gt;&gt;&gt; </a:t>
            </a:r>
            <a:r>
              <a:rPr lang="en-US" altLang="en-US" dirty="0">
                <a:solidFill>
                  <a:srgbClr val="0000BB"/>
                </a:solidFill>
                <a:latin typeface="Arial Unicode MS"/>
              </a:rPr>
              <a:t>result</a:t>
            </a:r>
            <a:r>
              <a:rPr lang="en-US" altLang="en-US" dirty="0">
                <a:solidFill>
                  <a:srgbClr val="007700"/>
                </a:solidFill>
                <a:latin typeface="Arial Unicode MS"/>
              </a:rPr>
              <a:t>[</a:t>
            </a:r>
            <a:r>
              <a:rPr lang="en-US" altLang="en-US" dirty="0">
                <a:solidFill>
                  <a:srgbClr val="0000BB"/>
                </a:solidFill>
                <a:latin typeface="Arial Unicode MS"/>
              </a:rPr>
              <a:t>18</a:t>
            </a:r>
            <a:r>
              <a:rPr lang="en-US" altLang="en-US" dirty="0">
                <a:solidFill>
                  <a:srgbClr val="007700"/>
                </a:solidFill>
                <a:latin typeface="Arial Unicode MS"/>
              </a:rPr>
              <a:t>]</a:t>
            </a:r>
            <a:br>
              <a:rPr lang="en-US" altLang="en-US" dirty="0">
                <a:solidFill>
                  <a:srgbClr val="007700"/>
                </a:solidFill>
                <a:latin typeface="Arial Unicode MS"/>
              </a:rPr>
            </a:br>
            <a:r>
              <a:rPr lang="en-US" altLang="en-US" dirty="0">
                <a:solidFill>
                  <a:srgbClr val="DD0000"/>
                </a:solidFill>
                <a:latin typeface="Arial Unicode MS"/>
              </a:rPr>
              <a:t>'But where shall we go to-day, my dear, but where shall we go to-day?\n'</a:t>
            </a:r>
            <a:r>
              <a:rPr lang="en-US" altLang="en-US" sz="1400" dirty="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854032" y="1930573"/>
            <a:ext cx="5652659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[ 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C3930"/>
                </a:solidFill>
                <a:effectLst/>
                <a:latin typeface="Arial Unicode MS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 open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</a:rPr>
              <a:t>textfile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) </a:t>
            </a:r>
            <a:r>
              <a:rPr lang="en-US" altLang="en-US" dirty="0">
                <a:solidFill>
                  <a:srgbClr val="8C3930"/>
                </a:solidFill>
                <a:latin typeface="Arial Unicode MS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</a:rPr>
              <a:t>fpoem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      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results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=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 Unicode MS"/>
              </a:rPr>
              <a:t>fpoem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BB"/>
                </a:solidFill>
                <a:effectLst/>
                <a:latin typeface="Arial Unicode MS"/>
              </a:rPr>
              <a:t>readlines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00"/>
                </a:solidFill>
                <a:effectLst/>
                <a:latin typeface="Arial Unicode MS"/>
              </a:rPr>
              <a:t>()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93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Reading Single Line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rgbClr val="7030A0"/>
                </a:solidFill>
              </a:rPr>
              <a:t>readline()</a:t>
            </a:r>
            <a:r>
              <a:rPr lang="en-US" b="1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222222"/>
                </a:solidFill>
                <a:latin typeface="Lucida Grande"/>
              </a:rPr>
              <a:t>reads a single line from file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222222"/>
                </a:solidFill>
                <a:latin typeface="Lucida Grande"/>
              </a:rPr>
              <a:t>newline character (</a:t>
            </a:r>
            <a:r>
              <a:rPr lang="en-US" alt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>
                <a:solidFill>
                  <a:srgbClr val="222222"/>
                </a:solidFill>
                <a:latin typeface="Lucida Grande"/>
              </a:rPr>
              <a:t>) is left at the end of the string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222222"/>
                </a:solidFill>
                <a:latin typeface="Lucida Grande"/>
              </a:rPr>
              <a:t>If returns an empty string, the end of the file has been reached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en-US">
                <a:solidFill>
                  <a:srgbClr val="222222"/>
                </a:solidFill>
                <a:latin typeface="Lucida Grande"/>
              </a:rPr>
              <a:t>blank line is represented by </a:t>
            </a:r>
            <a:r>
              <a:rPr lang="en-US" altLang="en-US" sz="160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altLang="en-US">
                <a:solidFill>
                  <a:srgbClr val="222222"/>
                </a:solidFill>
                <a:latin typeface="Lucida Grande"/>
              </a:rPr>
              <a:t>, a string containing only a single newline.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en-US">
              <a:solidFill>
                <a:srgbClr val="222222"/>
              </a:solidFill>
              <a:latin typeface="Lucida Grande"/>
            </a:endParaRPr>
          </a:p>
          <a:p>
            <a:endParaRPr lang="en-US" b="1">
              <a:solidFill>
                <a:srgbClr val="222222"/>
              </a:solidFill>
              <a:latin typeface="Lucida Grande"/>
            </a:endParaRPr>
          </a:p>
          <a:p>
            <a:endParaRPr lang="en-GB" b="1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2447631" y="3250490"/>
            <a:ext cx="8164948" cy="175432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fpoem = open(textfile)</a:t>
            </a:r>
            <a:br>
              <a:rPr lang="en-GB"/>
            </a:b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Arial Unicode MS"/>
              </a:rPr>
              <a:t>&gt;&gt;&gt;</a:t>
            </a:r>
            <a:r>
              <a:rPr lang="en-US" altLang="en-US">
                <a:solidFill>
                  <a:srgbClr val="007700"/>
                </a:solidFill>
                <a:latin typeface="Arial Unicode MS"/>
              </a:rPr>
              <a:t> </a:t>
            </a:r>
            <a:r>
              <a:rPr lang="en-GB"/>
              <a:t>fpoem.readline()</a:t>
            </a:r>
          </a:p>
          <a:p>
            <a:pPr lvl="0"/>
            <a:r>
              <a:rPr lang="en-US" altLang="en-US">
                <a:solidFill>
                  <a:srgbClr val="007700"/>
                </a:solidFill>
                <a:latin typeface="Arial Unicode MS"/>
              </a:rPr>
              <a:t>'Some are living in mansions, some are living in holes:\n'</a:t>
            </a:r>
          </a:p>
          <a:p>
            <a:pPr lvl="0"/>
            <a:endParaRPr lang="en-US" altLang="en-US">
              <a:solidFill>
                <a:srgbClr val="007700"/>
              </a:solidFill>
              <a:latin typeface="Arial Unicode MS"/>
            </a:endParaRPr>
          </a:p>
          <a:p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Arial Unicode MS"/>
              </a:rPr>
              <a:t>&gt;&gt;&gt;</a:t>
            </a:r>
            <a:r>
              <a:rPr lang="en-US" altLang="en-US">
                <a:solidFill>
                  <a:srgbClr val="007700"/>
                </a:solidFill>
                <a:latin typeface="Arial Unicode MS"/>
              </a:rPr>
              <a:t> </a:t>
            </a:r>
            <a:r>
              <a:rPr lang="en-GB"/>
              <a:t>fpoem.readline()</a:t>
            </a:r>
          </a:p>
          <a:p>
            <a:pPr lvl="0"/>
            <a:r>
              <a:rPr lang="en-US" altLang="en-US">
                <a:solidFill>
                  <a:srgbClr val="007700"/>
                </a:solidFill>
                <a:latin typeface="Arial Unicode MS"/>
              </a:rPr>
              <a:t>"Yet there's no place for us, my dear, yet there's no place for us. \n"</a:t>
            </a:r>
          </a:p>
        </p:txBody>
      </p:sp>
    </p:spTree>
    <p:extLst>
      <p:ext uri="{BB962C8B-B14F-4D97-AF65-F5344CB8AC3E}">
        <p14:creationId xmlns:p14="http://schemas.microsoft.com/office/powerpoint/2010/main" val="298954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Looping over File object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8915399" cy="5606473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/>
              <a:t>To read  or return all lines from a file in a more memory efficient 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dirty="0"/>
              <a:t>		use loop over method. 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1528" y="2508131"/>
            <a:ext cx="6096000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en-GB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with </a:t>
            </a:r>
            <a:r>
              <a:rPr lang="en-GB">
                <a:solidFill>
                  <a:srgbClr val="9898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open</a:t>
            </a:r>
            <a:r>
              <a:rPr lang="en-GB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(textfile) </a:t>
            </a:r>
            <a:r>
              <a:rPr lang="en-GB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as</a:t>
            </a:r>
            <a:r>
              <a:rPr lang="en-GB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fpoem:</a:t>
            </a:r>
            <a:endParaRPr lang="en-GB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>
              <a:spcAft>
                <a:spcPts val="0"/>
              </a:spcAft>
            </a:pPr>
            <a:r>
              <a:rPr lang="en-GB">
                <a:solidFill>
                  <a:srgbClr val="C586C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for</a:t>
            </a:r>
            <a:r>
              <a:rPr lang="en-GB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line </a:t>
            </a:r>
            <a:r>
              <a:rPr lang="en-GB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in</a:t>
            </a:r>
            <a:r>
              <a:rPr lang="en-GB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fpoem:</a:t>
            </a:r>
            <a:endParaRPr lang="en-GB" sz="24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85800">
              <a:spcAft>
                <a:spcPts val="0"/>
              </a:spcAft>
            </a:pPr>
            <a:r>
              <a:rPr lang="en-GB">
                <a:solidFill>
                  <a:srgbClr val="98987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print</a:t>
            </a:r>
            <a:r>
              <a:rPr lang="en-GB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(line, </a:t>
            </a:r>
            <a:r>
              <a:rPr lang="en-GB">
                <a:solidFill>
                  <a:srgbClr val="72A1BA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end</a:t>
            </a:r>
            <a:r>
              <a:rPr lang="en-GB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=</a:t>
            </a:r>
            <a:r>
              <a:rPr lang="en-GB">
                <a:solidFill>
                  <a:srgbClr val="CB8F7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''</a:t>
            </a:r>
            <a:r>
              <a:rPr lang="en-GB">
                <a:solidFill>
                  <a:srgbClr val="979797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GB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86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 dirty="0"/>
              <a:t>File write method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9870643" cy="56064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File write method only requires a single parameter, string to be written. 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method is used to add information or content to an existing file.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Method does not add a newline character after writing line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en-US" dirty="0"/>
            </a:br>
            <a:endParaRPr lang="en-US" dirty="0"/>
          </a:p>
          <a:p>
            <a:pPr fontAlgn="base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n-US" sz="2400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9903" y="2893629"/>
            <a:ext cx="9390352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quotes = </a:t>
            </a:r>
            <a:r>
              <a:rPr lang="en-GB" dirty="0">
                <a:solidFill>
                  <a:srgbClr val="D16969"/>
                </a:solidFill>
                <a:latin typeface="Consolas" panose="020B0609020204030204" pitchFamily="49" charset="0"/>
              </a:rPr>
              <a:t>'quotes.txt'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with </a:t>
            </a:r>
            <a:r>
              <a:rPr lang="en-GB" dirty="0">
                <a:solidFill>
                  <a:srgbClr val="989875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(quotes,</a:t>
            </a:r>
            <a:r>
              <a:rPr lang="en-GB" dirty="0">
                <a:solidFill>
                  <a:srgbClr val="CB8F76"/>
                </a:solidFill>
                <a:latin typeface="Consolas" panose="020B0609020204030204" pitchFamily="49" charset="0"/>
              </a:rPr>
              <a:t>'w'</a:t>
            </a: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 fq:</a:t>
            </a:r>
            <a:endParaRPr lang="en-GB" dirty="0"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fq.write(</a:t>
            </a:r>
            <a:r>
              <a:rPr lang="en-GB" dirty="0">
                <a:solidFill>
                  <a:srgbClr val="CB8F76"/>
                </a:solidFill>
                <a:latin typeface="Consolas" panose="020B0609020204030204" pitchFamily="49" charset="0"/>
              </a:rPr>
              <a:t>'Before God we are all equally wise - and equally foolish.'</a:t>
            </a: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)</a:t>
            </a:r>
            <a:endParaRPr lang="en-GB" dirty="0"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fq.write(</a:t>
            </a:r>
            <a:r>
              <a:rPr lang="en-GB" dirty="0">
                <a:solidFill>
                  <a:srgbClr val="CB8F76"/>
                </a:solidFill>
                <a:latin typeface="Consolas" panose="020B0609020204030204" pitchFamily="49" charset="0"/>
              </a:rPr>
              <a:t>'I never teach my pupils. I only attempt to provide the    conditions </a:t>
            </a:r>
            <a:r>
              <a:rPr lang="ur-PK" dirty="0">
                <a:solidFill>
                  <a:srgbClr val="CB8F76"/>
                </a:solidFill>
                <a:latin typeface="Calibri" panose="020F0502020204030204" pitchFamily="34" charset="0"/>
              </a:rPr>
              <a:t> </a:t>
            </a:r>
            <a:r>
              <a:rPr lang="en-GB" dirty="0">
                <a:solidFill>
                  <a:srgbClr val="CB8F76"/>
                </a:solidFill>
                <a:latin typeface="Consolas" panose="020B0609020204030204" pitchFamily="49" charset="0"/>
              </a:rPr>
              <a:t>in which they can learn.'</a:t>
            </a: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)</a:t>
            </a:r>
            <a:endParaRPr lang="en-GB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33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File writeline method 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9870643" cy="56064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writelines</a:t>
            </a:r>
            <a:r>
              <a:rPr lang="en-US" dirty="0"/>
              <a:t> is equivalent to </a:t>
            </a:r>
            <a:r>
              <a:rPr lang="en-US" dirty="0" err="1"/>
              <a:t>readlines</a:t>
            </a:r>
            <a:r>
              <a:rPr lang="en-US" dirty="0"/>
              <a:t> method, writes all lines in one go.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Does not add line separator.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No return value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59903" y="2893629"/>
            <a:ext cx="9390352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quotesfile = </a:t>
            </a:r>
            <a:r>
              <a:rPr lang="en-GB" dirty="0" err="1">
                <a:solidFill>
                  <a:srgbClr val="569CD6"/>
                </a:solidFill>
                <a:latin typeface="Consolas" panose="020B0609020204030204" pitchFamily="49" charset="0"/>
              </a:rPr>
              <a:t>r</a:t>
            </a:r>
            <a:r>
              <a:rPr lang="en-GB" dirty="0" err="1">
                <a:solidFill>
                  <a:srgbClr val="D16969"/>
                </a:solidFill>
                <a:latin typeface="Consolas" panose="020B0609020204030204" pitchFamily="49" charset="0"/>
              </a:rPr>
              <a:t>'D</a:t>
            </a:r>
            <a:r>
              <a:rPr lang="en-GB" dirty="0">
                <a:solidFill>
                  <a:srgbClr val="D16969"/>
                </a:solidFill>
                <a:latin typeface="Consolas" panose="020B0609020204030204" pitchFamily="49" charset="0"/>
              </a:rPr>
              <a:t>:\data</a:t>
            </a:r>
            <a:r>
              <a:rPr lang="en-GB" dirty="0">
                <a:solidFill>
                  <a:srgbClr val="AB9464"/>
                </a:solidFill>
                <a:latin typeface="Consolas" panose="020B0609020204030204" pitchFamily="49" charset="0"/>
              </a:rPr>
              <a:t>\q</a:t>
            </a:r>
            <a:r>
              <a:rPr lang="en-GB" dirty="0">
                <a:solidFill>
                  <a:srgbClr val="D16969"/>
                </a:solidFill>
                <a:latin typeface="Consolas" panose="020B0609020204030204" pitchFamily="49" charset="0"/>
              </a:rPr>
              <a:t>uotes.txt’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EinsteinQoutes</a:t>
            </a:r>
            <a:r>
              <a:rPr lang="en-US" dirty="0"/>
              <a:t> = ['I never think of the future - it comes soon enough.',</a:t>
            </a:r>
          </a:p>
          <a:p>
            <a:r>
              <a:rPr lang="en-US" dirty="0"/>
              <a:t>                  'It is a miracle that curiosity survives formal education.',</a:t>
            </a:r>
          </a:p>
          <a:p>
            <a:r>
              <a:rPr lang="en-US" dirty="0"/>
              <a:t>                  'It is the supreme art of the teacher to awaken joy in creative expression   and knowledge.']</a:t>
            </a:r>
            <a:br>
              <a:rPr lang="en-US" dirty="0"/>
            </a:br>
            <a:endParaRPr lang="en-GB" dirty="0"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with </a:t>
            </a:r>
            <a:r>
              <a:rPr lang="en-GB" dirty="0">
                <a:solidFill>
                  <a:srgbClr val="989875"/>
                </a:solidFill>
                <a:latin typeface="Consolas" panose="020B0609020204030204" pitchFamily="49" charset="0"/>
              </a:rPr>
              <a:t>open</a:t>
            </a: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(quotesfile,</a:t>
            </a:r>
            <a:r>
              <a:rPr lang="en-GB" dirty="0">
                <a:solidFill>
                  <a:srgbClr val="CB8F76"/>
                </a:solidFill>
                <a:latin typeface="Consolas" panose="020B0609020204030204" pitchFamily="49" charset="0"/>
              </a:rPr>
              <a:t>'w'</a:t>
            </a: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) </a:t>
            </a:r>
            <a:r>
              <a:rPr lang="en-GB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 fq:</a:t>
            </a:r>
            <a:endParaRPr lang="en-GB" dirty="0"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r>
              <a:rPr lang="en-GB" dirty="0">
                <a:solidFill>
                  <a:srgbClr val="979797"/>
                </a:solidFill>
                <a:latin typeface="Consolas" panose="020B0609020204030204" pitchFamily="49" charset="0"/>
              </a:rPr>
              <a:t>fq.writelines(line for line in EinsteinQuotes)</a:t>
            </a:r>
            <a:endParaRPr lang="en-GB" dirty="0"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979797"/>
              </a:solidFill>
              <a:latin typeface="Consolas" panose="020B0609020204030204" pitchFamily="49" charset="0"/>
            </a:endParaRPr>
          </a:p>
          <a:p>
            <a:pPr marL="342900" marR="0">
              <a:spcBef>
                <a:spcPts val="0"/>
              </a:spcBef>
              <a:spcAft>
                <a:spcPts val="0"/>
              </a:spcAft>
            </a:pPr>
            <a:endParaRPr lang="en-GB" dirty="0">
              <a:solidFill>
                <a:srgbClr val="979797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14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1358" y="325581"/>
            <a:ext cx="8915399" cy="764309"/>
          </a:xfrm>
        </p:spPr>
        <p:txBody>
          <a:bodyPr>
            <a:normAutofit fontScale="90000"/>
          </a:bodyPr>
          <a:lstStyle/>
          <a:p>
            <a:r>
              <a:rPr lang="en-US"/>
              <a:t>Read and Write same Time 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357" y="1089890"/>
            <a:ext cx="9870643" cy="560647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Files can be read and written simultaneously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b="1" dirty="0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99440" y="264025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20603" y="2508132"/>
            <a:ext cx="7556269" cy="16619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8B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inputfile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'r'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infile: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outputfile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 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altLang="en-US" dirty="0">
                <a:solidFill>
                  <a:srgbClr val="800000"/>
                </a:solidFill>
                <a:latin typeface="Consolas" panose="020B0609020204030204" pitchFamily="49" charset="0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outfile: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infile: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outfile.write(line)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1791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18350</TotalTime>
  <Words>714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Unicode MS</vt:lpstr>
      <vt:lpstr>Calibri</vt:lpstr>
      <vt:lpstr>Century Gothic</vt:lpstr>
      <vt:lpstr>Consolas</vt:lpstr>
      <vt:lpstr>Courier New</vt:lpstr>
      <vt:lpstr>Lucida Grande</vt:lpstr>
      <vt:lpstr>Times New Roman</vt:lpstr>
      <vt:lpstr>Wingdings</vt:lpstr>
      <vt:lpstr>Wingdings 3</vt:lpstr>
      <vt:lpstr>Wisp</vt:lpstr>
      <vt:lpstr>File Read Write</vt:lpstr>
      <vt:lpstr>Open function</vt:lpstr>
      <vt:lpstr>Reading File</vt:lpstr>
      <vt:lpstr>Reading Lines </vt:lpstr>
      <vt:lpstr>Reading Single Line</vt:lpstr>
      <vt:lpstr>Looping over File object</vt:lpstr>
      <vt:lpstr>File write method </vt:lpstr>
      <vt:lpstr>File writeline method </vt:lpstr>
      <vt:lpstr>Read and Write same Time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</dc:title>
  <dc:creator>Farooq Zafar</dc:creator>
  <cp:lastModifiedBy>Farooq Zafar</cp:lastModifiedBy>
  <cp:revision>120</cp:revision>
  <dcterms:created xsi:type="dcterms:W3CDTF">2019-01-09T15:28:09Z</dcterms:created>
  <dcterms:modified xsi:type="dcterms:W3CDTF">2024-08-02T10:51:42Z</dcterms:modified>
</cp:coreProperties>
</file>