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1" r:id="rId4"/>
    <p:sldId id="295" r:id="rId5"/>
    <p:sldId id="296" r:id="rId6"/>
    <p:sldId id="292" r:id="rId7"/>
    <p:sldId id="297" r:id="rId8"/>
    <p:sldId id="299" r:id="rId9"/>
    <p:sldId id="300" r:id="rId10"/>
    <p:sldId id="301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B123B9-C731-4EA8-AB3B-B12E3A5E2F70}">
          <p14:sldIdLst>
            <p14:sldId id="256"/>
            <p14:sldId id="257"/>
          </p14:sldIdLst>
        </p14:section>
        <p14:section name="Basic List Operations" id="{2F283FBB-B433-42DB-9E70-D2E9F07F37DB}">
          <p14:sldIdLst>
            <p14:sldId id="291"/>
            <p14:sldId id="295"/>
            <p14:sldId id="296"/>
            <p14:sldId id="292"/>
            <p14:sldId id="297"/>
          </p14:sldIdLst>
        </p14:section>
        <p14:section name="List Methods" id="{9F6DC254-C193-4A03-9FC2-404133B0AFE0}">
          <p14:sldIdLst>
            <p14:sldId id="299"/>
            <p14:sldId id="300"/>
            <p14:sldId id="301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0712" autoAdjust="0"/>
  </p:normalViewPr>
  <p:slideViewPr>
    <p:cSldViewPr snapToGrid="0">
      <p:cViewPr varScale="1">
        <p:scale>
          <a:sx n="77" d="100"/>
          <a:sy n="77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BB15B-6E94-4365-8D1C-3D2C1A42CC1F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EBD99-D875-4099-BBA3-3D6F9A194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EBD99-D875-4099-BBA3-3D6F9A194F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EBD99-D875-4099-BBA3-3D6F9A194F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Lists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List is a sequence of values like strings (sequence of characters).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In Strings, Values are always characters but in a list values can be of any type i.e. characters, numbers etc.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Values in a list are called elements or items.</a:t>
            </a:r>
            <a:endParaRPr lang="en-US" sz="2800" b="1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How to Create List</a:t>
            </a:r>
            <a:r>
              <a:rPr lang="en-US" dirty="0"/>
              <a:t> </a:t>
            </a:r>
          </a:p>
          <a:p>
            <a:r>
              <a:rPr lang="en-US" b="1" dirty="0"/>
              <a:t>To create a list, use square bracket []. Empty list can be created as follows: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Create Lists of different values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-123110"/>
            <a:ext cx="24878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]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251200" y="5301051"/>
            <a:ext cx="6675119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&gt;&gt;&gt;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numList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[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</a:rPr>
              <a:t>4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</a:rPr>
              <a:t>5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&gt;&gt;&gt;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daysList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=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[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'SUN'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'MON'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'TUES'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'WED'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'THU'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'FRI'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'SAT'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200400" y="3859602"/>
            <a:ext cx="4206240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emptyList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= []</a:t>
            </a:r>
            <a:r>
              <a:rPr lang="en-US" altLang="en-US" dirty="0">
                <a:solidFill>
                  <a:srgbClr val="333333"/>
                </a:solidFill>
                <a:latin typeface="Arial Unicode MS"/>
              </a:rPr>
              <a:t>  </a:t>
            </a:r>
            <a:endParaRPr lang="en-US" dirty="0"/>
          </a:p>
          <a:p>
            <a:pPr defTabSz="91440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latin typeface="Arial Unicode MS"/>
              </a:rPr>
              <a:t>&gt;&gt;&gt; </a:t>
            </a:r>
            <a:r>
              <a:rPr lang="en-US" altLang="en-US" dirty="0" err="1">
                <a:solidFill>
                  <a:srgbClr val="333333"/>
                </a:solidFill>
                <a:latin typeface="Arial Unicode MS"/>
              </a:rPr>
              <a:t>initList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= list()</a:t>
            </a:r>
            <a:r>
              <a:rPr lang="en-US" altLang="en-US" sz="1000" dirty="0">
                <a:solidFill>
                  <a:srgbClr val="333333"/>
                </a:solidFill>
                <a:latin typeface="Arial Unicode MS"/>
              </a:rPr>
              <a:t> 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1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Removing Elements from List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Remove Method</a:t>
            </a:r>
            <a:r>
              <a:rPr lang="en-US" dirty="0"/>
              <a:t> </a:t>
            </a:r>
          </a:p>
          <a:p>
            <a:r>
              <a:rPr lang="en-US" dirty="0"/>
              <a:t>Removes first element from list if value given in method matches. 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3694" y="2185673"/>
            <a:ext cx="3914273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months.remove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('MAY’)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C0C0C0"/>
                </a:highlight>
                <a:latin typeface="Arial Unicode MS"/>
              </a:rPr>
              <a:t>['MAR', 'FEB', 'APR']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List Methods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Count Method</a:t>
            </a:r>
            <a:r>
              <a:rPr lang="en-US" dirty="0"/>
              <a:t> </a:t>
            </a:r>
          </a:p>
          <a:p>
            <a:r>
              <a:rPr lang="en-US" dirty="0"/>
              <a:t>It is used to count the number of times for which the value appears in a list. 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/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Index Method</a:t>
            </a:r>
          </a:p>
          <a:p>
            <a:r>
              <a:rPr lang="en-US" b="1" dirty="0"/>
              <a:t>Index method returns the position(first) of the element in the list. 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40624" y="1952833"/>
            <a:ext cx="5855368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months = ['MAR', 'FEB', 'APR', 'APR', 'APR', 'MAR'] &gt;&gt;&gt;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months.count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('MAR')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months.count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('APR')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3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10807" y="4490034"/>
            <a:ext cx="5839326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months ['MAR', 'FEB', 'APR', 'APR', 'APR', 'MAR'] &gt;&gt;&gt;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months.index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('APR')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months.index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('MAR')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months.index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('FEB')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9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List Methods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Sort Method</a:t>
            </a:r>
            <a:r>
              <a:rPr lang="en-US" dirty="0"/>
              <a:t> </a:t>
            </a:r>
          </a:p>
          <a:p>
            <a:pPr>
              <a:spcBef>
                <a:spcPts val="0"/>
              </a:spcBef>
            </a:pPr>
            <a:r>
              <a:rPr lang="en-US" dirty="0"/>
              <a:t>Sort method is used to sort the elements of the list.</a:t>
            </a:r>
            <a:endParaRPr lang="en-US" b="1" dirty="0"/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Reverse Method</a:t>
            </a:r>
          </a:p>
          <a:p>
            <a:pPr>
              <a:spcBef>
                <a:spcPts val="0"/>
              </a:spcBef>
            </a:pPr>
            <a:r>
              <a:rPr lang="en-US" dirty="0"/>
              <a:t>Reverse method is used to sort the elements of a list in reverse order. 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358683" y="2721063"/>
            <a:ext cx="94310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44253" y="2279430"/>
            <a:ext cx="5855368" cy="64633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 flipV="1">
            <a:off x="3144253" y="4613980"/>
            <a:ext cx="3265413" cy="36933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66737" y="1910068"/>
            <a:ext cx="6224337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months ['MAR', 'FEB', 'APR', 'APR', 'APR', 'MAR’]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months.sort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C0C0C0"/>
                </a:highlight>
                <a:latin typeface="Arial Unicode MS"/>
              </a:rPr>
              <a:t>['APR', 'APR', 'APR', 'FEB', 'MAR', 'MAR']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66737" y="4346103"/>
            <a:ext cx="6224337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/>
              </a:rPr>
            </a:br>
            <a:r>
              <a:rPr kumimoji="0" lang="en-US" altLang="en-US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/>
              </a:rPr>
              <a:t>&gt;&gt;&gt; months = ['APR', 'APR', 'APR', 'FEB', 'MAR', 'MAR’]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/>
              </a:rPr>
              <a:t>&gt;&gt;&gt; </a:t>
            </a:r>
            <a:r>
              <a:rPr kumimoji="0" lang="en-US" altLang="en-US" i="0" u="none" strike="noStrike" normalizeH="0" baseline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/>
              </a:rPr>
              <a:t>months.reverse</a:t>
            </a:r>
            <a:r>
              <a:rPr kumimoji="0" lang="en-US" altLang="en-US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C0C0C0"/>
                </a:highlight>
                <a:latin typeface="Arial Unicode MS"/>
              </a:rPr>
              <a:t>['MAR', 'MAR', 'FEB', 'APR', 'APR', 'APR'] </a:t>
            </a:r>
            <a:endParaRPr kumimoji="0" lang="en-US" altLang="en-US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Lists are Mutable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/>
          <a:lstStyle/>
          <a:p>
            <a:pPr fontAlgn="base"/>
            <a:r>
              <a:rPr lang="en-US" b="1" dirty="0"/>
              <a:t>List elements can be accessed in the same way as strings, i.e. [] —bracket operator. Expression inside the brackets specifies the index.</a:t>
            </a:r>
            <a:endParaRPr lang="en-GB" b="1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r>
              <a:rPr lang="en-US" b="1" dirty="0"/>
              <a:t>Lists are mutable meaning they can be changed. 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b="1" dirty="0"/>
              <a:t>	Values can be assigned to a list using list index.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Nested Lists</a:t>
            </a:r>
          </a:p>
          <a:p>
            <a:pPr>
              <a:spcBef>
                <a:spcPts val="0"/>
              </a:spcBef>
            </a:pPr>
            <a:r>
              <a:rPr lang="en-US" b="1" dirty="0"/>
              <a:t>A list within another list is nested. 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51276" y="3744092"/>
            <a:ext cx="5250873" cy="14157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latin typeface="Arial Unicode MS"/>
              </a:rPr>
              <a:t>&gt;&gt;&gt; numbers = [17, 123]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Arial Unicode MS"/>
              </a:rPr>
              <a:t>&gt;&gt;&gt; numbers[1] = 5</a:t>
            </a:r>
            <a:endParaRPr lang="en-US" altLang="en-US" dirty="0">
              <a:solidFill>
                <a:srgbClr val="333333"/>
              </a:solidFill>
              <a:latin typeface="Arial Unicode MS"/>
              <a:ea typeface="Arial Unicode MS"/>
              <a:cs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latin typeface="Arial Unicode MS"/>
              </a:rPr>
              <a:t>&gt;&gt;&gt; print( numbers ) 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highlight>
                  <a:srgbClr val="C0C0C0"/>
                </a:highlight>
                <a:latin typeface="Arial Unicode MS"/>
              </a:rPr>
              <a:t>[17, 5] </a:t>
            </a:r>
            <a:endParaRPr lang="en-US" altLang="en-US" dirty="0">
              <a:highlight>
                <a:srgbClr val="C0C0C0"/>
              </a:highlight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765587" y="1781526"/>
            <a:ext cx="5772126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</a:t>
            </a:r>
            <a:r>
              <a:rPr lang="en-US" altLang="en-US" dirty="0">
                <a:solidFill>
                  <a:srgbClr val="333333"/>
                </a:solidFill>
                <a:latin typeface="Arial Unicode MS"/>
              </a:rPr>
              <a:t>cities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= 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Lahore'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'Karachi'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'Islamabad</a:t>
            </a:r>
            <a:r>
              <a:rPr lang="en-US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print( cities[0]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highlight>
                  <a:srgbClr val="C0C0C0"/>
                </a:highlight>
                <a:latin typeface="Arial Unicode MS"/>
              </a:rPr>
              <a:t>‘Lahore’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951276" y="6074147"/>
            <a:ext cx="667511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&gt;&gt;&gt; </a:t>
            </a: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mix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‘Eggs'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3.0, [10,20]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5316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List Operations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Concatenation Operator</a:t>
            </a:r>
          </a:p>
          <a:p>
            <a:r>
              <a:rPr lang="en-US" b="1" dirty="0"/>
              <a:t>Lists can be joined by using the '+' operator.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Repetition Operator</a:t>
            </a:r>
          </a:p>
          <a:p>
            <a:r>
              <a:rPr lang="en-US" b="1" dirty="0"/>
              <a:t>'*' operator can be used to repeat elements of a list by a specific number.</a:t>
            </a:r>
          </a:p>
          <a:p>
            <a:endParaRPr lang="en-US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60320" y="1937019"/>
            <a:ext cx="327152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a = [1, 2, 3]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b = [4, 5, 6]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c = a +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print( c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[1, 2, 3, 4, 5, 6]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79040" y="5126673"/>
            <a:ext cx="335280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[1] *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[1, 1, 1, 1]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["Two"] *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["Two" , "Two"]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4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List Operations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Length of List</a:t>
            </a:r>
          </a:p>
          <a:p>
            <a:r>
              <a:rPr lang="en-US" b="1" dirty="0"/>
              <a:t>Built-in function </a:t>
            </a:r>
            <a:r>
              <a:rPr lang="en-US" b="1" dirty="0" err="1"/>
              <a:t>len</a:t>
            </a:r>
            <a:r>
              <a:rPr lang="en-US" b="1" dirty="0"/>
              <a:t>() applies to lists and it gives number of elements in a list.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Membership (in) Operator in List</a:t>
            </a:r>
          </a:p>
          <a:p>
            <a:endParaRPr lang="en-US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422956" y="2043432"/>
            <a:ext cx="6675119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&gt;&gt;&gt;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days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'SUN'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'MON'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'TUES'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'WED'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'THU'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'FRI'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'SAT'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&gt;&gt;&gt; </a:t>
            </a:r>
            <a:r>
              <a:rPr lang="en-US" altLang="en-US" dirty="0" err="1">
                <a:solidFill>
                  <a:srgbClr val="000000"/>
                </a:solidFill>
                <a:latin typeface="Arial Unicode MS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(days)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7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2955" y="3741679"/>
            <a:ext cx="5637679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cities = </a:t>
            </a:r>
            <a:r>
              <a:rPr lang="en-GB" dirty="0">
                <a:solidFill>
                  <a:srgbClr val="D4D4D4"/>
                </a:solidFill>
              </a:rPr>
              <a:t>[</a:t>
            </a:r>
            <a:r>
              <a:rPr lang="en-GB" dirty="0">
                <a:solidFill>
                  <a:srgbClr val="CE9178"/>
                </a:solidFill>
              </a:rPr>
              <a:t>‘Lahore’</a:t>
            </a:r>
            <a:r>
              <a:rPr lang="en-GB" dirty="0">
                <a:solidFill>
                  <a:srgbClr val="D4D4D4"/>
                </a:solidFill>
              </a:rPr>
              <a:t>, </a:t>
            </a:r>
            <a:r>
              <a:rPr lang="en-GB" dirty="0">
                <a:solidFill>
                  <a:srgbClr val="CE9178"/>
                </a:solidFill>
              </a:rPr>
              <a:t>’Karachi’</a:t>
            </a:r>
            <a:r>
              <a:rPr lang="en-GB" dirty="0">
                <a:solidFill>
                  <a:srgbClr val="D4D4D4"/>
                </a:solidFill>
              </a:rPr>
              <a:t>, </a:t>
            </a:r>
            <a:r>
              <a:rPr lang="en-GB" dirty="0">
                <a:solidFill>
                  <a:srgbClr val="CE9178"/>
                </a:solidFill>
              </a:rPr>
              <a:t>’Islamabad'</a:t>
            </a:r>
            <a:r>
              <a:rPr lang="en-GB" dirty="0">
                <a:solidFill>
                  <a:srgbClr val="D4D4D4"/>
                </a:solidFill>
              </a:rPr>
              <a:t>] 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E9178"/>
                </a:solidFill>
              </a:rPr>
              <a:t>‘Lahore’</a:t>
            </a:r>
            <a:r>
              <a:rPr lang="en-GB" dirty="0">
                <a:solidFill>
                  <a:srgbClr val="D4D4D4"/>
                </a:solidFill>
              </a:rPr>
              <a:t>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cities</a:t>
            </a: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CE9178"/>
                </a:solidFill>
              </a:rPr>
              <a:t>‘Hyderabad’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cities</a:t>
            </a: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CE9178"/>
                </a:solidFill>
              </a:rPr>
              <a:t>‘</a:t>
            </a:r>
            <a:r>
              <a:rPr lang="en-GB" dirty="0" err="1">
                <a:solidFill>
                  <a:srgbClr val="CE9178"/>
                </a:solidFill>
              </a:rPr>
              <a:t>Umerkot</a:t>
            </a:r>
            <a:r>
              <a:rPr lang="en-GB" dirty="0">
                <a:solidFill>
                  <a:srgbClr val="CE9178"/>
                </a:solidFill>
              </a:rPr>
              <a:t>’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cities</a:t>
            </a:r>
          </a:p>
          <a:p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77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Traversing List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/>
          <a:lstStyle/>
          <a:p>
            <a:r>
              <a:rPr lang="en-US" b="1" dirty="0"/>
              <a:t>Most common way to traverse the elements of a list is with a for loop.</a:t>
            </a:r>
          </a:p>
          <a:p>
            <a:endParaRPr lang="en-US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0256" y="1506479"/>
            <a:ext cx="7323024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days = </a:t>
            </a:r>
            <a:r>
              <a:rPr lang="en-GB" dirty="0"/>
              <a:t>[</a:t>
            </a:r>
            <a:r>
              <a:rPr lang="en-GB" dirty="0">
                <a:solidFill>
                  <a:srgbClr val="CE9178"/>
                </a:solidFill>
              </a:rPr>
              <a:t>‘SUN'</a:t>
            </a:r>
            <a:r>
              <a:rPr lang="en-GB" dirty="0">
                <a:solidFill>
                  <a:srgbClr val="D4D4D4"/>
                </a:solidFill>
              </a:rPr>
              <a:t>,</a:t>
            </a:r>
            <a:r>
              <a:rPr lang="en-GB" dirty="0">
                <a:solidFill>
                  <a:srgbClr val="CE9178"/>
                </a:solidFill>
              </a:rPr>
              <a:t>‘MON'</a:t>
            </a:r>
            <a:r>
              <a:rPr lang="en-GB" dirty="0">
                <a:solidFill>
                  <a:srgbClr val="D4D4D4"/>
                </a:solidFill>
              </a:rPr>
              <a:t>,</a:t>
            </a:r>
            <a:r>
              <a:rPr lang="en-GB" dirty="0">
                <a:solidFill>
                  <a:srgbClr val="CE9178"/>
                </a:solidFill>
              </a:rPr>
              <a:t>‘TUES‘,’WED’,’THU’,’FRI’,’SAT’</a:t>
            </a:r>
            <a:r>
              <a:rPr lang="en-GB" dirty="0"/>
              <a:t>]</a:t>
            </a:r>
          </a:p>
          <a:p>
            <a:r>
              <a:rPr lang="en-GB" dirty="0">
                <a:solidFill>
                  <a:srgbClr val="D4D4D4"/>
                </a:solidFill>
              </a:rPr>
              <a:t> </a:t>
            </a:r>
          </a:p>
          <a:p>
            <a:r>
              <a:rPr lang="en-US" b="1" dirty="0">
                <a:solidFill>
                  <a:srgbClr val="002060"/>
                </a:solidFill>
              </a:rPr>
              <a:t>for</a:t>
            </a:r>
            <a:r>
              <a:rPr lang="en-US" dirty="0"/>
              <a:t> day</a:t>
            </a:r>
            <a:r>
              <a:rPr lang="en-US" b="1" dirty="0">
                <a:solidFill>
                  <a:srgbClr val="002060"/>
                </a:solidFill>
              </a:rPr>
              <a:t> in </a:t>
            </a:r>
            <a:r>
              <a:rPr lang="en-US" b="1" dirty="0">
                <a:solidFill>
                  <a:srgbClr val="00B050"/>
                </a:solidFill>
              </a:rPr>
              <a:t>days</a:t>
            </a:r>
            <a:r>
              <a:rPr lang="en-US" dirty="0"/>
              <a:t>:</a:t>
            </a:r>
          </a:p>
          <a:p>
            <a:r>
              <a:rPr lang="en-US" b="1" dirty="0"/>
              <a:t>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print</a:t>
            </a:r>
            <a:r>
              <a:rPr lang="en-US" dirty="0"/>
              <a:t>(day)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Output:</a:t>
            </a:r>
          </a:p>
          <a:p>
            <a:r>
              <a:rPr lang="en-GB" dirty="0">
                <a:latin typeface="Consolas" panose="020B0609020204030204" pitchFamily="49" charset="0"/>
              </a:rPr>
              <a:t>================</a:t>
            </a:r>
          </a:p>
          <a:p>
            <a:r>
              <a:rPr lang="en-GB" dirty="0">
                <a:latin typeface="Consolas" panose="020B0609020204030204" pitchFamily="49" charset="0"/>
              </a:rPr>
              <a:t>SUN</a:t>
            </a:r>
          </a:p>
          <a:p>
            <a:r>
              <a:rPr lang="en-GB" dirty="0">
                <a:latin typeface="Consolas" panose="020B0609020204030204" pitchFamily="49" charset="0"/>
              </a:rPr>
              <a:t>MON</a:t>
            </a:r>
          </a:p>
          <a:p>
            <a:r>
              <a:rPr lang="en-GB" dirty="0">
                <a:latin typeface="Consolas" panose="020B0609020204030204" pitchFamily="49" charset="0"/>
              </a:rPr>
              <a:t>TUES</a:t>
            </a:r>
          </a:p>
          <a:p>
            <a:r>
              <a:rPr lang="en-GB" dirty="0">
                <a:latin typeface="Consolas" panose="020B0609020204030204" pitchFamily="49" charset="0"/>
              </a:rPr>
              <a:t>WED</a:t>
            </a:r>
          </a:p>
          <a:p>
            <a:r>
              <a:rPr lang="en-GB" dirty="0">
                <a:latin typeface="Consolas" panose="020B0609020204030204" pitchFamily="49" charset="0"/>
              </a:rPr>
              <a:t>THU</a:t>
            </a:r>
          </a:p>
          <a:p>
            <a:r>
              <a:rPr lang="en-GB" dirty="0">
                <a:latin typeface="Consolas" panose="020B0609020204030204" pitchFamily="49" charset="0"/>
              </a:rPr>
              <a:t>FRI</a:t>
            </a:r>
          </a:p>
          <a:p>
            <a:r>
              <a:rPr lang="en-GB" dirty="0">
                <a:latin typeface="Consolas" panose="020B0609020204030204" pitchFamily="49" charset="0"/>
              </a:rPr>
              <a:t>SAT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73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List Slicing and Index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/>
          <a:lstStyle/>
          <a:p>
            <a:r>
              <a:rPr lang="en-US" b="1"/>
              <a:t>Specific elements of a list can be accessed by using the index. </a:t>
            </a:r>
          </a:p>
          <a:p>
            <a:endParaRPr lang="en-US" b="1"/>
          </a:p>
          <a:p>
            <a:endParaRPr lang="en-US" b="1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0096" y="1658879"/>
            <a:ext cx="8105344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&gt;&gt;&gt; </a:t>
            </a:r>
            <a:r>
              <a:rPr lang="en-GB" b="1" dirty="0"/>
              <a:t>days =</a:t>
            </a:r>
            <a:r>
              <a:rPr lang="en-GB" b="1" dirty="0">
                <a:latin typeface="Century Gothic" panose="020B0502020202020204" pitchFamily="34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entury Gothic" panose="020B0502020202020204" pitchFamily="34" charset="0"/>
              </a:rPr>
              <a:t>[</a:t>
            </a:r>
            <a:r>
              <a:rPr lang="en-GB" dirty="0">
                <a:solidFill>
                  <a:srgbClr val="CE9178"/>
                </a:solidFill>
                <a:latin typeface="Century Gothic" panose="020B0502020202020204" pitchFamily="34" charset="0"/>
              </a:rPr>
              <a:t>‘SUN'</a:t>
            </a:r>
            <a:r>
              <a:rPr lang="en-GB" dirty="0">
                <a:solidFill>
                  <a:srgbClr val="D4D4D4"/>
                </a:solidFill>
                <a:latin typeface="Century Gothic" panose="020B0502020202020204" pitchFamily="34" charset="0"/>
              </a:rPr>
              <a:t>,</a:t>
            </a:r>
            <a:r>
              <a:rPr lang="en-GB" dirty="0">
                <a:solidFill>
                  <a:srgbClr val="CE9178"/>
                </a:solidFill>
                <a:latin typeface="Century Gothic" panose="020B0502020202020204" pitchFamily="34" charset="0"/>
              </a:rPr>
              <a:t>‘MON'</a:t>
            </a:r>
            <a:r>
              <a:rPr lang="en-GB" dirty="0">
                <a:solidFill>
                  <a:srgbClr val="D4D4D4"/>
                </a:solidFill>
                <a:latin typeface="Century Gothic" panose="020B0502020202020204" pitchFamily="34" charset="0"/>
              </a:rPr>
              <a:t>,</a:t>
            </a:r>
            <a:r>
              <a:rPr lang="en-GB" dirty="0">
                <a:solidFill>
                  <a:srgbClr val="CE9178"/>
                </a:solidFill>
                <a:latin typeface="Century Gothic" panose="020B0502020202020204" pitchFamily="34" charset="0"/>
              </a:rPr>
              <a:t>‘TUES‘,’WED’,’THU’,’FRI’,’SAT’</a:t>
            </a:r>
            <a:r>
              <a:rPr lang="en-GB" dirty="0">
                <a:solidFill>
                  <a:srgbClr val="D4D4D4"/>
                </a:solidFill>
                <a:latin typeface="Century Gothic" panose="020B0502020202020204" pitchFamily="34" charset="0"/>
              </a:rPr>
              <a:t>] </a:t>
            </a:r>
          </a:p>
          <a:p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/>
              <a:t>&gt;&gt;&gt; days[1]</a:t>
            </a:r>
          </a:p>
          <a:p>
            <a:r>
              <a:rPr lang="en-US" dirty="0"/>
              <a:t>'MON‘</a:t>
            </a:r>
          </a:p>
          <a:p>
            <a:endParaRPr lang="en-US" dirty="0"/>
          </a:p>
          <a:p>
            <a:r>
              <a:rPr lang="en-US" b="1" dirty="0"/>
              <a:t>&gt;&gt;&gt; days[1:4]</a:t>
            </a:r>
          </a:p>
          <a:p>
            <a:r>
              <a:rPr lang="en-US" dirty="0"/>
              <a:t>['MON', 'TUES', 'WED']</a:t>
            </a:r>
          </a:p>
          <a:p>
            <a:endParaRPr lang="en-US" b="1" dirty="0"/>
          </a:p>
          <a:p>
            <a:r>
              <a:rPr lang="en-US" b="1" dirty="0"/>
              <a:t>&gt;&gt;&gt; days[5:]</a:t>
            </a:r>
          </a:p>
          <a:p>
            <a:r>
              <a:rPr lang="en-US" dirty="0"/>
              <a:t>['FRI', 'SAT']</a:t>
            </a:r>
          </a:p>
          <a:p>
            <a:endParaRPr lang="en-US" b="1" dirty="0"/>
          </a:p>
          <a:p>
            <a:r>
              <a:rPr lang="en-US" b="1" dirty="0"/>
              <a:t>&gt;&gt;&gt; days[:1]</a:t>
            </a:r>
          </a:p>
          <a:p>
            <a:r>
              <a:rPr lang="en-US" dirty="0"/>
              <a:t>['SUN']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1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Elements of List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/>
          <a:lstStyle/>
          <a:p>
            <a:r>
              <a:rPr lang="en-US" b="1" dirty="0"/>
              <a:t>To remove a value at a certain position(index) in a list, use del operator: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To remove an element by its value and not index, use remove method</a:t>
            </a:r>
          </a:p>
          <a:p>
            <a:r>
              <a:rPr lang="en-US" b="1" dirty="0"/>
              <a:t>	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To remove more than one element, you can use del with a slice index:</a:t>
            </a:r>
          </a:p>
          <a:p>
            <a:endParaRPr lang="en-US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0096" y="1658879"/>
            <a:ext cx="715030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&gt;&gt;&gt; </a:t>
            </a:r>
            <a:r>
              <a:rPr lang="en-GB" b="1" dirty="0"/>
              <a:t>days = </a:t>
            </a:r>
            <a:r>
              <a:rPr lang="en-GB" dirty="0">
                <a:solidFill>
                  <a:srgbClr val="D4D4D4"/>
                </a:solidFill>
              </a:rPr>
              <a:t>[</a:t>
            </a:r>
            <a:r>
              <a:rPr lang="en-GB" dirty="0">
                <a:solidFill>
                  <a:srgbClr val="CE9178"/>
                </a:solidFill>
              </a:rPr>
              <a:t>‘SUN'</a:t>
            </a:r>
            <a:r>
              <a:rPr lang="en-GB" dirty="0">
                <a:solidFill>
                  <a:srgbClr val="D4D4D4"/>
                </a:solidFill>
              </a:rPr>
              <a:t>,</a:t>
            </a:r>
            <a:r>
              <a:rPr lang="en-GB" dirty="0">
                <a:solidFill>
                  <a:srgbClr val="CE9178"/>
                </a:solidFill>
              </a:rPr>
              <a:t>‘MON'</a:t>
            </a:r>
            <a:r>
              <a:rPr lang="en-GB" dirty="0">
                <a:solidFill>
                  <a:srgbClr val="D4D4D4"/>
                </a:solidFill>
              </a:rPr>
              <a:t>,</a:t>
            </a:r>
            <a:r>
              <a:rPr lang="en-GB" dirty="0">
                <a:solidFill>
                  <a:srgbClr val="CE9178"/>
                </a:solidFill>
              </a:rPr>
              <a:t>‘TUES‘,’WED’,’THU’,’FRI’,’SAT’</a:t>
            </a:r>
            <a:r>
              <a:rPr lang="en-GB" dirty="0">
                <a:solidFill>
                  <a:srgbClr val="D4D4D4"/>
                </a:solidFill>
              </a:rPr>
              <a:t>]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/>
              <a:t>&gt;&gt;&gt; del days[0]</a:t>
            </a:r>
          </a:p>
          <a:p>
            <a:r>
              <a:rPr lang="en-GB" dirty="0"/>
              <a:t>[‘MON',‘TUES‘,’WED’,’THU’,’FRI’,’SAT’] 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0096" y="3097696"/>
            <a:ext cx="7150304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&gt;&gt;&gt; </a:t>
            </a:r>
            <a:r>
              <a:rPr lang="en-GB" b="1" dirty="0"/>
              <a:t>days = </a:t>
            </a:r>
            <a:r>
              <a:rPr lang="en-GB" dirty="0">
                <a:solidFill>
                  <a:srgbClr val="D4D4D4"/>
                </a:solidFill>
              </a:rPr>
              <a:t>[</a:t>
            </a:r>
            <a:r>
              <a:rPr lang="en-GB" dirty="0">
                <a:solidFill>
                  <a:srgbClr val="CE9178"/>
                </a:solidFill>
              </a:rPr>
              <a:t>‘SUN'</a:t>
            </a:r>
            <a:r>
              <a:rPr lang="en-GB" dirty="0">
                <a:solidFill>
                  <a:srgbClr val="D4D4D4"/>
                </a:solidFill>
              </a:rPr>
              <a:t>,</a:t>
            </a:r>
            <a:r>
              <a:rPr lang="en-GB" dirty="0">
                <a:solidFill>
                  <a:srgbClr val="CE9178"/>
                </a:solidFill>
              </a:rPr>
              <a:t>‘MON'</a:t>
            </a:r>
            <a:r>
              <a:rPr lang="en-GB" dirty="0">
                <a:solidFill>
                  <a:srgbClr val="D4D4D4"/>
                </a:solidFill>
              </a:rPr>
              <a:t>,</a:t>
            </a:r>
            <a:r>
              <a:rPr lang="en-GB" dirty="0">
                <a:solidFill>
                  <a:srgbClr val="CE9178"/>
                </a:solidFill>
              </a:rPr>
              <a:t>‘TUES‘,’WED’,’THU’,’FRI’,’SAT’</a:t>
            </a:r>
            <a:r>
              <a:rPr lang="en-GB" dirty="0">
                <a:solidFill>
                  <a:srgbClr val="D4D4D4"/>
                </a:solidFill>
              </a:rPr>
              <a:t>] </a:t>
            </a:r>
          </a:p>
          <a:p>
            <a:r>
              <a:rPr lang="en-US" b="1" dirty="0"/>
              <a:t>&gt;&gt;&gt; </a:t>
            </a:r>
            <a:r>
              <a:rPr lang="en-US" b="1" dirty="0" err="1"/>
              <a:t>days.remove</a:t>
            </a:r>
            <a:r>
              <a:rPr lang="en-US" b="1" dirty="0"/>
              <a:t>(‘MON’)</a:t>
            </a:r>
          </a:p>
          <a:p>
            <a:r>
              <a:rPr lang="en-US" b="1" dirty="0"/>
              <a:t>&gt;&gt;&gt; days</a:t>
            </a:r>
          </a:p>
          <a:p>
            <a:r>
              <a:rPr lang="en-GB" dirty="0"/>
              <a:t>[‘TUES‘,’WED’,’THU’,’FRI’,’SAT’] 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1536" y="5135794"/>
            <a:ext cx="7150304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&gt;&gt;&gt; days  </a:t>
            </a:r>
          </a:p>
          <a:p>
            <a:r>
              <a:rPr lang="en-GB" dirty="0"/>
              <a:t>[‘TUES‘,’WED’,’THU’,’FRI’,’SAT’]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/>
              <a:t>&gt;&gt;&gt; del days[1:4]</a:t>
            </a:r>
          </a:p>
          <a:p>
            <a:r>
              <a:rPr lang="en-US" b="1" dirty="0"/>
              <a:t>&gt;&gt;&gt; days</a:t>
            </a:r>
          </a:p>
          <a:p>
            <a:r>
              <a:rPr lang="en-GB" dirty="0"/>
              <a:t>[’TUES’,’SAT’] </a:t>
            </a:r>
          </a:p>
        </p:txBody>
      </p:sp>
    </p:spTree>
    <p:extLst>
      <p:ext uri="{BB962C8B-B14F-4D97-AF65-F5344CB8AC3E}">
        <p14:creationId xmlns:p14="http://schemas.microsoft.com/office/powerpoint/2010/main" val="72367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Elements to List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Append Method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Append Method</a:t>
            </a:r>
          </a:p>
          <a:p>
            <a:r>
              <a:rPr lang="en-US" b="1" dirty="0"/>
              <a:t>Append method add elements at the end of the list.</a:t>
            </a:r>
          </a:p>
          <a:p>
            <a:endParaRPr lang="en-US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366974" y="1637032"/>
            <a:ext cx="3744164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&gt;&gt;&gt;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months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list()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&gt;&gt;&gt; months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rial Unicode MS"/>
              </a:rPr>
              <a:t>[] </a:t>
            </a:r>
          </a:p>
        </p:txBody>
      </p:sp>
      <p:sp>
        <p:nvSpPr>
          <p:cNvPr id="8" name="Rectangle 7"/>
          <p:cNvSpPr/>
          <p:nvPr/>
        </p:nvSpPr>
        <p:spPr>
          <a:xfrm>
            <a:off x="2675087" y="3701922"/>
            <a:ext cx="5080000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&gt;&gt;&gt; </a:t>
            </a:r>
            <a:r>
              <a:rPr lang="en-GB" b="1" dirty="0" err="1">
                <a:latin typeface="Consolas" panose="020B0609020204030204" pitchFamily="49" charset="0"/>
              </a:rPr>
              <a:t>months.append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</a:rPr>
              <a:t>’JAN'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b="1" dirty="0">
                <a:latin typeface="Consolas" panose="020B0609020204030204" pitchFamily="49" charset="0"/>
              </a:rPr>
              <a:t>&gt;&gt;&gt; months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/>
              <a:t>['JAN’]</a:t>
            </a:r>
          </a:p>
          <a:p>
            <a:endParaRPr lang="en-GB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</a:rPr>
              <a:t>&gt;&gt;&gt; </a:t>
            </a:r>
            <a:r>
              <a:rPr lang="en-GB" b="1" dirty="0" err="1">
                <a:latin typeface="Consolas" panose="020B0609020204030204" pitchFamily="49" charset="0"/>
              </a:rPr>
              <a:t>months.append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</a:rPr>
              <a:t>’FEB'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b="1" dirty="0">
                <a:latin typeface="Consolas" panose="020B0609020204030204" pitchFamily="49" charset="0"/>
              </a:rPr>
              <a:t>&gt;&gt;&gt; months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dirty="0"/>
              <a:t>['JAN’, ‘FEB’]</a:t>
            </a:r>
          </a:p>
          <a:p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6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2271" y="325582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Elements to List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/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Insert Method</a:t>
            </a:r>
            <a:r>
              <a:rPr lang="en-US" dirty="0"/>
              <a:t> </a:t>
            </a:r>
          </a:p>
          <a:p>
            <a:r>
              <a:rPr lang="en-US" dirty="0"/>
              <a:t>It can be used to insert an element in a list at a specific position in a list.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b="1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Extend Method</a:t>
            </a:r>
          </a:p>
          <a:p>
            <a:r>
              <a:rPr lang="en-US" dirty="0"/>
              <a:t> </a:t>
            </a:r>
            <a:r>
              <a:rPr lang="en-GB" dirty="0"/>
              <a:t>Extend method concatenates lists.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40335" y="2060793"/>
            <a:ext cx="3811102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latin typeface="Arial Unicode MS"/>
              </a:rPr>
              <a:t>&gt;&gt;&gt; </a:t>
            </a:r>
            <a:r>
              <a:rPr lang="en-US" altLang="en-US" dirty="0" err="1">
                <a:solidFill>
                  <a:srgbClr val="333333"/>
                </a:solidFill>
                <a:latin typeface="Arial Unicode MS"/>
              </a:rPr>
              <a:t>months.insert</a:t>
            </a:r>
            <a:r>
              <a:rPr lang="en-US" altLang="en-US" dirty="0">
                <a:solidFill>
                  <a:srgbClr val="333333"/>
                </a:solidFill>
                <a:latin typeface="Arial Unicode MS"/>
              </a:rPr>
              <a:t>(1,'MAR')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latin typeface="Arial Unicode MS"/>
              </a:rPr>
              <a:t>&gt;&gt;&gt; months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333333"/>
              </a:solidFill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latin typeface="Arial Unicode MS"/>
              </a:rPr>
              <a:t>['JAN', 'MAR','FEB' ]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40335" y="4093524"/>
            <a:ext cx="7026442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secQtr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= ["APR","MAY","JUN"]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&gt;&gt;&gt;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months.extend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secQtr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['JAN', 'MAR', 'FEB', 'APR', 'MAY', 'JUN']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860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9089</TotalTime>
  <Words>1108</Words>
  <Application>Microsoft Office PowerPoint</Application>
  <PresentationFormat>Widescreen</PresentationFormat>
  <Paragraphs>216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Unicode MS</vt:lpstr>
      <vt:lpstr>Calibri</vt:lpstr>
      <vt:lpstr>Century Gothic</vt:lpstr>
      <vt:lpstr>Consolas</vt:lpstr>
      <vt:lpstr>Courier New</vt:lpstr>
      <vt:lpstr>Wingdings</vt:lpstr>
      <vt:lpstr>Wingdings 3</vt:lpstr>
      <vt:lpstr>Wisp</vt:lpstr>
      <vt:lpstr>Lists</vt:lpstr>
      <vt:lpstr>Lists are Mutable</vt:lpstr>
      <vt:lpstr>Basic List Operations</vt:lpstr>
      <vt:lpstr>Basic List Operations</vt:lpstr>
      <vt:lpstr>Traversing List</vt:lpstr>
      <vt:lpstr>List Slicing and Index</vt:lpstr>
      <vt:lpstr>Deleting Elements of List</vt:lpstr>
      <vt:lpstr>Adding Elements to List</vt:lpstr>
      <vt:lpstr>Adding Elements to List</vt:lpstr>
      <vt:lpstr>Removing Elements from List</vt:lpstr>
      <vt:lpstr>Common List Methods</vt:lpstr>
      <vt:lpstr>Common List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Farooq Zafar</dc:creator>
  <cp:lastModifiedBy>Farooq Zafar</cp:lastModifiedBy>
  <cp:revision>99</cp:revision>
  <dcterms:created xsi:type="dcterms:W3CDTF">2019-01-09T15:28:09Z</dcterms:created>
  <dcterms:modified xsi:type="dcterms:W3CDTF">2024-07-29T08:46:33Z</dcterms:modified>
</cp:coreProperties>
</file>