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4" r:id="rId9"/>
    <p:sldId id="276" r:id="rId10"/>
    <p:sldId id="280" r:id="rId11"/>
    <p:sldId id="282" r:id="rId12"/>
    <p:sldId id="281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B123B9-C731-4EA8-AB3B-B12E3A5E2F70}">
          <p14:sldIdLst>
            <p14:sldId id="256"/>
            <p14:sldId id="257"/>
            <p14:sldId id="259"/>
            <p14:sldId id="260"/>
            <p14:sldId id="261"/>
            <p14:sldId id="262"/>
            <p14:sldId id="273"/>
            <p14:sldId id="274"/>
            <p14:sldId id="276"/>
            <p14:sldId id="280"/>
            <p14:sldId id="282"/>
            <p14:sldId id="28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Strings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In programming terms, text is usually called string.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 Python string is a sequence, which consists of zero or more characters.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b="1" dirty="0"/>
              <a:t>String is an immutable data structure, which means they cannot be changed.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String is one of the most important data type in Python.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String can be a single character or a combination of different characters.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String literals in python are surrounded by either single quotation marks, or double quotation marks.</a:t>
            </a:r>
          </a:p>
          <a:p>
            <a:r>
              <a:rPr lang="en-US" dirty="0"/>
              <a:t>	'hello' is the same as "hello".</a:t>
            </a:r>
          </a:p>
          <a:p>
            <a:r>
              <a:rPr lang="en-US" sz="2800" b="1" dirty="0"/>
              <a:t>Examples</a:t>
            </a:r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60073" y="4876800"/>
            <a:ext cx="3870036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&gt;&gt;&gt; greetings = "Hello, World!"</a:t>
            </a:r>
            <a:br>
              <a:rPr lang="en-GB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&gt;&gt;&gt; print(greetings)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Hello, World!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51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42473"/>
            <a:ext cx="8915400" cy="531552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syntax: </a:t>
            </a:r>
            <a:r>
              <a:rPr lang="en-US" dirty="0" err="1">
                <a:solidFill>
                  <a:srgbClr val="FFC000"/>
                </a:solidFill>
              </a:rPr>
              <a:t>str.replace</a:t>
            </a:r>
            <a:r>
              <a:rPr lang="en-US" dirty="0">
                <a:solidFill>
                  <a:srgbClr val="FFC000"/>
                </a:solidFill>
              </a:rPr>
              <a:t>(old, new max)</a:t>
            </a:r>
          </a:p>
          <a:p>
            <a:pPr marL="0" indent="0">
              <a:buNone/>
            </a:pP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700" b="1" dirty="0"/>
              <a:t>Relace returns copy of string with  old characters are replaced with new ones 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strDate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"27-12-2016"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text = "time is great and time is money"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text.replace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is","was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")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'time was great and time was money‘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Join Method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42473"/>
            <a:ext cx="8915400" cy="531552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syntax: </a:t>
            </a:r>
            <a:r>
              <a:rPr lang="en-US" dirty="0" err="1">
                <a:solidFill>
                  <a:srgbClr val="FFC000"/>
                </a:solidFill>
              </a:rPr>
              <a:t>str.join</a:t>
            </a:r>
            <a:r>
              <a:rPr lang="en-US" dirty="0">
                <a:solidFill>
                  <a:srgbClr val="FFC000"/>
                </a:solidFill>
              </a:rPr>
              <a:t>(seq)</a:t>
            </a:r>
          </a:p>
          <a:p>
            <a:pPr marL="0" indent="0">
              <a:buNone/>
            </a:pP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700" b="1" dirty="0"/>
              <a:t>seq contains sequence of separated strings here str acts as a separator. 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&gt;&gt;&gt;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fullname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= [“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Abdul",“Malik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"]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&gt;&gt;&gt; " ".join(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fullname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‘Abdul Malik'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7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Boolean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1" y="1441796"/>
            <a:ext cx="8915400" cy="549656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endswith</a:t>
            </a:r>
            <a:r>
              <a:rPr lang="en-US" sz="3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syntax: 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sz="3500" b="1" dirty="0" err="1">
                <a:solidFill>
                  <a:srgbClr val="FFC000"/>
                </a:solidFill>
              </a:rPr>
              <a:t>str.endswith</a:t>
            </a:r>
            <a:r>
              <a:rPr lang="en-US" sz="3500" b="1" dirty="0">
                <a:solidFill>
                  <a:srgbClr val="FFC000"/>
                </a:solidFill>
              </a:rPr>
              <a:t>(sub-string, </a:t>
            </a:r>
            <a:r>
              <a:rPr lang="en-US" sz="3500" b="1" dirty="0" err="1">
                <a:solidFill>
                  <a:srgbClr val="FFC000"/>
                </a:solidFill>
              </a:rPr>
              <a:t>begin,end</a:t>
            </a:r>
            <a:r>
              <a:rPr lang="en-US" sz="3500" b="1" dirty="0">
                <a:solidFill>
                  <a:srgbClr val="FFC000"/>
                </a:solidFill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text = "Life should be great rather than long“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sz="29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text.endswith</a:t>
            </a: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("ng")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True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sz="29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text.endswith</a:t>
            </a: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("er")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False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sz="29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text.endswith</a:t>
            </a: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("er",0,27)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True</a:t>
            </a:r>
          </a:p>
          <a:p>
            <a:pPr marL="0" indent="0">
              <a:buNone/>
            </a:pPr>
            <a:r>
              <a:rPr lang="en-US" sz="29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sz="23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2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79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Boolean  Methods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645" y="1361440"/>
            <a:ext cx="8915400" cy="549656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startswith</a:t>
            </a:r>
            <a:r>
              <a:rPr lang="en-US" sz="3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method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B050"/>
                </a:solidFill>
              </a:rPr>
              <a:t>syntax</a:t>
            </a:r>
            <a:r>
              <a:rPr lang="en-US" sz="3500" b="1" dirty="0">
                <a:solidFill>
                  <a:srgbClr val="FFC000"/>
                </a:solidFill>
              </a:rPr>
              <a:t>:   </a:t>
            </a:r>
            <a:r>
              <a:rPr lang="en-US" sz="3500" b="1" dirty="0" err="1">
                <a:solidFill>
                  <a:srgbClr val="FFC000"/>
                </a:solidFill>
              </a:rPr>
              <a:t>str.startswith</a:t>
            </a:r>
            <a:r>
              <a:rPr lang="en-US" sz="3500" b="1" dirty="0">
                <a:solidFill>
                  <a:srgbClr val="FFC000"/>
                </a:solidFill>
              </a:rPr>
              <a:t>(sub-string, </a:t>
            </a:r>
            <a:r>
              <a:rPr lang="en-US" sz="3500" b="1" dirty="0" err="1">
                <a:solidFill>
                  <a:srgbClr val="FFC000"/>
                </a:solidFill>
              </a:rPr>
              <a:t>begin,start</a:t>
            </a:r>
            <a:r>
              <a:rPr lang="en-US" sz="3500" b="1" dirty="0">
                <a:solidFill>
                  <a:srgbClr val="FFC000"/>
                </a:solidFill>
              </a:rPr>
              <a:t>]</a:t>
            </a:r>
          </a:p>
          <a:p>
            <a:pPr marL="0" indent="0">
              <a:buNone/>
            </a:pPr>
            <a:endParaRPr lang="en-US" sz="23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quote = "Life should be great rather than long“</a:t>
            </a: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sz="3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quote.startswith</a:t>
            </a: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("Li")</a:t>
            </a: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True</a:t>
            </a: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sz="3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quote.startswith</a:t>
            </a: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("be", 11)</a:t>
            </a: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False</a:t>
            </a: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sz="3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quote.startswith</a:t>
            </a: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("be", 12, 16)</a:t>
            </a:r>
          </a:p>
          <a:p>
            <a:pPr marL="0" indent="0">
              <a:buNone/>
            </a:pPr>
            <a:r>
              <a:rPr lang="en-US" sz="3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True</a:t>
            </a:r>
          </a:p>
          <a:p>
            <a:pPr marL="0" indent="0">
              <a:buNone/>
            </a:pPr>
            <a:r>
              <a:rPr lang="en-US" sz="2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 </a:t>
            </a:r>
          </a:p>
          <a:p>
            <a:pPr marL="0" indent="0">
              <a:buNone/>
            </a:pPr>
            <a:endParaRPr lang="en-US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1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Boolean  Methods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645" y="1361440"/>
            <a:ext cx="8915400" cy="549656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isalnum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isdigit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isspace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islower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sz="40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Isupper</a:t>
            </a:r>
            <a:r>
              <a:rPr 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90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Strings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String is an immutable data structure, which means they cannot be changed.  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Cannot edit the value of the variable although you can reassign it.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2400" y="3131126"/>
            <a:ext cx="3417455" cy="193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&gt;&gt;&gt; name = “Ali Danish"</a:t>
            </a:r>
            <a:br>
              <a:rPr lang="en-GB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&gt;&gt;&gt; name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Ali Danish</a:t>
            </a: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&gt;&gt;&gt; name = “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Jibran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”</a:t>
            </a:r>
          </a:p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highlight>
                  <a:srgbClr val="FFFF00"/>
                </a:highlight>
              </a:rPr>
              <a:t>Jibran</a:t>
            </a:r>
            <a:endParaRPr lang="en-US" dirty="0">
              <a:solidFill>
                <a:schemeClr val="accent4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/>
          </a:bodyPr>
          <a:lstStyle/>
          <a:p>
            <a:r>
              <a:rPr lang="en-US" sz="3600" dirty="0"/>
              <a:t>Length and Concatenation of Strings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To find the length of the string, </a:t>
            </a:r>
            <a:r>
              <a:rPr lang="en-US" b="1" dirty="0" err="1"/>
              <a:t>len</a:t>
            </a:r>
            <a:r>
              <a:rPr lang="en-US" b="1" dirty="0"/>
              <a:t>() function is used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To join or concatenate strings, use the ‘+’ operator on strings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158836" y="1671781"/>
            <a:ext cx="3417455" cy="193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&gt;&gt;&gt; name = "Ali Danish"</a:t>
            </a: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&gt;&gt;&gt; name</a:t>
            </a: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'Ali Danish'</a:t>
            </a:r>
          </a:p>
          <a:p>
            <a:endParaRPr lang="en-GB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&gt;&gt;&gt; </a:t>
            </a:r>
            <a:r>
              <a:rPr lang="en-GB" err="1">
                <a:solidFill>
                  <a:schemeClr val="accent4">
                    <a:lumMod val="50000"/>
                  </a:schemeClr>
                </a:solidFill>
              </a:rPr>
              <a:t>len</a:t>
            </a:r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(name)</a:t>
            </a: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10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8835" y="4535055"/>
            <a:ext cx="3417455" cy="1699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&gt;&gt;&gt; name = "Ali Danish"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prefix = "Mr. “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prefix + name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'Mr. Ali Danish‘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0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Subscript Operator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/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The subscript operator is defined as square brackets []. </a:t>
            </a:r>
          </a:p>
          <a:p>
            <a:pPr marL="742950" lvl="1" indent="-285750" fontAlgn="base">
              <a:buFont typeface="Wingdings" panose="05000000000000000000" pitchFamily="2" charset="2"/>
              <a:buChar char="v"/>
            </a:pPr>
            <a:r>
              <a:rPr lang="en-US" dirty="0"/>
              <a:t>It is used to access the elements of string, list tuple, and so on.</a:t>
            </a:r>
            <a:r>
              <a:rPr lang="en-US" b="1" dirty="0"/>
              <a:t> 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/>
              <a:t>Syntax with index</a:t>
            </a:r>
          </a:p>
          <a:p>
            <a:pPr fontAlgn="base"/>
            <a:r>
              <a:rPr lang="en-US" dirty="0"/>
              <a:t>       &lt;string&gt;[index]</a:t>
            </a: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62400" y="3131126"/>
            <a:ext cx="3417455" cy="2752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&gt;&gt;&gt; name = "The Avengers"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&gt;&gt;&gt;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len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(name)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12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&gt;&gt;&gt; name[0]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'T'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&gt;&gt;&gt; name[11]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's'</a:t>
            </a:r>
          </a:p>
        </p:txBody>
      </p:sp>
    </p:spTree>
    <p:extLst>
      <p:ext uri="{BB962C8B-B14F-4D97-AF65-F5344CB8AC3E}">
        <p14:creationId xmlns:p14="http://schemas.microsoft.com/office/powerpoint/2010/main" val="355346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b="1"/>
              <a:t>Slicing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9630498" cy="5486400"/>
          </a:xfrm>
        </p:spPr>
        <p:txBody>
          <a:bodyPr/>
          <a:lstStyle/>
          <a:p>
            <a:pPr fontAlgn="base"/>
            <a:endParaRPr lang="en-US"/>
          </a:p>
          <a:p>
            <a:pPr fontAlgn="base"/>
            <a:r>
              <a:rPr lang="en-US" sz="2400" b="1"/>
              <a:t>Negative Indexing</a:t>
            </a:r>
          </a:p>
          <a:p>
            <a:pPr fontAlgn="base"/>
            <a:endParaRPr lang="en-US"/>
          </a:p>
          <a:p>
            <a:pPr fontAlgn="base"/>
            <a:r>
              <a:rPr lang="en-US"/>
              <a:t> </a:t>
            </a:r>
          </a:p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19927" y="2489230"/>
            <a:ext cx="3417455" cy="3043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 = "The Avengers"</a:t>
            </a: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&gt;&gt;&gt; name[-1]</a:t>
            </a: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's'</a:t>
            </a:r>
          </a:p>
          <a:p>
            <a:endParaRPr lang="en-GB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&gt;&gt;&gt; name[-12]</a:t>
            </a:r>
          </a:p>
          <a:p>
            <a:r>
              <a:rPr lang="en-GB">
                <a:solidFill>
                  <a:schemeClr val="accent4">
                    <a:lumMod val="50000"/>
                  </a:schemeClr>
                </a:solidFill>
              </a:rPr>
              <a:t>'T'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name[::-1]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sregnevA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ehT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4" y="933321"/>
            <a:ext cx="5763491" cy="37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b="1"/>
              <a:t>Slicing and Dicing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9630498" cy="5486400"/>
          </a:xfrm>
        </p:spPr>
        <p:txBody>
          <a:bodyPr/>
          <a:lstStyle/>
          <a:p>
            <a:pPr fontAlgn="base"/>
            <a:endParaRPr lang="en-US"/>
          </a:p>
          <a:p>
            <a:pPr fontAlgn="base"/>
            <a:endParaRPr lang="en-US"/>
          </a:p>
          <a:p>
            <a:pPr fontAlgn="base"/>
            <a:r>
              <a:rPr lang="en-US"/>
              <a:t> </a:t>
            </a:r>
          </a:p>
          <a:p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19927" y="1505528"/>
            <a:ext cx="3602182" cy="4618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'The Avengers'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name[0:3]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'The‘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name[:6]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'The Av'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name[:]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'The Avengers'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name[5:9]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veng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</a:t>
            </a:r>
          </a:p>
          <a:p>
            <a:endParaRPr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&gt;&gt;&gt; name[::2]</a:t>
            </a:r>
          </a:p>
          <a:p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</a:t>
            </a:r>
            <a:r>
              <a:rPr lang="en-US" err="1">
                <a:solidFill>
                  <a:schemeClr val="accent4">
                    <a:lumMod val="50000"/>
                  </a:schemeClr>
                </a:solidFill>
              </a:rPr>
              <a:t>TeAegr</a:t>
            </a:r>
            <a:r>
              <a:rPr lang="en-US">
                <a:solidFill>
                  <a:schemeClr val="accent4">
                    <a:lumMod val="50000"/>
                  </a:schemeClr>
                </a:solidFill>
              </a:rPr>
              <a:t>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64" y="933321"/>
            <a:ext cx="5763491" cy="37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365" y="709639"/>
            <a:ext cx="8911687" cy="1280890"/>
          </a:xfrm>
        </p:spPr>
        <p:txBody>
          <a:bodyPr/>
          <a:lstStyle/>
          <a:p>
            <a:r>
              <a:rPr lang="en-US"/>
              <a:t>String Case Methods</a:t>
            </a:r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639892"/>
              </p:ext>
            </p:extLst>
          </p:nvPr>
        </p:nvGraphicFramePr>
        <p:xfrm>
          <a:off x="2432194" y="3094182"/>
          <a:ext cx="57235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666">
                  <a:extLst>
                    <a:ext uri="{9D8B030D-6E8A-4147-A177-3AD203B41FA5}">
                      <a16:colId xmlns:a16="http://schemas.microsoft.com/office/drawing/2014/main" val="1887210531"/>
                    </a:ext>
                  </a:extLst>
                </a:gridCol>
                <a:gridCol w="2370390">
                  <a:extLst>
                    <a:ext uri="{9D8B030D-6E8A-4147-A177-3AD203B41FA5}">
                      <a16:colId xmlns:a16="http://schemas.microsoft.com/office/drawing/2014/main" val="1623537292"/>
                    </a:ext>
                  </a:extLst>
                </a:gridCol>
                <a:gridCol w="1613459">
                  <a:extLst>
                    <a:ext uri="{9D8B030D-6E8A-4147-A177-3AD203B41FA5}">
                      <a16:colId xmlns:a16="http://schemas.microsoft.com/office/drawing/2014/main" val="323667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Expression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0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name.upper</a:t>
                      </a:r>
                      <a:r>
                        <a:rPr lang="en-US"/>
                        <a:t>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'HELLO ALI’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lower()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name.lower()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'hello </a:t>
                      </a:r>
                      <a:r>
                        <a:rPr lang="en-GB" err="1"/>
                        <a:t>ali</a:t>
                      </a:r>
                      <a:r>
                        <a:rPr lang="en-GB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capitalize()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name.capitalize</a:t>
                      </a:r>
                      <a:r>
                        <a:rPr lang="en-US"/>
                        <a:t>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‘Hello ali'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9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swapcase()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name.swapcase</a:t>
                      </a:r>
                      <a:r>
                        <a:rPr lang="en-US"/>
                        <a:t>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'hELLO aLI'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5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name.title()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'Hello Ali'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949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2194" y="2311523"/>
            <a:ext cx="3405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= “Hello Ali”</a:t>
            </a:r>
            <a:endParaRPr lang="en-GB" sz="240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14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Strip Methods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11233"/>
              </p:ext>
            </p:extLst>
          </p:nvPr>
        </p:nvGraphicFramePr>
        <p:xfrm>
          <a:off x="2432193" y="3179711"/>
          <a:ext cx="63331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52">
                  <a:extLst>
                    <a:ext uri="{9D8B030D-6E8A-4147-A177-3AD203B41FA5}">
                      <a16:colId xmlns:a16="http://schemas.microsoft.com/office/drawing/2014/main" val="1887210531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1623537292"/>
                    </a:ext>
                  </a:extLst>
                </a:gridCol>
                <a:gridCol w="3574474">
                  <a:extLst>
                    <a:ext uri="{9D8B030D-6E8A-4147-A177-3AD203B41FA5}">
                      <a16:colId xmlns:a16="http://schemas.microsoft.com/office/drawing/2014/main" val="323667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Expression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0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lstrip()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name.rstrip()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'Dr Maqsood##'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20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rstrip()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name.lstrip()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'*Dr Maqsood'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strip()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name.strip()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'Dr Maqsood'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8949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2193" y="2311523"/>
            <a:ext cx="454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= “*Dr Maqsood##”</a:t>
            </a:r>
            <a:endParaRPr lang="en-GB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35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 Method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66241"/>
            <a:ext cx="8915400" cy="438722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Syntax: </a:t>
            </a:r>
            <a:r>
              <a:rPr lang="en-US" sz="1900" dirty="0" err="1">
                <a:solidFill>
                  <a:srgbClr val="FFC000"/>
                </a:solidFill>
              </a:rPr>
              <a:t>str.split</a:t>
            </a:r>
            <a:r>
              <a:rPr lang="en-US" sz="1900" dirty="0">
                <a:solidFill>
                  <a:srgbClr val="FFC000"/>
                </a:solidFill>
              </a:rPr>
              <a:t>(“delimiter”, num)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Split based on delimiter ‘-’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str1 = "27-12-2016"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str1.split("-“)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['27', '12’,’2016']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Split based on default space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name = “Sikandar Raja"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&gt;&gt;&gt;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name.split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()</a:t>
            </a:r>
          </a:p>
          <a:p>
            <a:pPr marL="0" indent="0">
              <a:buNone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[‘Sikandar', ‘Raj']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7003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3663</TotalTime>
  <Words>773</Words>
  <Application>Microsoft Office PowerPoint</Application>
  <PresentationFormat>Widescreen</PresentationFormat>
  <Paragraphs>224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Strings</vt:lpstr>
      <vt:lpstr>Strings</vt:lpstr>
      <vt:lpstr>Length and Concatenation of Strings</vt:lpstr>
      <vt:lpstr>Subscript Operator</vt:lpstr>
      <vt:lpstr>Slicing </vt:lpstr>
      <vt:lpstr>Slicing and Dicing</vt:lpstr>
      <vt:lpstr>String Case Methods</vt:lpstr>
      <vt:lpstr>String Strip Methods</vt:lpstr>
      <vt:lpstr>Split Method</vt:lpstr>
      <vt:lpstr>Replace Method</vt:lpstr>
      <vt:lpstr> Join Method</vt:lpstr>
      <vt:lpstr>String Boolean  Methods</vt:lpstr>
      <vt:lpstr>String Boolean  Methods</vt:lpstr>
      <vt:lpstr>More Boolean 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Farooq Zafar</dc:creator>
  <cp:lastModifiedBy>Farooq Zafar</cp:lastModifiedBy>
  <cp:revision>42</cp:revision>
  <dcterms:created xsi:type="dcterms:W3CDTF">2019-01-09T15:28:09Z</dcterms:created>
  <dcterms:modified xsi:type="dcterms:W3CDTF">2024-07-23T12:07:29Z</dcterms:modified>
</cp:coreProperties>
</file>