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kzidenz-Grotesk Bold" charset="1" panose="02000803050000020004"/>
      <p:regular r:id="rId25"/>
    </p:embeddedFont>
    <p:embeddedFont>
      <p:font typeface="Akzidenz-Grotesk" charset="1" panose="02000503030000020003"/>
      <p:regular r:id="rId26"/>
    </p:embeddedFont>
    <p:embeddedFont>
      <p:font typeface="Open Sans Bold" charset="1" panose="020B0806030504020204"/>
      <p:regular r:id="rId27"/>
    </p:embeddedFont>
    <p:embeddedFont>
      <p:font typeface="Open Sans" charset="1" panose="020B0606030504020204"/>
      <p:regular r:id="rId28"/>
    </p:embeddedFont>
    <p:embeddedFont>
      <p:font typeface="Akzidenz-Grotesk Bold Italics" charset="1" panose="02000803060000090004"/>
      <p:regular r:id="rId29"/>
    </p:embeddedFont>
    <p:embeddedFont>
      <p:font typeface="Arimo" charset="1" panose="020B06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forms/d/1Tmr_xoEVfbuQKjBJ5aB-MzB4oDE4g4wQUDOFsCVo2jM/edit#responses" TargetMode="External" Type="http://schemas.openxmlformats.org/officeDocument/2006/relationships/hyperlink"/><Relationship Id="rId3" Target="https://docs.google.com/forms/d/1Tmr_xoEVfbuQKjBJ5aB-MzB4oDE4g4wQUDOFsCVo2jM/edit#responses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figma.com/design/Hr3Q59Y1YeNe1c1iKVSf4Z/Projeto-de-Agendamento?node-id=1-7343&amp;t=dXZhNz7rVvzReiyb-0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6620" y="-272225"/>
            <a:ext cx="6431380" cy="10559225"/>
            <a:chOff x="0" y="0"/>
            <a:chExt cx="1693862" cy="2781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3862" cy="2781030"/>
            </a:xfrm>
            <a:custGeom>
              <a:avLst/>
              <a:gdLst/>
              <a:ahLst/>
              <a:cxnLst/>
              <a:rect r="r" b="b" t="t" l="l"/>
              <a:pathLst>
                <a:path h="2781030" w="1693862">
                  <a:moveTo>
                    <a:pt x="0" y="0"/>
                  </a:moveTo>
                  <a:lnTo>
                    <a:pt x="1693862" y="0"/>
                  </a:lnTo>
                  <a:lnTo>
                    <a:pt x="1693862" y="2781030"/>
                  </a:lnTo>
                  <a:lnTo>
                    <a:pt x="0" y="2781030"/>
                  </a:lnTo>
                  <a:close/>
                </a:path>
              </a:pathLst>
            </a:custGeom>
            <a:solidFill>
              <a:srgbClr val="DB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93862" cy="278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74567" y="1699271"/>
            <a:ext cx="6195485" cy="5102827"/>
          </a:xfrm>
          <a:custGeom>
            <a:avLst/>
            <a:gdLst/>
            <a:ahLst/>
            <a:cxnLst/>
            <a:rect r="r" b="b" t="t" l="l"/>
            <a:pathLst>
              <a:path h="5102827" w="6195485">
                <a:moveTo>
                  <a:pt x="0" y="0"/>
                </a:moveTo>
                <a:lnTo>
                  <a:pt x="6195486" y="0"/>
                </a:lnTo>
                <a:lnTo>
                  <a:pt x="6195486" y="5102827"/>
                </a:lnTo>
                <a:lnTo>
                  <a:pt x="0" y="510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2353628" cy="2353628"/>
          </a:xfrm>
          <a:custGeom>
            <a:avLst/>
            <a:gdLst/>
            <a:ahLst/>
            <a:cxnLst/>
            <a:rect r="r" b="b" t="t" l="l"/>
            <a:pathLst>
              <a:path h="2353628" w="2353628">
                <a:moveTo>
                  <a:pt x="0" y="0"/>
                </a:moveTo>
                <a:lnTo>
                  <a:pt x="2353628" y="0"/>
                </a:lnTo>
                <a:lnTo>
                  <a:pt x="2353628" y="2353628"/>
                </a:lnTo>
                <a:lnTo>
                  <a:pt x="0" y="2353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7934" y="4771691"/>
            <a:ext cx="827866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b="true" sz="63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ESTUDO DE CASO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7934" y="6339089"/>
            <a:ext cx="770609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u="sng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</a:t>
            </a:r>
            <a:r>
              <a:rPr lang="en-US" sz="2400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: Clinica de Estética “Bem Te Quero”.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4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Sistema</a:t>
            </a:r>
            <a:r>
              <a:rPr lang="en-US" sz="2400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: Aplicativo de Agendamento de horário na clinica.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3717" y="7434464"/>
            <a:ext cx="5397186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6"/>
              </a:lnSpc>
              <a:spcBef>
                <a:spcPct val="0"/>
              </a:spcBef>
            </a:pPr>
            <a:r>
              <a:rPr lang="en-US" b="true" sz="2455" spc="365" u="sng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Equipe</a:t>
            </a:r>
            <a:r>
              <a:rPr lang="en-US" b="true" sz="2455" spc="365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: </a:t>
            </a:r>
            <a:r>
              <a:rPr lang="en-US" sz="2455" spc="365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Eduardo, Eduarda, Flavia, Marcelo e Savio.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3717" y="8853689"/>
            <a:ext cx="5397186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Materia: </a:t>
            </a:r>
            <a:r>
              <a:rPr lang="en-US" sz="209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Praticas de Engenharia de Software.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1704" y="3264437"/>
            <a:ext cx="7884591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MÉTODOS DE COLETA DE REQUISITOS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58975" y="-1571625"/>
            <a:ext cx="5200650" cy="5200650"/>
          </a:xfrm>
          <a:custGeom>
            <a:avLst/>
            <a:gdLst/>
            <a:ahLst/>
            <a:cxnLst/>
            <a:rect r="r" b="b" t="t" l="l"/>
            <a:pathLst>
              <a:path h="5200650" w="5200650">
                <a:moveTo>
                  <a:pt x="0" y="0"/>
                </a:moveTo>
                <a:lnTo>
                  <a:pt x="5200650" y="0"/>
                </a:lnTo>
                <a:lnTo>
                  <a:pt x="520065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0921" y="5358679"/>
            <a:ext cx="7799242" cy="7799242"/>
          </a:xfrm>
          <a:custGeom>
            <a:avLst/>
            <a:gdLst/>
            <a:ahLst/>
            <a:cxnLst/>
            <a:rect r="r" b="b" t="t" l="l"/>
            <a:pathLst>
              <a:path h="7799242" w="7799242">
                <a:moveTo>
                  <a:pt x="0" y="0"/>
                </a:moveTo>
                <a:lnTo>
                  <a:pt x="7799242" y="0"/>
                </a:lnTo>
                <a:lnTo>
                  <a:pt x="7799242" y="7799242"/>
                </a:lnTo>
                <a:lnTo>
                  <a:pt x="0" y="779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840176" y="656847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651760" y="314174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724877" cy="10559225"/>
            <a:chOff x="0" y="0"/>
            <a:chExt cx="2034536" cy="2781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4536" cy="2781030"/>
            </a:xfrm>
            <a:custGeom>
              <a:avLst/>
              <a:gdLst/>
              <a:ahLst/>
              <a:cxnLst/>
              <a:rect r="r" b="b" t="t" l="l"/>
              <a:pathLst>
                <a:path h="2781030" w="2034536">
                  <a:moveTo>
                    <a:pt x="0" y="0"/>
                  </a:moveTo>
                  <a:lnTo>
                    <a:pt x="2034536" y="0"/>
                  </a:lnTo>
                  <a:lnTo>
                    <a:pt x="2034536" y="2781030"/>
                  </a:lnTo>
                  <a:lnTo>
                    <a:pt x="0" y="2781030"/>
                  </a:lnTo>
                  <a:close/>
                </a:path>
              </a:pathLst>
            </a:custGeom>
            <a:solidFill>
              <a:srgbClr val="DB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034536" cy="278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44000" y="3209925"/>
            <a:ext cx="6905751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ENTREVISTA.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FORMULÁRIO.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305300"/>
            <a:ext cx="772487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76" indent="-367038" lvl="1">
              <a:lnSpc>
                <a:spcPts val="4080"/>
              </a:lnSpc>
              <a:buFont typeface="Arial"/>
              <a:buChar char="•"/>
            </a:pPr>
            <a:r>
              <a:rPr lang="en-US" b="true" sz="3400">
                <a:solidFill>
                  <a:srgbClr val="FEFEFE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PARA A COLETA DE REQUISITOS FORAM USADAS OS SEGUINTES MÉTODOS: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69057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ENTREVISTA.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6758" y="2364129"/>
            <a:ext cx="1063406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PONTOS EXTRAIDOS DA ENTREVISTA: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4326" y="3638843"/>
            <a:ext cx="15199348" cy="551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ENTREVISTA FEITA COM FLAVIA KELLEN DA SILVA (SÓCIA PROPRIETÁRIA CLINICA DE ESTÉTICA BEM TE QUERO).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CONTATOS VIA INSTAGRAM E WHATSAPP.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UTILIZAM GOOGLE AGENDA PARA ORGANIZAR OS AGENDAMENTOS.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PRETENDE ADICIONAR UMA TAXA DE AGENDAMENTO.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ATRASOS CAUSAM TRANSTORNOS NO FUNCIONAMENTO.</a:t>
            </a: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 CLIENTE TER ACESSO A AGENDA EM TEMPO REAL( SÓ COM OS HORÁRIOS DISPONIVEIS) DIMINUIRIA OS PROBLEMAS.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69057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FORMULÁRIO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0006" y="4428943"/>
            <a:ext cx="16438884" cy="131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b="true" sz="4001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  <a:hlinkClick r:id="rId2" tooltip="https://docs.google.com/forms/d/1Tmr_xoEVfbuQKjBJ5aB-MzB4oDE4g4wQUDOFsCVo2jM/edit#responses"/>
              </a:rPr>
              <a:t>CLIQUE PARA VER OS RESULTADOS</a:t>
            </a:r>
          </a:p>
          <a:p>
            <a:pPr algn="ctr">
              <a:lnSpc>
                <a:spcPts val="4801"/>
              </a:lnSpc>
              <a:spcBef>
                <a:spcPct val="0"/>
              </a:spcBef>
            </a:pPr>
            <a:r>
              <a:rPr lang="en-US" b="true" sz="4001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  <a:hlinkClick r:id="rId3" tooltip="https://docs.google.com/forms/d/1Tmr_xoEVfbuQKjBJ5aB-MzB4oDE4g4wQUDOFsCVo2jM/edit#responses"/>
              </a:rPr>
              <a:t>OBTIDOS NA PESQUISA COM OS CLIENTES</a:t>
            </a:r>
            <a:r>
              <a:rPr lang="en-US" sz="4001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1704" y="3264437"/>
            <a:ext cx="7884591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ESPECIFICAÇÃO DE CASO DE USO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58975" y="-1571625"/>
            <a:ext cx="5200650" cy="5200650"/>
          </a:xfrm>
          <a:custGeom>
            <a:avLst/>
            <a:gdLst/>
            <a:ahLst/>
            <a:cxnLst/>
            <a:rect r="r" b="b" t="t" l="l"/>
            <a:pathLst>
              <a:path h="5200650" w="5200650">
                <a:moveTo>
                  <a:pt x="0" y="0"/>
                </a:moveTo>
                <a:lnTo>
                  <a:pt x="5200650" y="0"/>
                </a:lnTo>
                <a:lnTo>
                  <a:pt x="520065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0921" y="5358679"/>
            <a:ext cx="7799242" cy="7799242"/>
          </a:xfrm>
          <a:custGeom>
            <a:avLst/>
            <a:gdLst/>
            <a:ahLst/>
            <a:cxnLst/>
            <a:rect r="r" b="b" t="t" l="l"/>
            <a:pathLst>
              <a:path h="7799242" w="7799242">
                <a:moveTo>
                  <a:pt x="0" y="0"/>
                </a:moveTo>
                <a:lnTo>
                  <a:pt x="7799242" y="0"/>
                </a:lnTo>
                <a:lnTo>
                  <a:pt x="7799242" y="7799242"/>
                </a:lnTo>
                <a:lnTo>
                  <a:pt x="0" y="779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840176" y="656847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651760" y="314174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23268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CASO DE USO UC001 – AGENDAR SERVIÇO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4326" y="2114843"/>
            <a:ext cx="15199348" cy="74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DESCRIÇÃO SUCINTA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Permite que clientes agendem serviços (ex.: unhas em gel, esmaltação, decoração), selecionando data, horário, serviço específico e recebendo confirmação via e-mail ou Whatsapp.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ATORES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Cliente</a:t>
            </a: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:</a:t>
            </a: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Usuário que agenda o serviço.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Sistema: envia notificações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PRÉ-CONDIÇÕES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Cliente acessou o sistema de agendamento da clínica.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Horários e serviços estão cadastrados no sistema.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PÓS-CONDIÇÕES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Agendamento registrado no banco de dados.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Confirmação enviada ao cliente (e-mail/SMS).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23268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CASO DE USO UC001 – AGENDAR SERVIÇO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4326" y="2114843"/>
            <a:ext cx="15199348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FLUXO PRINCIPAL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acessa a página de Login.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seleciona serviço e clica no botão seguir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seleciona data e hora do serviço.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confirma o agendamento.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Sistema registra o serviço e envia confirmação (M01)*.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Sistema carrega a página HOME com a lista de serviços.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884958" y="7874093"/>
            <a:ext cx="1234519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M01: "AGENDAMENTO CONFIRMADO PARA [DATA] ÀS [HORA]! DETALHES: [SERVIÇO]."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23268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CASO DE USO UC001 – AGENDAR SERVIÇO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33868"/>
            <a:ext cx="17462131" cy="493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FLUXO ALTERNATIVO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900"/>
              </a:lnSpc>
            </a:pPr>
            <a:r>
              <a:rPr lang="en-US" b="true" sz="2600" i="true">
                <a:solidFill>
                  <a:srgbClr val="8D4F0F"/>
                </a:solidFill>
                <a:latin typeface="Akzidenz-Grotesk Bold Italics"/>
                <a:ea typeface="Akzidenz-Grotesk Bold Italics"/>
                <a:cs typeface="Akzidenz-Grotesk Bold Italics"/>
                <a:sym typeface="Akzidenz-Grotesk Bold Italics"/>
              </a:rPr>
              <a:t>CADASTRO DE USUÁRIO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ACESSA A PÁGINA DE LOGIN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ESCOLHE A OPÇÃO CADASTRAR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CLIENTE PREENCHE DADOS PESSOAIS: NOME, WHATSAPP, E-MAIL E SENHA. E CLICA EM SALVAR (M05)*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SISTEMA CARREGA A PÁGINA HOME COM A LISTA DE SERVIÇOS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70089" y="7812561"/>
            <a:ext cx="551354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M05:</a:t>
            </a:r>
            <a:r>
              <a:rPr lang="en-US" sz="2400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"CADASTRADO COM SUCESSO!"</a:t>
            </a:r>
          </a:p>
          <a:p>
            <a:pPr algn="ctr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1704" y="3264437"/>
            <a:ext cx="7884591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APRESENTAÇÃO DO PROJETO NAVEGÁVEL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58975" y="-1571625"/>
            <a:ext cx="5200650" cy="5200650"/>
          </a:xfrm>
          <a:custGeom>
            <a:avLst/>
            <a:gdLst/>
            <a:ahLst/>
            <a:cxnLst/>
            <a:rect r="r" b="b" t="t" l="l"/>
            <a:pathLst>
              <a:path h="5200650" w="5200650">
                <a:moveTo>
                  <a:pt x="0" y="0"/>
                </a:moveTo>
                <a:lnTo>
                  <a:pt x="5200650" y="0"/>
                </a:lnTo>
                <a:lnTo>
                  <a:pt x="520065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0921" y="5358679"/>
            <a:ext cx="7799242" cy="7799242"/>
          </a:xfrm>
          <a:custGeom>
            <a:avLst/>
            <a:gdLst/>
            <a:ahLst/>
            <a:cxnLst/>
            <a:rect r="r" b="b" t="t" l="l"/>
            <a:pathLst>
              <a:path h="7799242" w="7799242">
                <a:moveTo>
                  <a:pt x="0" y="0"/>
                </a:moveTo>
                <a:lnTo>
                  <a:pt x="7799242" y="0"/>
                </a:lnTo>
                <a:lnTo>
                  <a:pt x="7799242" y="7799242"/>
                </a:lnTo>
                <a:lnTo>
                  <a:pt x="0" y="779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840176" y="656847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651760" y="314174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23268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2" indent="-431806" lvl="1">
              <a:lnSpc>
                <a:spcPts val="4800"/>
              </a:lnSpc>
              <a:buFont typeface="Arial"/>
              <a:buChar char="•"/>
            </a:pPr>
            <a:r>
              <a:rPr lang="en-US" b="true" sz="4000" u="sng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APRESENTAÇÃO DO PROJETO NAVEGÁVEL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6825" y="3894954"/>
            <a:ext cx="10160794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8D4F0F"/>
                </a:solidFill>
                <a:latin typeface="Arimo"/>
                <a:ea typeface="Arimo"/>
                <a:cs typeface="Arimo"/>
                <a:sym typeface="Arimo"/>
                <a:hlinkClick r:id="rId2" tooltip="https://www.figma.com/design/Hr3Q59Y1YeNe1c1iKVSf4Z/Projeto-de-Agendamento?node-id=1-7343&amp;t=dXZhNz7rVvzReiyb-0"/>
              </a:rPr>
              <a:t>Protótipo Navegável - Bem te Quero ↗️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1783" y="-62369"/>
            <a:ext cx="11307434" cy="10559225"/>
            <a:chOff x="0" y="0"/>
            <a:chExt cx="2978090" cy="2781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78090" cy="2781030"/>
            </a:xfrm>
            <a:custGeom>
              <a:avLst/>
              <a:gdLst/>
              <a:ahLst/>
              <a:cxnLst/>
              <a:rect r="r" b="b" t="t" l="l"/>
              <a:pathLst>
                <a:path h="2781030" w="2978090">
                  <a:moveTo>
                    <a:pt x="0" y="0"/>
                  </a:moveTo>
                  <a:lnTo>
                    <a:pt x="2978090" y="0"/>
                  </a:lnTo>
                  <a:lnTo>
                    <a:pt x="2978090" y="2781030"/>
                  </a:lnTo>
                  <a:lnTo>
                    <a:pt x="0" y="2781030"/>
                  </a:lnTo>
                  <a:close/>
                </a:path>
              </a:pathLst>
            </a:custGeom>
            <a:solidFill>
              <a:srgbClr val="F4EE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978090" cy="278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9266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266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7934" y="4598118"/>
            <a:ext cx="45596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b="true" sz="6399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5751" y="3292081"/>
            <a:ext cx="6496268" cy="320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Visão Geral do Cliente.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Apresentação da ideia do projeto.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Métodos de coleta de requisitos.</a:t>
            </a: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Casos de Usos do projeto.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8D4F0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Apresentação do projeto do Figma.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1704" y="4038600"/>
            <a:ext cx="7884591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u="sng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VISÃO GERAL DO CLIENTE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58975" y="-1571625"/>
            <a:ext cx="5200650" cy="5200650"/>
          </a:xfrm>
          <a:custGeom>
            <a:avLst/>
            <a:gdLst/>
            <a:ahLst/>
            <a:cxnLst/>
            <a:rect r="r" b="b" t="t" l="l"/>
            <a:pathLst>
              <a:path h="5200650" w="5200650">
                <a:moveTo>
                  <a:pt x="0" y="0"/>
                </a:moveTo>
                <a:lnTo>
                  <a:pt x="5200650" y="0"/>
                </a:lnTo>
                <a:lnTo>
                  <a:pt x="520065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0921" y="5358679"/>
            <a:ext cx="7799242" cy="7799242"/>
          </a:xfrm>
          <a:custGeom>
            <a:avLst/>
            <a:gdLst/>
            <a:ahLst/>
            <a:cxnLst/>
            <a:rect r="r" b="b" t="t" l="l"/>
            <a:pathLst>
              <a:path h="7799242" w="7799242">
                <a:moveTo>
                  <a:pt x="0" y="0"/>
                </a:moveTo>
                <a:lnTo>
                  <a:pt x="7799242" y="0"/>
                </a:lnTo>
                <a:lnTo>
                  <a:pt x="7799242" y="7799242"/>
                </a:lnTo>
                <a:lnTo>
                  <a:pt x="0" y="779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840176" y="656847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651760" y="314174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9710" y="317805"/>
            <a:ext cx="12672356" cy="10270358"/>
            <a:chOff x="0" y="0"/>
            <a:chExt cx="3337575" cy="2704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7575" cy="2704950"/>
            </a:xfrm>
            <a:custGeom>
              <a:avLst/>
              <a:gdLst/>
              <a:ahLst/>
              <a:cxnLst/>
              <a:rect r="r" b="b" t="t" l="l"/>
              <a:pathLst>
                <a:path h="2704950" w="3337575">
                  <a:moveTo>
                    <a:pt x="0" y="0"/>
                  </a:moveTo>
                  <a:lnTo>
                    <a:pt x="3337575" y="0"/>
                  </a:lnTo>
                  <a:lnTo>
                    <a:pt x="3337575" y="2704950"/>
                  </a:lnTo>
                  <a:lnTo>
                    <a:pt x="0" y="2704950"/>
                  </a:lnTo>
                  <a:close/>
                </a:path>
              </a:pathLst>
            </a:custGeom>
            <a:solidFill>
              <a:srgbClr val="DB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337575" cy="2704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1845" y="2260905"/>
            <a:ext cx="3356661" cy="7459246"/>
          </a:xfrm>
          <a:custGeom>
            <a:avLst/>
            <a:gdLst/>
            <a:ahLst/>
            <a:cxnLst/>
            <a:rect r="r" b="b" t="t" l="l"/>
            <a:pathLst>
              <a:path h="7459246" w="3356661">
                <a:moveTo>
                  <a:pt x="0" y="0"/>
                </a:moveTo>
                <a:lnTo>
                  <a:pt x="3356661" y="0"/>
                </a:lnTo>
                <a:lnTo>
                  <a:pt x="3356661" y="7459246"/>
                </a:lnTo>
                <a:lnTo>
                  <a:pt x="0" y="7459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66062" y="2260905"/>
            <a:ext cx="3356661" cy="7459246"/>
          </a:xfrm>
          <a:custGeom>
            <a:avLst/>
            <a:gdLst/>
            <a:ahLst/>
            <a:cxnLst/>
            <a:rect r="r" b="b" t="t" l="l"/>
            <a:pathLst>
              <a:path h="7459246" w="3356661">
                <a:moveTo>
                  <a:pt x="0" y="0"/>
                </a:moveTo>
                <a:lnTo>
                  <a:pt x="3356660" y="0"/>
                </a:lnTo>
                <a:lnTo>
                  <a:pt x="3356660" y="7459246"/>
                </a:lnTo>
                <a:lnTo>
                  <a:pt x="0" y="7459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89422" y="2260905"/>
            <a:ext cx="3356661" cy="7459246"/>
          </a:xfrm>
          <a:custGeom>
            <a:avLst/>
            <a:gdLst/>
            <a:ahLst/>
            <a:cxnLst/>
            <a:rect r="r" b="b" t="t" l="l"/>
            <a:pathLst>
              <a:path h="7459246" w="3356661">
                <a:moveTo>
                  <a:pt x="0" y="0"/>
                </a:moveTo>
                <a:lnTo>
                  <a:pt x="3356661" y="0"/>
                </a:lnTo>
                <a:lnTo>
                  <a:pt x="3356661" y="7459246"/>
                </a:lnTo>
                <a:lnTo>
                  <a:pt x="0" y="745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84455"/>
            <a:ext cx="7516066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EMPRESA </a:t>
            </a:r>
          </a:p>
          <a:p>
            <a:pPr algn="l">
              <a:lnSpc>
                <a:spcPts val="7679"/>
              </a:lnSpc>
            </a:pPr>
            <a:r>
              <a:rPr lang="en-US" b="true" sz="63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BEM TE QUERO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18972" y="952421"/>
            <a:ext cx="5893784" cy="893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3089" b="true">
                <a:solidFill>
                  <a:srgbClr val="00000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Clínica de Estética - Bem te Quero</a:t>
            </a:r>
          </a:p>
          <a:p>
            <a:pPr algn="just">
              <a:lnSpc>
                <a:spcPts val="3707"/>
              </a:lnSpc>
            </a:pP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✅ Especializada em saúde, beleza e bem-estar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✅ Procedimentos para rosto e corpo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✅ Serviços de embelezamento</a:t>
            </a:r>
          </a:p>
          <a:p>
            <a:pPr algn="just">
              <a:lnSpc>
                <a:spcPts val="3707"/>
              </a:lnSpc>
            </a:pP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Principais serviços: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Limpeza de pele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Design de sobrancelhas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Massagem modeladora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Microagulhamento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Unhas em gel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✔️ Spa dos pés</a:t>
            </a:r>
          </a:p>
          <a:p>
            <a:pPr algn="just">
              <a:lnSpc>
                <a:spcPts val="3707"/>
              </a:lnSpc>
            </a:pP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📲 Siga no Instagram:</a:t>
            </a:r>
          </a:p>
          <a:p>
            <a:pPr algn="just">
              <a:lnSpc>
                <a:spcPts val="3707"/>
              </a:lnSpc>
            </a:pPr>
            <a:r>
              <a:rPr lang="en-US" sz="3089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@bemtequeroestetica_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4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1704" y="3264437"/>
            <a:ext cx="7884591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u="sng">
                <a:solidFill>
                  <a:srgbClr val="F4EEE7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APRESENTAÇÃO DA IDEIA DO PROJETO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58975" y="-1571625"/>
            <a:ext cx="5200650" cy="5200650"/>
          </a:xfrm>
          <a:custGeom>
            <a:avLst/>
            <a:gdLst/>
            <a:ahLst/>
            <a:cxnLst/>
            <a:rect r="r" b="b" t="t" l="l"/>
            <a:pathLst>
              <a:path h="5200650" w="5200650">
                <a:moveTo>
                  <a:pt x="0" y="0"/>
                </a:moveTo>
                <a:lnTo>
                  <a:pt x="5200650" y="0"/>
                </a:lnTo>
                <a:lnTo>
                  <a:pt x="520065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0921" y="5358679"/>
            <a:ext cx="7799242" cy="7799242"/>
          </a:xfrm>
          <a:custGeom>
            <a:avLst/>
            <a:gdLst/>
            <a:ahLst/>
            <a:cxnLst/>
            <a:rect r="r" b="b" t="t" l="l"/>
            <a:pathLst>
              <a:path h="7799242" w="7799242">
                <a:moveTo>
                  <a:pt x="0" y="0"/>
                </a:moveTo>
                <a:lnTo>
                  <a:pt x="7799242" y="0"/>
                </a:lnTo>
                <a:lnTo>
                  <a:pt x="7799242" y="7799242"/>
                </a:lnTo>
                <a:lnTo>
                  <a:pt x="0" y="779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9840176" y="656847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651760" y="3141747"/>
            <a:ext cx="649224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9710" y="16642"/>
            <a:ext cx="12672356" cy="10270358"/>
            <a:chOff x="0" y="0"/>
            <a:chExt cx="3337575" cy="2704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7575" cy="2704950"/>
            </a:xfrm>
            <a:custGeom>
              <a:avLst/>
              <a:gdLst/>
              <a:ahLst/>
              <a:cxnLst/>
              <a:rect r="r" b="b" t="t" l="l"/>
              <a:pathLst>
                <a:path h="2704950" w="3337575">
                  <a:moveTo>
                    <a:pt x="0" y="0"/>
                  </a:moveTo>
                  <a:lnTo>
                    <a:pt x="3337575" y="0"/>
                  </a:lnTo>
                  <a:lnTo>
                    <a:pt x="3337575" y="2704950"/>
                  </a:lnTo>
                  <a:lnTo>
                    <a:pt x="0" y="2704950"/>
                  </a:lnTo>
                  <a:close/>
                </a:path>
              </a:pathLst>
            </a:custGeom>
            <a:solidFill>
              <a:srgbClr val="DB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337575" cy="2704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483553" y="8127084"/>
            <a:ext cx="324827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792728" y="2295794"/>
            <a:ext cx="4629920" cy="0"/>
          </a:xfrm>
          <a:prstGeom prst="line">
            <a:avLst/>
          </a:prstGeom>
          <a:ln cap="flat" w="38100">
            <a:solidFill>
              <a:srgbClr val="DB8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43507" y="3552825"/>
            <a:ext cx="9205164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8D4F0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DAS MOTIVAÇÕES PARA O DESENVOLVIMENTO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9710" y="2409328"/>
            <a:ext cx="7978290" cy="501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</a:p>
          <a:p>
            <a:pPr algn="l" marL="863612" indent="-431806" lvl="1">
              <a:lnSpc>
                <a:spcPts val="4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00" strike="noStrike">
                <a:solidFill>
                  <a:srgbClr val="FEFEFE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IDENTIFICAÇÃO DA NECESSIDADE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</a:p>
          <a:p>
            <a:pPr algn="l" marL="863612" indent="-431806" lvl="1">
              <a:lnSpc>
                <a:spcPts val="4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00" strike="noStrike">
                <a:solidFill>
                  <a:srgbClr val="FEFEFE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OBJETIVO DO APLICATIVO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</a:p>
          <a:p>
            <a:pPr algn="l" marL="863612" indent="-431806" lvl="1">
              <a:lnSpc>
                <a:spcPts val="4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00" strike="noStrike">
                <a:solidFill>
                  <a:srgbClr val="FEFEFE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BENEFÍCIOS ESPERADOS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968644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8D4F0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Identificação das Necessidades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40993"/>
            <a:ext cx="1590102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 Setor de estética e beleza está cada vez mais digitalizado.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Clientes costumam ter dificuldades para marcar horários de forma rápida e prática.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A equipe da clínica precisa de uma ferramenta eficiente para gerenciar atendimentos.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96864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8D4F0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do Aplicativo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7399"/>
            <a:ext cx="1590102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Criação de um sistema digital.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Reduzir o tempo gasto.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Melhorar a organização interna da clínica.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Aumentar a satisfação do cliente.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96864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8D4F0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Benefícios Esperados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17201"/>
            <a:ext cx="15901029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Praticidade: Clientes poderão agendar e gerenciar seus horários de qualquer lugar, a qualquer momento.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Otimização do Tempo: Redução de conflitos de agenda e melhor aproveitamento da capacidade de atendimento.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Acompanhamento e Notificações: Envio de lembretes automáticos para evitar faltas e cancelamentos de última hora.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8D4F0F"/>
                </a:solidFill>
                <a:latin typeface="Open Sans"/>
                <a:ea typeface="Open Sans"/>
                <a:cs typeface="Open Sans"/>
                <a:sym typeface="Open Sans"/>
              </a:rPr>
              <a:t>Registro de Histórico: Possibilidade de acompanhar o histórico de atendimentos e preferências dos clientes.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DAGfFyj6_dY</dc:identifier>
  <dcterms:modified xsi:type="dcterms:W3CDTF">2011-08-01T06:04:30Z</dcterms:modified>
  <cp:revision>1</cp:revision>
  <dc:title>Apresentação Bege Laranja e Marrom de Estudo de Caso de Empresa de Logística Estilo Minimalista</dc:title>
</cp:coreProperties>
</file>