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29LT Bukra Wide Semi-Bold" charset="1" panose="020B0707040000000004"/>
      <p:regular r:id="rId10"/>
    </p:embeddedFont>
    <p:embeddedFont>
      <p:font typeface="Droid Arabic Naskh Bold" charset="1" panose="020B0806030804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4.jpe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2" Target="../media/image19.pn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Relationship Id="rId9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94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78551" y="287294"/>
            <a:ext cx="11990134" cy="536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rtl="true">
              <a:lnSpc>
                <a:spcPts val="19249"/>
              </a:lnSpc>
            </a:pPr>
            <a:r>
              <a:rPr lang="ar-EG" b="true" sz="15399">
                <a:solidFill>
                  <a:srgbClr val="FFFFFF"/>
                </a:solidFill>
                <a:latin typeface="29LT Bukra Wide Semi-Bold"/>
                <a:ea typeface="29LT Bukra Wide Semi-Bold"/>
                <a:cs typeface="29LT Bukra Wide Semi-Bold"/>
                <a:sym typeface="29LT Bukra Wide Semi-Bold"/>
                <a:rtl val="true"/>
              </a:rPr>
              <a:t>تمارين الانتباه</a:t>
            </a:r>
          </a:p>
        </p:txBody>
      </p:sp>
      <p:sp>
        <p:nvSpPr>
          <p:cNvPr name="AutoShape 3" id="3"/>
          <p:cNvSpPr/>
          <p:nvPr/>
        </p:nvSpPr>
        <p:spPr>
          <a:xfrm rot="5400000">
            <a:off x="-3432686" y="5138738"/>
            <a:ext cx="10258891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028700" y="4699267"/>
            <a:ext cx="1326594" cy="948063"/>
            <a:chOff x="0" y="0"/>
            <a:chExt cx="1768793" cy="126408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1768793" cy="1264083"/>
              <a:chOff x="0" y="0"/>
              <a:chExt cx="920377" cy="660400"/>
            </a:xfrm>
          </p:grpSpPr>
          <p:sp>
            <p:nvSpPr>
              <p:cNvPr name="Freeform 6" id="6"/>
              <p:cNvSpPr/>
              <p:nvPr/>
            </p:nvSpPr>
            <p:spPr>
              <a:xfrm flipH="true" flipV="false" rot="0">
                <a:off x="0" y="0"/>
                <a:ext cx="920377" cy="660400"/>
              </a:xfrm>
              <a:custGeom>
                <a:avLst/>
                <a:gdLst/>
                <a:ahLst/>
                <a:cxnLst/>
                <a:rect r="r" b="b" t="t" l="l"/>
                <a:pathLst>
                  <a:path h="660400" w="920377">
                    <a:moveTo>
                      <a:pt x="124460" y="660400"/>
                    </a:moveTo>
                    <a:lnTo>
                      <a:pt x="795917" y="660400"/>
                    </a:lnTo>
                    <a:cubicBezTo>
                      <a:pt x="864497" y="660400"/>
                      <a:pt x="920377" y="604520"/>
                      <a:pt x="920377" y="535940"/>
                    </a:cubicBezTo>
                    <a:lnTo>
                      <a:pt x="920377" y="124460"/>
                    </a:lnTo>
                    <a:cubicBezTo>
                      <a:pt x="920377" y="55880"/>
                      <a:pt x="864497" y="0"/>
                      <a:pt x="795917" y="0"/>
                    </a:cubicBezTo>
                    <a:lnTo>
                      <a:pt x="124460" y="0"/>
                    </a:lnTo>
                    <a:cubicBezTo>
                      <a:pt x="55880" y="0"/>
                      <a:pt x="0" y="55880"/>
                      <a:pt x="0" y="124460"/>
                    </a:cubicBezTo>
                    <a:lnTo>
                      <a:pt x="0" y="535940"/>
                    </a:lnTo>
                    <a:cubicBezTo>
                      <a:pt x="0" y="604520"/>
                      <a:pt x="55880" y="660400"/>
                      <a:pt x="124460" y="66040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</p:grpSp>
        <p:sp>
          <p:nvSpPr>
            <p:cNvPr name="Freeform 7" id="7"/>
            <p:cNvSpPr/>
            <p:nvPr/>
          </p:nvSpPr>
          <p:spPr>
            <a:xfrm flipH="true" flipV="false" rot="0">
              <a:off x="330715" y="387415"/>
              <a:ext cx="1107363" cy="489253"/>
            </a:xfrm>
            <a:custGeom>
              <a:avLst/>
              <a:gdLst/>
              <a:ahLst/>
              <a:cxnLst/>
              <a:rect r="r" b="b" t="t" l="l"/>
              <a:pathLst>
                <a:path h="489253" w="1107363">
                  <a:moveTo>
                    <a:pt x="1107363" y="0"/>
                  </a:moveTo>
                  <a:lnTo>
                    <a:pt x="0" y="0"/>
                  </a:lnTo>
                  <a:lnTo>
                    <a:pt x="0" y="489253"/>
                  </a:lnTo>
                  <a:lnTo>
                    <a:pt x="1107363" y="489253"/>
                  </a:lnTo>
                  <a:lnTo>
                    <a:pt x="1107363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EB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226816" y="549789"/>
            <a:ext cx="4643227" cy="9187423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71717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17171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171717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788224" y="1522412"/>
            <a:ext cx="3520411" cy="1100128"/>
          </a:xfrm>
          <a:custGeom>
            <a:avLst/>
            <a:gdLst/>
            <a:ahLst/>
            <a:cxnLst/>
            <a:rect r="r" b="b" t="t" l="l"/>
            <a:pathLst>
              <a:path h="1100128" w="3520411">
                <a:moveTo>
                  <a:pt x="0" y="0"/>
                </a:moveTo>
                <a:lnTo>
                  <a:pt x="3520411" y="0"/>
                </a:lnTo>
                <a:lnTo>
                  <a:pt x="3520411" y="1100129"/>
                </a:lnTo>
                <a:lnTo>
                  <a:pt x="0" y="110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699490" y="8141776"/>
            <a:ext cx="851014" cy="715916"/>
          </a:xfrm>
          <a:custGeom>
            <a:avLst/>
            <a:gdLst/>
            <a:ahLst/>
            <a:cxnLst/>
            <a:rect r="r" b="b" t="t" l="l"/>
            <a:pathLst>
              <a:path h="715916" w="851014">
                <a:moveTo>
                  <a:pt x="0" y="0"/>
                </a:moveTo>
                <a:lnTo>
                  <a:pt x="851015" y="0"/>
                </a:lnTo>
                <a:lnTo>
                  <a:pt x="851015" y="715916"/>
                </a:lnTo>
                <a:lnTo>
                  <a:pt x="0" y="7159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323307" y="4649393"/>
            <a:ext cx="2858753" cy="2945537"/>
          </a:xfrm>
          <a:custGeom>
            <a:avLst/>
            <a:gdLst/>
            <a:ahLst/>
            <a:cxnLst/>
            <a:rect r="r" b="b" t="t" l="l"/>
            <a:pathLst>
              <a:path h="2945537" w="2858753">
                <a:moveTo>
                  <a:pt x="0" y="0"/>
                </a:moveTo>
                <a:lnTo>
                  <a:pt x="2858753" y="0"/>
                </a:lnTo>
                <a:lnTo>
                  <a:pt x="2858753" y="2945536"/>
                </a:lnTo>
                <a:lnTo>
                  <a:pt x="0" y="29455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4323307" y="2622541"/>
            <a:ext cx="2858753" cy="2945537"/>
          </a:xfrm>
          <a:custGeom>
            <a:avLst/>
            <a:gdLst/>
            <a:ahLst/>
            <a:cxnLst/>
            <a:rect r="r" b="b" t="t" l="l"/>
            <a:pathLst>
              <a:path h="2945537" w="2858753">
                <a:moveTo>
                  <a:pt x="0" y="0"/>
                </a:moveTo>
                <a:lnTo>
                  <a:pt x="2858753" y="0"/>
                </a:lnTo>
                <a:lnTo>
                  <a:pt x="2858753" y="2945537"/>
                </a:lnTo>
                <a:lnTo>
                  <a:pt x="0" y="29455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5954276" y="3134008"/>
            <a:ext cx="1007917" cy="961301"/>
          </a:xfrm>
          <a:custGeom>
            <a:avLst/>
            <a:gdLst/>
            <a:ahLst/>
            <a:cxnLst/>
            <a:rect r="r" b="b" t="t" l="l"/>
            <a:pathLst>
              <a:path h="961301" w="1007917">
                <a:moveTo>
                  <a:pt x="0" y="0"/>
                </a:moveTo>
                <a:lnTo>
                  <a:pt x="1007917" y="0"/>
                </a:lnTo>
                <a:lnTo>
                  <a:pt x="1007917" y="961301"/>
                </a:lnTo>
                <a:lnTo>
                  <a:pt x="0" y="9613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4124998" y="4606776"/>
            <a:ext cx="1007917" cy="961301"/>
          </a:xfrm>
          <a:custGeom>
            <a:avLst/>
            <a:gdLst/>
            <a:ahLst/>
            <a:cxnLst/>
            <a:rect r="r" b="b" t="t" l="l"/>
            <a:pathLst>
              <a:path h="961301" w="1007917">
                <a:moveTo>
                  <a:pt x="0" y="0"/>
                </a:moveTo>
                <a:lnTo>
                  <a:pt x="1007917" y="0"/>
                </a:lnTo>
                <a:lnTo>
                  <a:pt x="1007917" y="961302"/>
                </a:lnTo>
                <a:lnTo>
                  <a:pt x="0" y="9613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6174143" y="6377703"/>
            <a:ext cx="1007917" cy="961301"/>
          </a:xfrm>
          <a:custGeom>
            <a:avLst/>
            <a:gdLst/>
            <a:ahLst/>
            <a:cxnLst/>
            <a:rect r="r" b="b" t="t" l="l"/>
            <a:pathLst>
              <a:path h="961301" w="1007917">
                <a:moveTo>
                  <a:pt x="0" y="0"/>
                </a:moveTo>
                <a:lnTo>
                  <a:pt x="1007917" y="0"/>
                </a:lnTo>
                <a:lnTo>
                  <a:pt x="1007917" y="961301"/>
                </a:lnTo>
                <a:lnTo>
                  <a:pt x="0" y="9613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6174143" y="8282950"/>
            <a:ext cx="1115168" cy="696980"/>
          </a:xfrm>
          <a:custGeom>
            <a:avLst/>
            <a:gdLst/>
            <a:ahLst/>
            <a:cxnLst/>
            <a:rect r="r" b="b" t="t" l="l"/>
            <a:pathLst>
              <a:path h="696980" w="1115168">
                <a:moveTo>
                  <a:pt x="0" y="0"/>
                </a:moveTo>
                <a:lnTo>
                  <a:pt x="1115168" y="0"/>
                </a:lnTo>
                <a:lnTo>
                  <a:pt x="1115168" y="696980"/>
                </a:lnTo>
                <a:lnTo>
                  <a:pt x="0" y="6969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1526300">
            <a:off x="8261682" y="6528686"/>
            <a:ext cx="4458029" cy="3310086"/>
          </a:xfrm>
          <a:custGeom>
            <a:avLst/>
            <a:gdLst/>
            <a:ahLst/>
            <a:cxnLst/>
            <a:rect r="r" b="b" t="t" l="l"/>
            <a:pathLst>
              <a:path h="3310086" w="4458029">
                <a:moveTo>
                  <a:pt x="0" y="0"/>
                </a:moveTo>
                <a:lnTo>
                  <a:pt x="4458028" y="0"/>
                </a:lnTo>
                <a:lnTo>
                  <a:pt x="4458028" y="3310086"/>
                </a:lnTo>
                <a:lnTo>
                  <a:pt x="0" y="33100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8874315" y="192088"/>
            <a:ext cx="11691632" cy="13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9100"/>
              </a:lnSpc>
              <a:spcBef>
                <a:spcPct val="0"/>
              </a:spcBef>
            </a:pPr>
            <a:r>
              <a:rPr lang="ar-EG" b="true" sz="6500">
                <a:solidFill>
                  <a:srgbClr val="FFFFFF"/>
                </a:solidFill>
                <a:latin typeface="29LT Bukra Wide Semi-Bold"/>
                <a:ea typeface="29LT Bukra Wide Semi-Bold"/>
                <a:cs typeface="29LT Bukra Wide Semi-Bold"/>
                <a:sym typeface="29LT Bukra Wide Semi-Bold"/>
                <a:rtl val="true"/>
              </a:rPr>
              <a:t>طريقة اللعب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152881" y="3099558"/>
            <a:ext cx="6550914" cy="1943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888"/>
              </a:lnSpc>
            </a:pPr>
            <a:r>
              <a:rPr lang="ar-EG" b="true" sz="277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ظهور على الشاشة مشهد نجوم متساقطة بسرعة  ثابتة </a:t>
            </a:r>
          </a:p>
          <a:p>
            <a:pPr algn="ctr" rtl="true">
              <a:lnSpc>
                <a:spcPts val="3888"/>
              </a:lnSpc>
            </a:pPr>
            <a:r>
              <a:rPr lang="ar-EG" b="true" sz="2777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تظهر نجمة حمراء بين النجوم الزرقاء بشكل مفاجئ  وعشوائي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914798" y="1757091"/>
            <a:ext cx="3267262" cy="564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08"/>
              </a:lnSpc>
            </a:pPr>
            <a:r>
              <a:rPr lang="ar-EG" b="true" sz="3291">
                <a:solidFill>
                  <a:srgbClr val="FF6F3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اصطياد النجمة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20131" y="2058444"/>
            <a:ext cx="3267262" cy="564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08"/>
              </a:lnSpc>
            </a:pPr>
            <a:r>
              <a:rPr lang="ar-EG" b="true" sz="3291">
                <a:solidFill>
                  <a:srgbClr val="FF6F3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الانتباه المتواصل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36515" y="5505181"/>
            <a:ext cx="7750878" cy="616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5080"/>
              </a:lnSpc>
            </a:pPr>
            <a:r>
              <a:rPr lang="ar-EG" b="true" sz="362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على الطفل الضغط على النجمة الحمراء</a:t>
            </a:r>
            <a:r>
              <a:rPr lang="ar-EG" b="true" sz="3629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1820594">
            <a:off x="9003028" y="7713542"/>
            <a:ext cx="3293944" cy="335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741"/>
              </a:lnSpc>
            </a:pPr>
            <a:r>
              <a:rPr lang="ar-EG" b="true" sz="1958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وضع ايقونة التحكم في السرعة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214510" y="8489058"/>
            <a:ext cx="4674102" cy="95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567"/>
              </a:lnSpc>
            </a:pPr>
            <a:r>
              <a:rPr lang="ar-EG" b="true" sz="1833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عند الاجابة الصحيحة يظهر صوت تصفيق</a:t>
            </a:r>
          </a:p>
          <a:p>
            <a:pPr algn="ctr" rtl="true">
              <a:lnSpc>
                <a:spcPts val="2567"/>
              </a:lnSpc>
            </a:pPr>
            <a:r>
              <a:rPr lang="ar-EG" b="true" sz="1833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عند الاجابة الصحيحة تظهر علامة </a:t>
            </a:r>
            <a:r>
              <a:rPr lang="en-US" b="true" sz="1833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x</a:t>
            </a:r>
            <a:r>
              <a:rPr lang="ar-EG" b="true" sz="1833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 باحمر  صوت اعد المحاولة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6B48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141728" y="534988"/>
            <a:ext cx="4643227" cy="9187423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solidFill>
              <a:srgbClr val="171717"/>
            </a:solidFill>
            <a:ln w="12700">
              <a:solidFill>
                <a:srgbClr val="000000"/>
              </a:solidFill>
            </a:ln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703136" y="1522412"/>
            <a:ext cx="3520411" cy="1100128"/>
          </a:xfrm>
          <a:custGeom>
            <a:avLst/>
            <a:gdLst/>
            <a:ahLst/>
            <a:cxnLst/>
            <a:rect r="r" b="b" t="t" l="l"/>
            <a:pathLst>
              <a:path h="1100128" w="3520411">
                <a:moveTo>
                  <a:pt x="0" y="0"/>
                </a:moveTo>
                <a:lnTo>
                  <a:pt x="3520411" y="0"/>
                </a:lnTo>
                <a:lnTo>
                  <a:pt x="3520411" y="1100129"/>
                </a:lnTo>
                <a:lnTo>
                  <a:pt x="0" y="11001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703136" y="4313764"/>
            <a:ext cx="3375251" cy="2975765"/>
          </a:xfrm>
          <a:custGeom>
            <a:avLst/>
            <a:gdLst/>
            <a:ahLst/>
            <a:cxnLst/>
            <a:rect r="r" b="b" t="t" l="l"/>
            <a:pathLst>
              <a:path h="2975765" w="3375251">
                <a:moveTo>
                  <a:pt x="0" y="0"/>
                </a:moveTo>
                <a:lnTo>
                  <a:pt x="3375250" y="0"/>
                </a:lnTo>
                <a:lnTo>
                  <a:pt x="3375250" y="2975765"/>
                </a:lnTo>
                <a:lnTo>
                  <a:pt x="0" y="29757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703136" y="8497139"/>
            <a:ext cx="742609" cy="624720"/>
          </a:xfrm>
          <a:custGeom>
            <a:avLst/>
            <a:gdLst/>
            <a:ahLst/>
            <a:cxnLst/>
            <a:rect r="r" b="b" t="t" l="l"/>
            <a:pathLst>
              <a:path h="624720" w="742609">
                <a:moveTo>
                  <a:pt x="0" y="0"/>
                </a:moveTo>
                <a:lnTo>
                  <a:pt x="742608" y="0"/>
                </a:lnTo>
                <a:lnTo>
                  <a:pt x="742608" y="624720"/>
                </a:lnTo>
                <a:lnTo>
                  <a:pt x="0" y="6247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706354" y="2871252"/>
            <a:ext cx="739390" cy="868941"/>
          </a:xfrm>
          <a:custGeom>
            <a:avLst/>
            <a:gdLst/>
            <a:ahLst/>
            <a:cxnLst/>
            <a:rect r="r" b="b" t="t" l="l"/>
            <a:pathLst>
              <a:path h="868941" w="739390">
                <a:moveTo>
                  <a:pt x="0" y="0"/>
                </a:moveTo>
                <a:lnTo>
                  <a:pt x="739390" y="0"/>
                </a:lnTo>
                <a:lnTo>
                  <a:pt x="739390" y="868941"/>
                </a:lnTo>
                <a:lnTo>
                  <a:pt x="0" y="8689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8874315" y="192088"/>
            <a:ext cx="11691632" cy="13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9100"/>
              </a:lnSpc>
              <a:spcBef>
                <a:spcPct val="0"/>
              </a:spcBef>
            </a:pPr>
            <a:r>
              <a:rPr lang="ar-EG" b="true" sz="6500">
                <a:solidFill>
                  <a:srgbClr val="FFFFFF"/>
                </a:solidFill>
                <a:latin typeface="29LT Bukra Wide Semi-Bold"/>
                <a:ea typeface="29LT Bukra Wide Semi-Bold"/>
                <a:cs typeface="29LT Bukra Wide Semi-Bold"/>
                <a:sym typeface="29LT Bukra Wide Semi-Bold"/>
                <a:rtl val="true"/>
              </a:rPr>
              <a:t>طريقة اللعب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720131" y="1757091"/>
            <a:ext cx="3267262" cy="564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08"/>
              </a:lnSpc>
            </a:pPr>
            <a:r>
              <a:rPr lang="ar-EG" b="true" sz="3291">
                <a:solidFill>
                  <a:srgbClr val="FF6F3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الانتباه الانتقائي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925514" y="2559313"/>
            <a:ext cx="5061879" cy="1145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08"/>
              </a:lnSpc>
            </a:pPr>
            <a:r>
              <a:rPr lang="ar-EG" b="true" sz="3291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ابحث عن كل الاشياء باللون الاصفر واضغط عليها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156348" y="4289186"/>
            <a:ext cx="3831045" cy="85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487"/>
              </a:lnSpc>
            </a:pPr>
            <a:r>
              <a:rPr lang="ar-EG" b="true" sz="2491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مع الاول الطلب منه البحث عن عدد قليل ثم يزداد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829710" y="1757091"/>
            <a:ext cx="3267262" cy="564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08"/>
              </a:lnSpc>
            </a:pPr>
            <a:r>
              <a:rPr lang="ar-EG" b="true" sz="3291">
                <a:solidFill>
                  <a:srgbClr val="FF6F3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الاشياء المفقودة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156348" y="5995470"/>
            <a:ext cx="3831045" cy="1294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487"/>
              </a:lnSpc>
            </a:pPr>
            <a:r>
              <a:rPr lang="ar-EG" b="true" sz="2491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مع ظهور صوت ناطق:</a:t>
            </a:r>
          </a:p>
          <a:p>
            <a:pPr algn="ctr" rtl="true">
              <a:lnSpc>
                <a:spcPts val="3487"/>
              </a:lnSpc>
            </a:pPr>
            <a:r>
              <a:rPr lang="ar-EG" b="true" sz="2491">
                <a:solidFill>
                  <a:srgbClr val="00000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اختر الاشياء باللونالاصفر وضغط عليها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144000" y="7776252"/>
            <a:ext cx="4674102" cy="953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567"/>
              </a:lnSpc>
            </a:pPr>
            <a:r>
              <a:rPr lang="ar-EG" b="true" sz="1833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عند الاجابة الصحيحة يظهر صوت تصفيق</a:t>
            </a:r>
          </a:p>
          <a:p>
            <a:pPr algn="ctr" rtl="true">
              <a:lnSpc>
                <a:spcPts val="2567"/>
              </a:lnSpc>
            </a:pPr>
            <a:r>
              <a:rPr lang="ar-EG" b="true" sz="1833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عند الاجابة الصحيحة تظهر علامة </a:t>
            </a:r>
            <a:r>
              <a:rPr lang="en-US" b="true" sz="1833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x</a:t>
            </a:r>
            <a:r>
              <a:rPr lang="ar-EG" b="true" sz="1833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 باحمر  صوت اعد المحاولة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96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141728" y="860592"/>
            <a:ext cx="4643227" cy="9187423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-87807" t="0" r="-87807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3703136" y="1522412"/>
            <a:ext cx="3520411" cy="1100128"/>
          </a:xfrm>
          <a:custGeom>
            <a:avLst/>
            <a:gdLst/>
            <a:ahLst/>
            <a:cxnLst/>
            <a:rect r="r" b="b" t="t" l="l"/>
            <a:pathLst>
              <a:path h="1100128" w="3520411">
                <a:moveTo>
                  <a:pt x="0" y="0"/>
                </a:moveTo>
                <a:lnTo>
                  <a:pt x="3520411" y="0"/>
                </a:lnTo>
                <a:lnTo>
                  <a:pt x="3520411" y="1100129"/>
                </a:lnTo>
                <a:lnTo>
                  <a:pt x="0" y="110012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586959" y="3710892"/>
            <a:ext cx="742609" cy="624720"/>
          </a:xfrm>
          <a:custGeom>
            <a:avLst/>
            <a:gdLst/>
            <a:ahLst/>
            <a:cxnLst/>
            <a:rect r="r" b="b" t="t" l="l"/>
            <a:pathLst>
              <a:path h="624720" w="742609">
                <a:moveTo>
                  <a:pt x="0" y="0"/>
                </a:moveTo>
                <a:lnTo>
                  <a:pt x="742609" y="0"/>
                </a:lnTo>
                <a:lnTo>
                  <a:pt x="742609" y="624719"/>
                </a:lnTo>
                <a:lnTo>
                  <a:pt x="0" y="6247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272444" y="7651369"/>
            <a:ext cx="1242036" cy="1494179"/>
          </a:xfrm>
          <a:custGeom>
            <a:avLst/>
            <a:gdLst/>
            <a:ahLst/>
            <a:cxnLst/>
            <a:rect r="r" b="b" t="t" l="l"/>
            <a:pathLst>
              <a:path h="1494179" w="1242036">
                <a:moveTo>
                  <a:pt x="0" y="0"/>
                </a:moveTo>
                <a:lnTo>
                  <a:pt x="1242037" y="0"/>
                </a:lnTo>
                <a:lnTo>
                  <a:pt x="1242037" y="1494179"/>
                </a:lnTo>
                <a:lnTo>
                  <a:pt x="0" y="14941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715986" y="8434836"/>
            <a:ext cx="1227164" cy="966392"/>
          </a:xfrm>
          <a:custGeom>
            <a:avLst/>
            <a:gdLst/>
            <a:ahLst/>
            <a:cxnLst/>
            <a:rect r="r" b="b" t="t" l="l"/>
            <a:pathLst>
              <a:path h="966392" w="1227164">
                <a:moveTo>
                  <a:pt x="0" y="0"/>
                </a:moveTo>
                <a:lnTo>
                  <a:pt x="1227164" y="0"/>
                </a:lnTo>
                <a:lnTo>
                  <a:pt x="1227164" y="966391"/>
                </a:lnTo>
                <a:lnTo>
                  <a:pt x="0" y="96639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703136" y="7367002"/>
            <a:ext cx="778377" cy="688863"/>
          </a:xfrm>
          <a:custGeom>
            <a:avLst/>
            <a:gdLst/>
            <a:ahLst/>
            <a:cxnLst/>
            <a:rect r="r" b="b" t="t" l="l"/>
            <a:pathLst>
              <a:path h="688863" w="778377">
                <a:moveTo>
                  <a:pt x="0" y="0"/>
                </a:moveTo>
                <a:lnTo>
                  <a:pt x="778376" y="0"/>
                </a:lnTo>
                <a:lnTo>
                  <a:pt x="778376" y="688863"/>
                </a:lnTo>
                <a:lnTo>
                  <a:pt x="0" y="6888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272444" y="8232846"/>
            <a:ext cx="809606" cy="685186"/>
          </a:xfrm>
          <a:custGeom>
            <a:avLst/>
            <a:gdLst/>
            <a:ahLst/>
            <a:cxnLst/>
            <a:rect r="r" b="b" t="t" l="l"/>
            <a:pathLst>
              <a:path h="685186" w="809606">
                <a:moveTo>
                  <a:pt x="0" y="0"/>
                </a:moveTo>
                <a:lnTo>
                  <a:pt x="809606" y="0"/>
                </a:lnTo>
                <a:lnTo>
                  <a:pt x="809606" y="685186"/>
                </a:lnTo>
                <a:lnTo>
                  <a:pt x="0" y="6851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979743" y="7515712"/>
            <a:ext cx="794471" cy="882746"/>
          </a:xfrm>
          <a:custGeom>
            <a:avLst/>
            <a:gdLst/>
            <a:ahLst/>
            <a:cxnLst/>
            <a:rect r="r" b="b" t="t" l="l"/>
            <a:pathLst>
              <a:path h="882746" w="794471">
                <a:moveTo>
                  <a:pt x="0" y="0"/>
                </a:moveTo>
                <a:lnTo>
                  <a:pt x="794471" y="0"/>
                </a:lnTo>
                <a:lnTo>
                  <a:pt x="794471" y="882746"/>
                </a:lnTo>
                <a:lnTo>
                  <a:pt x="0" y="88274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8874315" y="192088"/>
            <a:ext cx="11691632" cy="13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9100"/>
              </a:lnSpc>
              <a:spcBef>
                <a:spcPct val="0"/>
              </a:spcBef>
            </a:pPr>
            <a:r>
              <a:rPr lang="ar-EG" b="true" sz="6500">
                <a:solidFill>
                  <a:srgbClr val="FFFFFF"/>
                </a:solidFill>
                <a:latin typeface="29LT Bukra Wide Semi-Bold"/>
                <a:ea typeface="29LT Bukra Wide Semi-Bold"/>
                <a:cs typeface="29LT Bukra Wide Semi-Bold"/>
                <a:sym typeface="29LT Bukra Wide Semi-Bold"/>
                <a:rtl val="true"/>
              </a:rPr>
              <a:t>طريقة اللعب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720131" y="1757091"/>
            <a:ext cx="3267262" cy="564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08"/>
              </a:lnSpc>
            </a:pPr>
            <a:r>
              <a:rPr lang="ar-EG" b="true" sz="3291">
                <a:solidFill>
                  <a:srgbClr val="FF3131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الانتباه المشترك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861060" y="2913015"/>
            <a:ext cx="8198173" cy="4814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2928"/>
              </a:lnSpc>
            </a:pP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ظهور على الشاشة </a:t>
            </a:r>
            <a:r>
              <a:rPr lang="en-US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4</a:t>
            </a: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شخصيات </a:t>
            </a:r>
          </a:p>
          <a:p>
            <a:pPr algn="ctr" rtl="true">
              <a:lnSpc>
                <a:spcPts val="2928"/>
              </a:lnSpc>
            </a:pP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حاملة للرسالة تحرك فهما وتتحدث وتقول </a:t>
            </a:r>
          </a:p>
          <a:p>
            <a:pPr algn="ctr" rtl="true">
              <a:lnSpc>
                <a:spcPts val="2928"/>
              </a:lnSpc>
            </a:pP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( السلحفاة تعال وخذ الرسالة)</a:t>
            </a:r>
          </a:p>
          <a:p>
            <a:pPr algn="ctr" rtl="true">
              <a:lnSpc>
                <a:spcPts val="2928"/>
              </a:lnSpc>
            </a:pP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على الطفل الانتباه للصوت وتحديد مصدره</a:t>
            </a:r>
          </a:p>
          <a:p>
            <a:pPr algn="ctr" rtl="true">
              <a:lnSpc>
                <a:spcPts val="2928"/>
              </a:lnSpc>
            </a:pP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</a:t>
            </a:r>
          </a:p>
          <a:p>
            <a:pPr algn="ctr" rtl="true">
              <a:lnSpc>
                <a:spcPts val="2928"/>
              </a:lnSpc>
            </a:pPr>
            <a:r>
              <a:rPr lang="ar-EG" b="true" sz="2091">
                <a:solidFill>
                  <a:srgbClr val="BA45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</a:t>
            </a:r>
            <a:r>
              <a:rPr lang="en-US" b="true" sz="2091">
                <a:solidFill>
                  <a:srgbClr val="BA45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1</a:t>
            </a:r>
            <a:r>
              <a:rPr lang="ar-EG" b="true" sz="2091">
                <a:solidFill>
                  <a:srgbClr val="BA45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يجب على الطفل الضغط على الشخصية ”</a:t>
            </a:r>
          </a:p>
          <a:p>
            <a:pPr algn="ctr">
              <a:lnSpc>
                <a:spcPts val="2928"/>
              </a:lnSpc>
            </a:pPr>
            <a:r>
              <a:rPr lang="en-US" b="true" sz="2091">
                <a:solidFill>
                  <a:srgbClr val="BA45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        “  </a:t>
            </a:r>
            <a:r>
              <a:rPr lang="ar-EG" b="true" sz="2091">
                <a:solidFill>
                  <a:srgbClr val="BA45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للانتقال للمرحلة الاخرى</a:t>
            </a:r>
          </a:p>
          <a:p>
            <a:pPr algn="ctr" rtl="true">
              <a:lnSpc>
                <a:spcPts val="2928"/>
              </a:lnSpc>
            </a:pPr>
          </a:p>
          <a:p>
            <a:pPr algn="ctr" rtl="true">
              <a:lnSpc>
                <a:spcPts val="2928"/>
              </a:lnSpc>
            </a:pPr>
            <a:r>
              <a:rPr lang="en-US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2</a:t>
            </a: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بعد تحديد الشخصية , يرى الطفل الارنب  وهي تسلم الرسالة الى السلحفاة </a:t>
            </a:r>
          </a:p>
          <a:p>
            <a:pPr algn="ctr" rtl="true">
              <a:lnSpc>
                <a:spcPts val="2928"/>
              </a:lnSpc>
            </a:pP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</a:t>
            </a:r>
            <a:r>
              <a:rPr lang="en-US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3</a:t>
            </a: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الخطوة النهائية : صوت ناطق  لمن الارنب الرسالة</a:t>
            </a:r>
          </a:p>
          <a:p>
            <a:pPr algn="ctr" rtl="true">
              <a:lnSpc>
                <a:spcPts val="2928"/>
              </a:lnSpc>
            </a:pPr>
            <a:r>
              <a:rPr lang="en-US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4</a:t>
            </a:r>
            <a:r>
              <a:rPr lang="ar-EG" b="true" sz="2091">
                <a:solidFill>
                  <a:srgbClr val="FFFFFF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الطفل يضغط على المستلم الصحيح</a:t>
            </a:r>
          </a:p>
          <a:p>
            <a:pPr algn="ctr" rtl="true">
              <a:lnSpc>
                <a:spcPts val="292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956284" y="1757091"/>
            <a:ext cx="3267262" cy="564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4608"/>
              </a:lnSpc>
            </a:pPr>
            <a:r>
              <a:rPr lang="ar-EG" b="true" sz="3291">
                <a:solidFill>
                  <a:srgbClr val="FF6F30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حامل الرسالة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849671" y="8185221"/>
            <a:ext cx="6622918" cy="135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rtl="true">
              <a:lnSpc>
                <a:spcPts val="3637"/>
              </a:lnSpc>
            </a:pPr>
            <a:r>
              <a:rPr lang="ar-EG" b="true" sz="2598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عند الاجابة الصحيحة يظهر صوت تصفيق</a:t>
            </a:r>
          </a:p>
          <a:p>
            <a:pPr algn="ctr" rtl="true">
              <a:lnSpc>
                <a:spcPts val="3637"/>
              </a:lnSpc>
            </a:pPr>
            <a:r>
              <a:rPr lang="ar-EG" b="true" sz="2598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عند الاجابة الصحيحة تظهر علامة </a:t>
            </a:r>
            <a:r>
              <a:rPr lang="en-US" b="true" sz="2598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</a:rPr>
              <a:t>x</a:t>
            </a:r>
            <a:r>
              <a:rPr lang="ar-EG" b="true" sz="2598">
                <a:solidFill>
                  <a:srgbClr val="171717"/>
                </a:solidFill>
                <a:latin typeface="Droid Arabic Naskh Bold"/>
                <a:ea typeface="Droid Arabic Naskh Bold"/>
                <a:cs typeface="Droid Arabic Naskh Bold"/>
                <a:sym typeface="Droid Arabic Naskh Bold"/>
                <a:rtl val="true"/>
              </a:rPr>
              <a:t>  باحمر  صوت اعد المحاولة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DAGrDropbAo</dc:identifier>
  <dcterms:modified xsi:type="dcterms:W3CDTF">2011-08-01T06:04:30Z</dcterms:modified>
  <cp:revision>1</cp:revision>
  <dc:title>عرض تقديمي مرح أخضر برتقالي أزرق صورة في المركز شبكة ذاكرة لعبة</dc:title>
</cp:coreProperties>
</file>