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88" r:id="rId2"/>
    <p:sldId id="269" r:id="rId3"/>
    <p:sldId id="256" r:id="rId4"/>
    <p:sldId id="271" r:id="rId5"/>
    <p:sldId id="270" r:id="rId6"/>
    <p:sldId id="273" r:id="rId7"/>
    <p:sldId id="272" r:id="rId8"/>
    <p:sldId id="274" r:id="rId9"/>
    <p:sldId id="277" r:id="rId10"/>
    <p:sldId id="275" r:id="rId11"/>
    <p:sldId id="25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59" r:id="rId22"/>
    <p:sldId id="260" r:id="rId23"/>
    <p:sldId id="261" r:id="rId24"/>
    <p:sldId id="262" r:id="rId25"/>
    <p:sldId id="263" r:id="rId26"/>
    <p:sldId id="264" r:id="rId27"/>
    <p:sldId id="267" r:id="rId28"/>
    <p:sldId id="287" r:id="rId29"/>
    <p:sldId id="265" r:id="rId30"/>
    <p:sldId id="289" r:id="rId31"/>
    <p:sldId id="26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81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7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3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66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41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7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724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23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6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6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2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85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0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8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26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1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6447A5B-BC40-45A0-8C00-F41C06C37756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27D073-419E-4803-A202-D8497EEE9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22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622854" y="486032"/>
            <a:ext cx="835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First cycle graduation </a:t>
            </a:r>
            <a:r>
              <a:rPr lang="fr-FR" dirty="0" err="1" smtClean="0"/>
              <a:t>thesis</a:t>
            </a:r>
            <a:endParaRPr lang="fr-FR" dirty="0" smtClean="0"/>
          </a:p>
          <a:p>
            <a:pPr algn="ctr"/>
            <a:r>
              <a:rPr lang="en-US" b="1" dirty="0"/>
              <a:t>Theme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26075" y="1338652"/>
            <a:ext cx="11088130" cy="1775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276865" y="3333402"/>
            <a:ext cx="4324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Realised</a:t>
            </a:r>
            <a:r>
              <a:rPr lang="en-US" dirty="0"/>
              <a:t> by : </a:t>
            </a:r>
            <a:endParaRPr lang="fr-FR" dirty="0"/>
          </a:p>
          <a:p>
            <a:r>
              <a:rPr lang="en-US" dirty="0"/>
              <a:t>-  </a:t>
            </a:r>
            <a:r>
              <a:rPr lang="en-US" dirty="0" err="1"/>
              <a:t>Benarous</a:t>
            </a:r>
            <a:r>
              <a:rPr lang="en-US" dirty="0"/>
              <a:t> Ahmed Omar </a:t>
            </a:r>
            <a:r>
              <a:rPr lang="en-US" dirty="0" err="1"/>
              <a:t>Farouq</a:t>
            </a:r>
            <a:r>
              <a:rPr lang="en-US" dirty="0"/>
              <a:t> </a:t>
            </a:r>
            <a:endParaRPr lang="fr-FR" dirty="0"/>
          </a:p>
          <a:p>
            <a:r>
              <a:rPr lang="en-US" dirty="0"/>
              <a:t>- </a:t>
            </a:r>
            <a:r>
              <a:rPr lang="en-US" dirty="0" err="1"/>
              <a:t>Mahmoudi</a:t>
            </a:r>
            <a:r>
              <a:rPr lang="en-US" dirty="0"/>
              <a:t> Riyadh             </a:t>
            </a:r>
            <a:endParaRPr lang="fr-FR" dirty="0"/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276865" y="4753233"/>
            <a:ext cx="869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Advisors:                                                                         </a:t>
            </a:r>
            <a:r>
              <a:rPr lang="en-US" dirty="0" smtClean="0"/>
              <a:t>Juries</a:t>
            </a:r>
            <a:r>
              <a:rPr lang="en-US" dirty="0"/>
              <a:t>: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Mr.Kadri</a:t>
            </a:r>
            <a:r>
              <a:rPr lang="en-US" dirty="0"/>
              <a:t> </a:t>
            </a:r>
            <a:r>
              <a:rPr lang="en-US" dirty="0" err="1"/>
              <a:t>Wallid</a:t>
            </a:r>
            <a:r>
              <a:rPr lang="en-US" dirty="0"/>
              <a:t>                                                           -</a:t>
            </a:r>
            <a:r>
              <a:rPr lang="en-US" dirty="0" err="1"/>
              <a:t>M.Sayeh</a:t>
            </a:r>
            <a:r>
              <a:rPr lang="en-US" dirty="0"/>
              <a:t> Amine </a:t>
            </a:r>
            <a:endParaRPr lang="fr-F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Mr.Reguieg</a:t>
            </a:r>
            <a:r>
              <a:rPr lang="en-US" dirty="0"/>
              <a:t>  </a:t>
            </a:r>
            <a:r>
              <a:rPr lang="en-US" dirty="0" err="1"/>
              <a:t>Seddik</a:t>
            </a:r>
            <a:r>
              <a:rPr lang="en-US" dirty="0"/>
              <a:t>                                                     </a:t>
            </a:r>
            <a:r>
              <a:rPr lang="en-US" dirty="0" smtClean="0"/>
              <a:t>-</a:t>
            </a:r>
            <a:r>
              <a:rPr lang="en-US" dirty="0" err="1"/>
              <a:t>M.Hadj</a:t>
            </a:r>
            <a:r>
              <a:rPr lang="en-US" dirty="0"/>
              <a:t> </a:t>
            </a:r>
            <a:r>
              <a:rPr lang="en-US" dirty="0" err="1"/>
              <a:t>Henni</a:t>
            </a:r>
            <a:r>
              <a:rPr lang="en-US" dirty="0"/>
              <a:t> </a:t>
            </a:r>
            <a:r>
              <a:rPr lang="en-US" dirty="0" err="1"/>
              <a:t>Mhamed</a:t>
            </a:r>
            <a:endParaRPr lang="fr-FR" dirty="0"/>
          </a:p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540476" y="1338652"/>
            <a:ext cx="88303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Mobile application of CARPOLLING (</a:t>
            </a:r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covoiturage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)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699157" y="5988398"/>
            <a:ext cx="308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College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: 2017/2018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03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109481" y="1278398"/>
            <a:ext cx="562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Why a mobile application ?</a:t>
            </a:r>
            <a:endParaRPr lang="fr-FR" sz="24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1" y="2016526"/>
            <a:ext cx="5093862" cy="4326609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612881" y="3338604"/>
            <a:ext cx="6035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notice as shown in statistics </a:t>
            </a:r>
            <a:r>
              <a:rPr lang="en-US" sz="2400" dirty="0" smtClean="0"/>
              <a:t>that </a:t>
            </a:r>
            <a:r>
              <a:rPr lang="en-US" sz="2400" dirty="0"/>
              <a:t>android users are mostly </a:t>
            </a:r>
          </a:p>
          <a:p>
            <a:r>
              <a:rPr lang="en-US" sz="2400" dirty="0"/>
              <a:t>using apps more than web in general. </a:t>
            </a:r>
          </a:p>
          <a:p>
            <a:r>
              <a:rPr lang="en-US" sz="2400" dirty="0"/>
              <a:t>Based on those statistics we have </a:t>
            </a:r>
            <a:r>
              <a:rPr lang="en-US" sz="2400" dirty="0" err="1"/>
              <a:t>choosed</a:t>
            </a:r>
            <a:r>
              <a:rPr lang="en-US" sz="2400" dirty="0"/>
              <a:t> a native mobile app instead of web app to </a:t>
            </a:r>
            <a:r>
              <a:rPr lang="en-US" sz="2400" dirty="0" err="1"/>
              <a:t>isure</a:t>
            </a:r>
            <a:r>
              <a:rPr lang="en-US" sz="2400" dirty="0"/>
              <a:t> </a:t>
            </a:r>
            <a:r>
              <a:rPr lang="en-US" sz="2400" dirty="0" smtClean="0"/>
              <a:t>portability </a:t>
            </a:r>
            <a:r>
              <a:rPr lang="en-US" sz="2400" dirty="0"/>
              <a:t>and the availability of our platform for our users</a:t>
            </a:r>
            <a:r>
              <a:rPr lang="en-US" sz="2400" dirty="0" smtClean="0"/>
              <a:t>.</a:t>
            </a:r>
            <a:endParaRPr lang="fr-FR" sz="2400" dirty="0"/>
          </a:p>
        </p:txBody>
      </p:sp>
      <p:sp>
        <p:nvSpPr>
          <p:cNvPr id="20" name="Ellipse 19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>
            <a:endCxn id="20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180701" y="44290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Standards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14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8" y="2079138"/>
            <a:ext cx="4074276" cy="3324883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endCxn id="12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180701" y="44290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Standards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109481" y="1278398"/>
            <a:ext cx="562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Why social network features ?</a:t>
            </a: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4561411" y="235851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a useful solution, and the most appropriate one for our society.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feature of social network allow users to create their own </a:t>
            </a:r>
          </a:p>
          <a:p>
            <a:r>
              <a:rPr lang="en-US" dirty="0"/>
              <a:t>community, by adding friends and people they know to a custom friend list. Therefore, </a:t>
            </a:r>
            <a:r>
              <a:rPr lang="en-US" dirty="0" smtClean="0"/>
              <a:t>they can </a:t>
            </a:r>
            <a:r>
              <a:rPr lang="en-US" dirty="0"/>
              <a:t>accept and send friend requests, and delete people from friends list, which makes </a:t>
            </a:r>
            <a:r>
              <a:rPr lang="en-US" dirty="0" smtClean="0"/>
              <a:t>sharing cars </a:t>
            </a:r>
            <a:r>
              <a:rPr lang="en-US" dirty="0"/>
              <a:t>and trips information more confidential and trusted between users.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9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6464" y="607915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Main concept of the application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90" y="4473175"/>
            <a:ext cx="1834163" cy="10333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99" y="3919596"/>
            <a:ext cx="3541498" cy="256355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endCxn id="7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7" idx="6"/>
            <a:endCxn id="6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180701" y="44290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Standards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609793" y="-22072"/>
            <a:ext cx="1410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concept</a:t>
            </a:r>
            <a:endParaRPr lang="fr-FR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34" y="3919597"/>
            <a:ext cx="3153610" cy="257355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11892" y="1643005"/>
            <a:ext cx="105938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sz="2000" b="1" dirty="0"/>
              <a:t>CARPOOLING SOCIAL NETWORK </a:t>
            </a:r>
            <a:r>
              <a:rPr lang="fr-FR" sz="2000" b="1" dirty="0" smtClean="0"/>
              <a:t>APP</a:t>
            </a:r>
          </a:p>
          <a:p>
            <a:endParaRPr lang="fr-FR" sz="2000" b="1" dirty="0" smtClean="0"/>
          </a:p>
          <a:p>
            <a:r>
              <a:rPr lang="en-US" b="1" dirty="0"/>
              <a:t>It is a carpooling application in a form of social network, it allows users share their trips and </a:t>
            </a:r>
          </a:p>
          <a:p>
            <a:r>
              <a:rPr lang="en-US" b="1" dirty="0"/>
              <a:t>cars with their friends and acquaintances also strangers, anywhere and anytime free of charge </a:t>
            </a:r>
          </a:p>
          <a:p>
            <a:r>
              <a:rPr lang="en-US" b="1" dirty="0"/>
              <a:t>or with payment. With the possibility of text messaging communications with them which </a:t>
            </a:r>
          </a:p>
          <a:p>
            <a:r>
              <a:rPr lang="en-US" b="1" dirty="0"/>
              <a:t>provides a real-time communication and travelling information share between users.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07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Application conception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2440903"/>
            <a:ext cx="10353762" cy="405875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Application </a:t>
            </a:r>
            <a:r>
              <a:rPr lang="fr-FR" sz="2800" dirty="0" err="1"/>
              <a:t>fonctionalities</a:t>
            </a:r>
            <a:endParaRPr lang="fr-FR" sz="2800" dirty="0"/>
          </a:p>
          <a:p>
            <a:r>
              <a:rPr lang="fr-FR" sz="2800" dirty="0" err="1"/>
              <a:t>Manipulating</a:t>
            </a:r>
            <a:r>
              <a:rPr lang="fr-FR" sz="2800" dirty="0"/>
              <a:t> trips and </a:t>
            </a:r>
            <a:r>
              <a:rPr lang="fr-FR" sz="2800" dirty="0" err="1"/>
              <a:t>friends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31336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Application </a:t>
            </a:r>
            <a:r>
              <a:rPr lang="fr-FR" dirty="0" err="1" smtClean="0">
                <a:solidFill>
                  <a:schemeClr val="accent1"/>
                </a:solidFill>
              </a:rPr>
              <a:t>fonctionalities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5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</a:t>
            </a:r>
            <a:r>
              <a:rPr lang="en-US" sz="1600" dirty="0" err="1" smtClean="0"/>
              <a:t>fonctionalities</a:t>
            </a:r>
            <a:endParaRPr lang="fr-FR" sz="16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06" y="1580050"/>
            <a:ext cx="8585754" cy="508444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41404" y="3937608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72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5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</a:t>
            </a:r>
            <a:r>
              <a:rPr lang="en-US" sz="1600" dirty="0" err="1" smtClean="0"/>
              <a:t>fonctionalities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741404" y="3937608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 Actions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3" y="1664043"/>
            <a:ext cx="9316995" cy="48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222" y="476309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Manipulating</a:t>
            </a:r>
            <a:r>
              <a:rPr lang="fr-FR" dirty="0">
                <a:solidFill>
                  <a:schemeClr val="accent1"/>
                </a:solidFill>
              </a:rPr>
              <a:t> trips and </a:t>
            </a:r>
            <a:r>
              <a:rPr lang="fr-FR" dirty="0" err="1" smtClean="0">
                <a:solidFill>
                  <a:schemeClr val="accent1"/>
                </a:solidFill>
              </a:rPr>
              <a:t>friends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5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5" idx="6"/>
            <a:endCxn id="4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</a:t>
            </a:r>
            <a:r>
              <a:rPr lang="en-US" sz="1600" dirty="0" err="1" smtClean="0"/>
              <a:t>fonctionalities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5933300" y="16822"/>
            <a:ext cx="276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Manipulating</a:t>
            </a:r>
            <a:r>
              <a:rPr lang="fr-FR" sz="1600" dirty="0"/>
              <a:t> trips &amp;</a:t>
            </a:r>
            <a:r>
              <a:rPr lang="fr-FR" sz="1600" dirty="0" smtClean="0"/>
              <a:t> </a:t>
            </a:r>
            <a:r>
              <a:rPr lang="fr-FR" sz="1600" dirty="0" err="1" smtClean="0"/>
              <a:t>friends</a:t>
            </a:r>
            <a:endParaRPr lang="fr-FR" sz="16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68" y="1465187"/>
            <a:ext cx="8781825" cy="52898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41404" y="3937608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Manipulating Trips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151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endCxn id="12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2" idx="6"/>
            <a:endCxn id="11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529383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</a:t>
            </a:r>
            <a:r>
              <a:rPr lang="en-US" sz="1600" dirty="0" err="1" smtClean="0"/>
              <a:t>fonctionalities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933300" y="16822"/>
            <a:ext cx="276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Manipulating</a:t>
            </a:r>
            <a:r>
              <a:rPr lang="fr-FR" sz="1600" dirty="0"/>
              <a:t> trips &amp;</a:t>
            </a:r>
            <a:r>
              <a:rPr lang="fr-FR" sz="1600" dirty="0" smtClean="0"/>
              <a:t> </a:t>
            </a:r>
            <a:r>
              <a:rPr lang="fr-FR" sz="1600" dirty="0" err="1" smtClean="0"/>
              <a:t>friends</a:t>
            </a:r>
            <a:endParaRPr lang="fr-FR" sz="16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37" y="929658"/>
            <a:ext cx="8252333" cy="5838471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41404" y="3937608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Manipulating Friends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16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>
                <a:solidFill>
                  <a:srgbClr val="00B0F0"/>
                </a:solidFill>
              </a:rPr>
              <a:t>I</a:t>
            </a:r>
            <a:r>
              <a:rPr lang="fr-FR" b="1" dirty="0" err="1" smtClean="0">
                <a:solidFill>
                  <a:srgbClr val="00B0F0"/>
                </a:solidFill>
              </a:rPr>
              <a:t>mplementation</a:t>
            </a:r>
            <a:r>
              <a:rPr lang="fr-FR" b="1" dirty="0" smtClean="0">
                <a:solidFill>
                  <a:srgbClr val="00B0F0"/>
                </a:solidFill>
              </a:rPr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2539757"/>
            <a:ext cx="10353762" cy="4058751"/>
          </a:xfrm>
        </p:spPr>
        <p:txBody>
          <a:bodyPr/>
          <a:lstStyle/>
          <a:p>
            <a:r>
              <a:rPr lang="fr-FR" sz="2800" dirty="0" err="1" smtClean="0"/>
              <a:t>security</a:t>
            </a:r>
            <a:r>
              <a:rPr lang="fr-FR" sz="2800" dirty="0" smtClean="0"/>
              <a:t> </a:t>
            </a:r>
            <a:r>
              <a:rPr lang="fr-FR" sz="2800" dirty="0"/>
              <a:t>and </a:t>
            </a:r>
            <a:r>
              <a:rPr lang="fr-FR" sz="2800" dirty="0" err="1"/>
              <a:t>coherence</a:t>
            </a:r>
            <a:r>
              <a:rPr lang="fr-FR" sz="2800" dirty="0"/>
              <a:t> </a:t>
            </a:r>
            <a:r>
              <a:rPr lang="fr-FR" sz="2800" dirty="0" err="1"/>
              <a:t>methods</a:t>
            </a:r>
            <a:endParaRPr lang="fr-FR" sz="2800" dirty="0"/>
          </a:p>
          <a:p>
            <a:r>
              <a:rPr lang="fr-FR" sz="2800" dirty="0"/>
              <a:t>User interface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392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security</a:t>
            </a:r>
            <a:r>
              <a:rPr lang="fr-FR" dirty="0">
                <a:solidFill>
                  <a:schemeClr val="accent1"/>
                </a:solidFill>
              </a:rPr>
              <a:t> and </a:t>
            </a:r>
            <a:r>
              <a:rPr lang="fr-FR" dirty="0" err="1">
                <a:solidFill>
                  <a:schemeClr val="accent1"/>
                </a:solidFill>
              </a:rPr>
              <a:t>coherence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methods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5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security</a:t>
            </a:r>
            <a:r>
              <a:rPr lang="fr-FR" sz="1600" dirty="0"/>
              <a:t> </a:t>
            </a:r>
            <a:r>
              <a:rPr lang="fr-FR" sz="1600" dirty="0" smtClean="0"/>
              <a:t>&amp; </a:t>
            </a:r>
            <a:r>
              <a:rPr lang="fr-FR" sz="1600" dirty="0" err="1" smtClean="0"/>
              <a:t>coherence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36606" y="1893088"/>
            <a:ext cx="397063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Coherence methods: 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dirty="0"/>
              <a:t>Users are guided by hints and spinners (choice list) while filling fields of information </a:t>
            </a:r>
            <a:r>
              <a:rPr lang="en-US" dirty="0" smtClean="0"/>
              <a:t>in addition </a:t>
            </a:r>
            <a:r>
              <a:rPr lang="en-US" dirty="0"/>
              <a:t>a backend syntax verification systems displaying alerts and error messages in the </a:t>
            </a:r>
          </a:p>
          <a:p>
            <a:r>
              <a:rPr lang="en-US" dirty="0"/>
              <a:t>fields containing wrong or invalid format of information in order to reduce the possibility of </a:t>
            </a:r>
          </a:p>
          <a:p>
            <a:r>
              <a:rPr lang="en-US" dirty="0"/>
              <a:t>storing those wrong information provided by users.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77" y="1919498"/>
            <a:ext cx="7354326" cy="40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21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115330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Presentation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smtClean="0">
                <a:solidFill>
                  <a:srgbClr val="FFC000"/>
                </a:solidFill>
              </a:rPr>
              <a:t>plan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778" y="1598139"/>
            <a:ext cx="4622033" cy="4386651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00B0F0"/>
                </a:solidFill>
              </a:rPr>
              <a:t>Project </a:t>
            </a:r>
            <a:r>
              <a:rPr lang="fr-FR" sz="2800" b="1" dirty="0" err="1" smtClean="0">
                <a:solidFill>
                  <a:srgbClr val="00B0F0"/>
                </a:solidFill>
              </a:rPr>
              <a:t>preliminary</a:t>
            </a:r>
            <a:r>
              <a:rPr lang="fr-FR" sz="2800" b="1" dirty="0" smtClean="0">
                <a:solidFill>
                  <a:srgbClr val="00B0F0"/>
                </a:solidFill>
              </a:rPr>
              <a:t> </a:t>
            </a:r>
            <a:r>
              <a:rPr lang="fr-FR" sz="2800" b="1" dirty="0" err="1">
                <a:solidFill>
                  <a:srgbClr val="00B0F0"/>
                </a:solidFill>
              </a:rPr>
              <a:t>study</a:t>
            </a:r>
            <a:endParaRPr lang="fr-FR" sz="2800" b="1" dirty="0" smtClean="0">
              <a:solidFill>
                <a:srgbClr val="00B0F0"/>
              </a:solidFill>
            </a:endParaRPr>
          </a:p>
          <a:p>
            <a:r>
              <a:rPr lang="fr-FR" sz="2800" b="1" dirty="0" smtClean="0">
                <a:solidFill>
                  <a:srgbClr val="00B0F0"/>
                </a:solidFill>
              </a:rPr>
              <a:t>Applicatio</a:t>
            </a:r>
            <a:r>
              <a:rPr lang="fr-FR" sz="2800" b="1" dirty="0">
                <a:solidFill>
                  <a:srgbClr val="00B0F0"/>
                </a:solidFill>
              </a:rPr>
              <a:t>n </a:t>
            </a:r>
            <a:r>
              <a:rPr lang="fr-FR" sz="2800" b="1" dirty="0" smtClean="0">
                <a:solidFill>
                  <a:srgbClr val="00B0F0"/>
                </a:solidFill>
              </a:rPr>
              <a:t>conception</a:t>
            </a:r>
          </a:p>
          <a:p>
            <a:r>
              <a:rPr lang="fr-FR" sz="2800" b="1" dirty="0" err="1" smtClean="0">
                <a:solidFill>
                  <a:srgbClr val="00B0F0"/>
                </a:solidFill>
              </a:rPr>
              <a:t>Implementation</a:t>
            </a:r>
            <a:endParaRPr lang="fr-FR" sz="2800" b="1" dirty="0" smtClean="0">
              <a:solidFill>
                <a:srgbClr val="00B0F0"/>
              </a:solidFill>
            </a:endParaRPr>
          </a:p>
          <a:p>
            <a:r>
              <a:rPr lang="fr-FR" sz="2800" b="1" dirty="0" err="1" smtClean="0">
                <a:solidFill>
                  <a:srgbClr val="00B0F0"/>
                </a:solidFill>
              </a:rPr>
              <a:t>Used</a:t>
            </a:r>
            <a:r>
              <a:rPr lang="fr-FR" sz="2800" b="1" dirty="0" smtClean="0">
                <a:solidFill>
                  <a:srgbClr val="00B0F0"/>
                </a:solidFill>
              </a:rPr>
              <a:t> </a:t>
            </a:r>
            <a:r>
              <a:rPr lang="fr-FR" sz="2800" b="1" dirty="0" err="1">
                <a:solidFill>
                  <a:srgbClr val="00B0F0"/>
                </a:solidFill>
              </a:rPr>
              <a:t>tools</a:t>
            </a:r>
            <a:r>
              <a:rPr lang="fr-FR" sz="2800" b="1" dirty="0">
                <a:solidFill>
                  <a:srgbClr val="00B0F0"/>
                </a:solidFill>
              </a:rPr>
              <a:t> </a:t>
            </a:r>
          </a:p>
          <a:p>
            <a:pPr marL="36900" indent="0">
              <a:buNone/>
            </a:pPr>
            <a:endParaRPr lang="fr-FR" sz="28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1276" y="1267012"/>
            <a:ext cx="50086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Sucerity</a:t>
            </a:r>
            <a:r>
              <a:rPr lang="en-US" sz="2800" b="1" dirty="0" smtClean="0"/>
              <a:t> </a:t>
            </a:r>
            <a:r>
              <a:rPr lang="en-US" sz="2800" b="1" dirty="0"/>
              <a:t>methods: </a:t>
            </a:r>
            <a:endParaRPr lang="en-US" sz="2800" b="1" dirty="0" smtClean="0"/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and verifications processes while registering users in our system, for essential </a:t>
            </a:r>
            <a:r>
              <a:rPr lang="en-US" dirty="0" smtClean="0"/>
              <a:t>user </a:t>
            </a:r>
            <a:r>
              <a:rPr lang="en-US" dirty="0"/>
              <a:t>information like Emails passwords and phone numbers by sending users a </a:t>
            </a:r>
            <a:r>
              <a:rPr lang="en-US" dirty="0" smtClean="0"/>
              <a:t>verification Emails </a:t>
            </a:r>
            <a:r>
              <a:rPr lang="en-US" dirty="0"/>
              <a:t>to verify if they are the real owners of those emails. In addition, a validation code </a:t>
            </a:r>
            <a:r>
              <a:rPr lang="en-US" dirty="0" smtClean="0"/>
              <a:t>pins </a:t>
            </a:r>
            <a:r>
              <a:rPr lang="en-US" dirty="0"/>
              <a:t>is sent to them in order to validate their phone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 system  with  emails  and  password  to  allow  users  access  their  </a:t>
            </a:r>
            <a:r>
              <a:rPr lang="en-US" dirty="0" smtClean="0"/>
              <a:t>sessions securely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account per email address, Prevents users from creating multiple accounts by using the </a:t>
            </a:r>
            <a:r>
              <a:rPr lang="en-US" dirty="0" smtClean="0"/>
              <a:t>same </a:t>
            </a:r>
            <a:r>
              <a:rPr lang="en-US" dirty="0"/>
              <a:t>email address with different authentication providers. 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endCxn id="6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security</a:t>
            </a:r>
            <a:r>
              <a:rPr lang="fr-FR" sz="1600" dirty="0"/>
              <a:t> </a:t>
            </a:r>
            <a:r>
              <a:rPr lang="fr-FR" sz="1600" dirty="0" smtClean="0"/>
              <a:t>&amp; </a:t>
            </a:r>
            <a:r>
              <a:rPr lang="fr-FR" sz="1600" dirty="0" err="1" smtClean="0"/>
              <a:t>coherence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45" y="848169"/>
            <a:ext cx="5764377" cy="58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11466" y="648411"/>
            <a:ext cx="6620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L’interface utilisateur </a:t>
            </a:r>
            <a:endParaRPr lang="fr-F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8" y="1573427"/>
            <a:ext cx="2744356" cy="48788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90" y="1573427"/>
            <a:ext cx="2744356" cy="4878856"/>
          </a:xfrm>
          <a:prstGeom prst="rect">
            <a:avLst/>
          </a:prstGeom>
        </p:spPr>
      </p:pic>
      <p:sp>
        <p:nvSpPr>
          <p:cNvPr id="10" name="Flèche gauche 9"/>
          <p:cNvSpPr/>
          <p:nvPr/>
        </p:nvSpPr>
        <p:spPr>
          <a:xfrm>
            <a:off x="3649362" y="3954162"/>
            <a:ext cx="799070" cy="354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7587049" y="4012855"/>
            <a:ext cx="955589" cy="377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17" y="1573427"/>
            <a:ext cx="2718486" cy="5012725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endCxn id="13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13" idx="6"/>
            <a:endCxn id="12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security</a:t>
            </a:r>
            <a:r>
              <a:rPr lang="fr-FR" sz="1600" dirty="0"/>
              <a:t> </a:t>
            </a:r>
            <a:r>
              <a:rPr lang="fr-FR" sz="1600" dirty="0" smtClean="0"/>
              <a:t>&amp; </a:t>
            </a:r>
            <a:r>
              <a:rPr lang="fr-FR" sz="1600" dirty="0" err="1" smtClean="0"/>
              <a:t>coherence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595416" y="16217"/>
            <a:ext cx="14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4147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359752" y="729636"/>
            <a:ext cx="1133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registration and for security reasons, we </a:t>
            </a:r>
            <a:r>
              <a:rPr lang="en-US" dirty="0" smtClean="0"/>
              <a:t>send </a:t>
            </a:r>
            <a:r>
              <a:rPr lang="en-US" dirty="0"/>
              <a:t>an email confirmation and </a:t>
            </a:r>
            <a:r>
              <a:rPr lang="en-US" dirty="0" smtClean="0"/>
              <a:t>PIN code to the user </a:t>
            </a:r>
            <a:r>
              <a:rPr lang="en-US" dirty="0"/>
              <a:t>phone number  </a:t>
            </a:r>
            <a:r>
              <a:rPr lang="en-US" dirty="0" smtClean="0"/>
              <a:t>to validate his phone number.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2" y="1537895"/>
            <a:ext cx="3139945" cy="5184180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3847070" y="4011826"/>
            <a:ext cx="3476368" cy="2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283675" y="3483654"/>
            <a:ext cx="239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Confirmation </a:t>
            </a:r>
            <a:r>
              <a:rPr lang="fr-FR" dirty="0" err="1" smtClean="0"/>
              <a:t>with</a:t>
            </a:r>
            <a:r>
              <a:rPr lang="fr-FR" dirty="0" smtClean="0"/>
              <a:t> PIN code  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922" y="1565718"/>
            <a:ext cx="3096473" cy="5128533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endCxn id="8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8" idx="6"/>
            <a:endCxn id="7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security</a:t>
            </a:r>
            <a:r>
              <a:rPr lang="fr-FR" sz="1600" dirty="0"/>
              <a:t> </a:t>
            </a:r>
            <a:r>
              <a:rPr lang="fr-FR" sz="1600" dirty="0" smtClean="0"/>
              <a:t>&amp; </a:t>
            </a:r>
            <a:r>
              <a:rPr lang="fr-FR" sz="1600" dirty="0" err="1" smtClean="0"/>
              <a:t>coherence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595416" y="16217"/>
            <a:ext cx="14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7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0" y="1491049"/>
            <a:ext cx="2766368" cy="4917989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3031524" y="1491049"/>
            <a:ext cx="5412260" cy="1037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520" y="585233"/>
            <a:ext cx="2886652" cy="5131826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>
            <a:off x="2965622" y="3039762"/>
            <a:ext cx="1556951" cy="930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47" y="2514142"/>
            <a:ext cx="2371597" cy="421617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endCxn id="11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1" idx="6"/>
            <a:endCxn id="9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7529383" y="526203"/>
            <a:ext cx="769657" cy="30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security</a:t>
            </a:r>
            <a:r>
              <a:rPr lang="fr-FR" sz="1600" dirty="0"/>
              <a:t> </a:t>
            </a:r>
            <a:r>
              <a:rPr lang="fr-FR" sz="1600" dirty="0" smtClean="0"/>
              <a:t>&amp; </a:t>
            </a:r>
            <a:r>
              <a:rPr lang="fr-FR" sz="1600" dirty="0" err="1" smtClean="0"/>
              <a:t>coherence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595416" y="16217"/>
            <a:ext cx="14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User interface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50789" y="889686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screen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39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05" y="763240"/>
            <a:ext cx="9981687" cy="16265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4" y="2759676"/>
            <a:ext cx="2165583" cy="384992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74" y="2738047"/>
            <a:ext cx="2177750" cy="387155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11" y="2759676"/>
            <a:ext cx="2165583" cy="38499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022" y="2759676"/>
            <a:ext cx="2165583" cy="3849926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05" y="2781305"/>
            <a:ext cx="2165583" cy="3849926"/>
          </a:xfrm>
          <a:prstGeom prst="rect">
            <a:avLst/>
          </a:prstGeom>
        </p:spPr>
      </p:pic>
      <p:cxnSp>
        <p:nvCxnSpPr>
          <p:cNvPr id="4" name="Connecteur droit avec flèche 3"/>
          <p:cNvCxnSpPr>
            <a:endCxn id="18" idx="0"/>
          </p:cNvCxnSpPr>
          <p:nvPr/>
        </p:nvCxnSpPr>
        <p:spPr>
          <a:xfrm flipH="1">
            <a:off x="1203286" y="2108886"/>
            <a:ext cx="540552" cy="650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endCxn id="21" idx="0"/>
          </p:cNvCxnSpPr>
          <p:nvPr/>
        </p:nvCxnSpPr>
        <p:spPr>
          <a:xfrm>
            <a:off x="3477323" y="2004777"/>
            <a:ext cx="219680" cy="754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endCxn id="20" idx="0"/>
          </p:cNvCxnSpPr>
          <p:nvPr/>
        </p:nvCxnSpPr>
        <p:spPr>
          <a:xfrm>
            <a:off x="5082746" y="2004777"/>
            <a:ext cx="997303" cy="733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2" idx="0"/>
          </p:cNvCxnSpPr>
          <p:nvPr/>
        </p:nvCxnSpPr>
        <p:spPr>
          <a:xfrm>
            <a:off x="6746789" y="1894703"/>
            <a:ext cx="1716308" cy="886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22" idx="0"/>
          </p:cNvCxnSpPr>
          <p:nvPr/>
        </p:nvCxnSpPr>
        <p:spPr>
          <a:xfrm>
            <a:off x="9545888" y="2191265"/>
            <a:ext cx="1410926" cy="568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>
            <a:endCxn id="25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25" idx="6"/>
            <a:endCxn id="23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529383" y="526203"/>
            <a:ext cx="769657" cy="30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security</a:t>
            </a:r>
            <a:r>
              <a:rPr lang="fr-FR" sz="1600" dirty="0"/>
              <a:t> </a:t>
            </a:r>
            <a:r>
              <a:rPr lang="fr-FR" sz="1600" dirty="0" smtClean="0"/>
              <a:t>&amp; </a:t>
            </a:r>
            <a:r>
              <a:rPr lang="fr-FR" sz="1600" dirty="0" err="1" smtClean="0"/>
              <a:t>coherence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30" name="ZoneTexte 29"/>
          <p:cNvSpPr txBox="1"/>
          <p:nvPr/>
        </p:nvSpPr>
        <p:spPr>
          <a:xfrm>
            <a:off x="6595416" y="16217"/>
            <a:ext cx="14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9556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5" y="2059459"/>
            <a:ext cx="2653742" cy="471776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49" y="1432580"/>
            <a:ext cx="2381582" cy="685896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stCxn id="8" idx="1"/>
            <a:endCxn id="5" idx="0"/>
          </p:cNvCxnSpPr>
          <p:nvPr/>
        </p:nvCxnSpPr>
        <p:spPr>
          <a:xfrm flipH="1">
            <a:off x="1722286" y="1775528"/>
            <a:ext cx="3121563" cy="283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44802" y="819224"/>
            <a:ext cx="1037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Options and </a:t>
            </a:r>
            <a:r>
              <a:rPr lang="en-US" sz="2800" dirty="0" err="1" smtClean="0"/>
              <a:t>fonctionalities</a:t>
            </a:r>
            <a:r>
              <a:rPr lang="en-US" sz="2800" dirty="0" smtClean="0"/>
              <a:t> </a:t>
            </a:r>
            <a:r>
              <a:rPr lang="en-US" sz="2800" dirty="0"/>
              <a:t>in the user profile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82" y="2617114"/>
            <a:ext cx="2219582" cy="3945924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endCxn id="7" idx="1"/>
          </p:cNvCxnSpPr>
          <p:nvPr/>
        </p:nvCxnSpPr>
        <p:spPr>
          <a:xfrm>
            <a:off x="3049157" y="3247767"/>
            <a:ext cx="3424625" cy="1342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endCxn id="14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4" idx="6"/>
            <a:endCxn id="12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529383" y="526203"/>
            <a:ext cx="769657" cy="30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security</a:t>
            </a:r>
            <a:r>
              <a:rPr lang="fr-FR" sz="1600" dirty="0"/>
              <a:t> </a:t>
            </a:r>
            <a:r>
              <a:rPr lang="fr-FR" sz="1600" dirty="0" smtClean="0"/>
              <a:t>&amp; </a:t>
            </a:r>
            <a:r>
              <a:rPr lang="fr-FR" sz="1600" dirty="0" err="1" smtClean="0"/>
              <a:t>coherence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595416" y="16217"/>
            <a:ext cx="14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554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69" y="1754660"/>
            <a:ext cx="2719644" cy="4834922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>
            <a:off x="3745512" y="3921210"/>
            <a:ext cx="2630574" cy="8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4" y="1786923"/>
            <a:ext cx="2701495" cy="48026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145060" y="1109960"/>
            <a:ext cx="971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My</a:t>
            </a:r>
            <a:r>
              <a:rPr lang="fr-FR" sz="2000" dirty="0" smtClean="0"/>
              <a:t> cars : </a:t>
            </a: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is to add the information of cars used by users</a:t>
            </a:r>
            <a:endParaRPr lang="fr-FR" sz="2000" dirty="0"/>
          </a:p>
        </p:txBody>
      </p:sp>
      <p:sp>
        <p:nvSpPr>
          <p:cNvPr id="6" name="Ellipse 5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8" idx="6"/>
            <a:endCxn id="6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529383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security</a:t>
            </a:r>
            <a:r>
              <a:rPr lang="fr-FR" sz="1600" dirty="0"/>
              <a:t> </a:t>
            </a:r>
            <a:r>
              <a:rPr lang="fr-FR" sz="1600" dirty="0" smtClean="0"/>
              <a:t>&amp; </a:t>
            </a:r>
            <a:r>
              <a:rPr lang="fr-FR" sz="1600" dirty="0" err="1" smtClean="0"/>
              <a:t>coherence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595416" y="16217"/>
            <a:ext cx="14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67784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06" y="1829317"/>
            <a:ext cx="2581018" cy="4588476"/>
          </a:xfrm>
          <a:prstGeom prst="rect">
            <a:avLst/>
          </a:prstGeom>
        </p:spPr>
      </p:pic>
      <p:cxnSp>
        <p:nvCxnSpPr>
          <p:cNvPr id="4" name="Connecteur droit avec flèche 3"/>
          <p:cNvCxnSpPr>
            <a:endCxn id="13" idx="1"/>
          </p:cNvCxnSpPr>
          <p:nvPr/>
        </p:nvCxnSpPr>
        <p:spPr>
          <a:xfrm flipV="1">
            <a:off x="5774724" y="1692876"/>
            <a:ext cx="4237239" cy="839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endCxn id="12" idx="1"/>
          </p:cNvCxnSpPr>
          <p:nvPr/>
        </p:nvCxnSpPr>
        <p:spPr>
          <a:xfrm>
            <a:off x="5774724" y="2979910"/>
            <a:ext cx="4234250" cy="90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endCxn id="11" idx="1"/>
          </p:cNvCxnSpPr>
          <p:nvPr/>
        </p:nvCxnSpPr>
        <p:spPr>
          <a:xfrm>
            <a:off x="5774724" y="3295135"/>
            <a:ext cx="4168347" cy="2525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019"/>
          <a:stretch/>
        </p:blipFill>
        <p:spPr>
          <a:xfrm>
            <a:off x="9943071" y="4935498"/>
            <a:ext cx="2116195" cy="177010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2295"/>
          <a:stretch/>
        </p:blipFill>
        <p:spPr>
          <a:xfrm>
            <a:off x="10008974" y="2959960"/>
            <a:ext cx="1794751" cy="184115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2"/>
          <a:stretch/>
        </p:blipFill>
        <p:spPr>
          <a:xfrm>
            <a:off x="10011963" y="560173"/>
            <a:ext cx="1854672" cy="2265405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7101016" y="36071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endCxn id="16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6" idx="6"/>
            <a:endCxn id="15" idx="2"/>
          </p:cNvCxnSpPr>
          <p:nvPr/>
        </p:nvCxnSpPr>
        <p:spPr>
          <a:xfrm flipV="1">
            <a:off x="5045675" y="527561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529383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818237" y="35250"/>
            <a:ext cx="2026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security</a:t>
            </a:r>
            <a:r>
              <a:rPr lang="fr-FR" sz="1600" dirty="0"/>
              <a:t> </a:t>
            </a:r>
            <a:r>
              <a:rPr lang="fr-FR" sz="1600" dirty="0" smtClean="0"/>
              <a:t>&amp; </a:t>
            </a:r>
            <a:r>
              <a:rPr lang="fr-FR" sz="1600" dirty="0" err="1" smtClean="0"/>
              <a:t>coherence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595416" y="16217"/>
            <a:ext cx="1439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47369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7479" y="3030150"/>
            <a:ext cx="22949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u="sng" dirty="0" err="1" smtClean="0">
                <a:solidFill>
                  <a:srgbClr val="00B0F0"/>
                </a:solidFill>
              </a:rPr>
              <a:t>Used</a:t>
            </a:r>
            <a:r>
              <a:rPr lang="fr-FR" sz="3600" b="1" u="sng" dirty="0" smtClean="0">
                <a:solidFill>
                  <a:srgbClr val="00B0F0"/>
                </a:solidFill>
              </a:rPr>
              <a:t> </a:t>
            </a:r>
            <a:r>
              <a:rPr lang="fr-FR" sz="3600" b="1" u="sng" dirty="0" err="1">
                <a:solidFill>
                  <a:srgbClr val="00B0F0"/>
                </a:solidFill>
              </a:rPr>
              <a:t>tools</a:t>
            </a:r>
            <a:r>
              <a:rPr lang="fr-FR" sz="3600" b="1" u="sng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4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59027" y="1161535"/>
            <a:ext cx="1054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Application </a:t>
            </a:r>
            <a:r>
              <a:rPr lang="fr-FR" sz="3600" dirty="0" err="1"/>
              <a:t>development</a:t>
            </a:r>
            <a:r>
              <a:rPr lang="fr-FR" sz="3600" dirty="0"/>
              <a:t> </a:t>
            </a:r>
            <a:r>
              <a:rPr lang="fr-FR" sz="3600" dirty="0" err="1"/>
              <a:t>tools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9" y="2203195"/>
            <a:ext cx="4556810" cy="19486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48" y="2203195"/>
            <a:ext cx="4291275" cy="19486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9027" y="4362533"/>
            <a:ext cx="456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 : </a:t>
            </a:r>
            <a:r>
              <a:rPr lang="fr-FR" dirty="0"/>
              <a:t>I</a:t>
            </a:r>
            <a:r>
              <a:rPr lang="fr-FR" dirty="0" smtClean="0"/>
              <a:t>ntegrated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 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782359" y="4362533"/>
            <a:ext cx="132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 base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422292" y="4929398"/>
            <a:ext cx="416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Firebase </a:t>
            </a:r>
            <a:r>
              <a:rPr lang="en-US" dirty="0" err="1"/>
              <a:t>Realtime</a:t>
            </a:r>
            <a:r>
              <a:rPr lang="en-US" dirty="0"/>
              <a:t> Database is a cloud-hosted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Data is stored as JSON and </a:t>
            </a:r>
            <a:r>
              <a:rPr lang="en-US" dirty="0" smtClean="0"/>
              <a:t>synchronized </a:t>
            </a:r>
            <a:r>
              <a:rPr lang="en-US" dirty="0"/>
              <a:t>in </a:t>
            </a:r>
            <a:r>
              <a:rPr lang="en-US" dirty="0" err="1"/>
              <a:t>realtime</a:t>
            </a:r>
            <a:r>
              <a:rPr lang="en-US" dirty="0"/>
              <a:t> to every connected client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33168" y="4929397"/>
            <a:ext cx="4424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Studio is the official Integrated Development Environment (IDE) for </a:t>
            </a:r>
            <a:r>
              <a:rPr lang="en-US" dirty="0" smtClean="0"/>
              <a:t>Android </a:t>
            </a:r>
            <a:r>
              <a:rPr lang="en-US" dirty="0"/>
              <a:t>app </a:t>
            </a:r>
            <a:r>
              <a:rPr lang="en-US" dirty="0" smtClean="0"/>
              <a:t>development</a:t>
            </a:r>
            <a:r>
              <a:rPr lang="en-US" dirty="0"/>
              <a:t>,  based  on  IntelliJ  IDEA 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73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18710" y="0"/>
            <a:ext cx="9144000" cy="3598339"/>
          </a:xfrm>
        </p:spPr>
        <p:txBody>
          <a:bodyPr>
            <a:normAutofit/>
          </a:bodyPr>
          <a:lstStyle/>
          <a:p>
            <a:r>
              <a:rPr lang="fr-FR" sz="9600" dirty="0" err="1" smtClean="0">
                <a:solidFill>
                  <a:srgbClr val="FFC000"/>
                </a:solidFill>
              </a:rPr>
              <a:t>EDiNi</a:t>
            </a:r>
            <a:r>
              <a:rPr lang="fr-FR" sz="9600" dirty="0" smtClean="0">
                <a:solidFill>
                  <a:srgbClr val="FFC000"/>
                </a:solidFill>
              </a:rPr>
              <a:t> </a:t>
            </a:r>
            <a:r>
              <a:rPr lang="fr-FR" sz="9600" dirty="0" err="1" smtClean="0">
                <a:solidFill>
                  <a:srgbClr val="FFC000"/>
                </a:solidFill>
              </a:rPr>
              <a:t>mAak</a:t>
            </a:r>
            <a:r>
              <a:rPr lang="fr-FR" sz="9600" dirty="0" smtClean="0">
                <a:solidFill>
                  <a:srgbClr val="FFC000"/>
                </a:solidFill>
              </a:rPr>
              <a:t/>
            </a:r>
            <a:br>
              <a:rPr lang="fr-FR" sz="9600" dirty="0" smtClean="0">
                <a:solidFill>
                  <a:srgbClr val="FFC000"/>
                </a:solidFill>
              </a:rPr>
            </a:br>
            <a:endParaRPr lang="fr-FR" sz="9600" dirty="0">
              <a:solidFill>
                <a:srgbClr val="FFC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4833" y="4965820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Your new mobile platform for carpooling in Algeria</a:t>
            </a:r>
            <a:endParaRPr lang="fr-FR" sz="4400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10" y="2296271"/>
            <a:ext cx="58674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9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68316" y="2690446"/>
            <a:ext cx="9715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/>
              <a:t>We</a:t>
            </a:r>
            <a:r>
              <a:rPr lang="fr-FR" sz="4000" dirty="0" smtClean="0"/>
              <a:t> </a:t>
            </a:r>
            <a:r>
              <a:rPr lang="fr-FR" sz="4000" dirty="0" err="1" smtClean="0"/>
              <a:t>hope</a:t>
            </a:r>
            <a:r>
              <a:rPr lang="fr-FR" sz="4000" dirty="0" smtClean="0"/>
              <a:t> </a:t>
            </a:r>
            <a:r>
              <a:rPr lang="fr-FR" sz="4000" dirty="0" err="1" smtClean="0"/>
              <a:t>it</a:t>
            </a:r>
            <a:r>
              <a:rPr lang="fr-FR" sz="4000" dirty="0" smtClean="0"/>
              <a:t> </a:t>
            </a:r>
            <a:r>
              <a:rPr lang="fr-FR" sz="4000" dirty="0" err="1" smtClean="0"/>
              <a:t>will</a:t>
            </a:r>
            <a:r>
              <a:rPr lang="fr-FR" sz="4000" dirty="0" smtClean="0"/>
              <a:t> </a:t>
            </a:r>
            <a:r>
              <a:rPr lang="fr-FR" sz="4000" dirty="0" err="1" smtClean="0"/>
              <a:t>be</a:t>
            </a:r>
            <a:r>
              <a:rPr lang="fr-FR" sz="4000" dirty="0" smtClean="0"/>
              <a:t> the best alternative  solution for public transports </a:t>
            </a:r>
            <a:r>
              <a:rPr lang="fr-FR" sz="4000" dirty="0" err="1" smtClean="0"/>
              <a:t>problem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198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6841" y="1505595"/>
            <a:ext cx="690404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</a:rPr>
              <a:t>The end </a:t>
            </a:r>
          </a:p>
          <a:p>
            <a:pPr algn="ctr"/>
            <a:r>
              <a:rPr lang="en-US" sz="8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Thank </a:t>
            </a:r>
            <a:r>
              <a:rPr lang="en-US" sz="8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you for your attention</a:t>
            </a:r>
            <a:endParaRPr lang="fr-FR" sz="8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8899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00B0F0"/>
                </a:solidFill>
              </a:rPr>
              <a:t>Project </a:t>
            </a:r>
            <a:r>
              <a:rPr lang="fr-FR" b="1" dirty="0" err="1">
                <a:solidFill>
                  <a:srgbClr val="00B0F0"/>
                </a:solidFill>
              </a:rPr>
              <a:t>preliminary</a:t>
            </a:r>
            <a:r>
              <a:rPr lang="fr-FR" b="1" dirty="0">
                <a:solidFill>
                  <a:srgbClr val="00B0F0"/>
                </a:solidFill>
              </a:rPr>
              <a:t> </a:t>
            </a:r>
            <a:r>
              <a:rPr lang="fr-FR" b="1" dirty="0" err="1" smtClean="0">
                <a:solidFill>
                  <a:srgbClr val="00B0F0"/>
                </a:solidFill>
              </a:rPr>
              <a:t>study</a:t>
            </a:r>
            <a:r>
              <a:rPr lang="fr-FR" b="1" u="sng" dirty="0" smtClean="0">
                <a:solidFill>
                  <a:srgbClr val="00B0F0"/>
                </a:solidFill>
              </a:rPr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fr-FR" b="1" u="sng" dirty="0">
              <a:solidFill>
                <a:srgbClr val="00B0F0"/>
              </a:solidFill>
            </a:endParaRPr>
          </a:p>
          <a:p>
            <a:r>
              <a:rPr lang="fr-FR" sz="2800" dirty="0"/>
              <a:t>Introduction</a:t>
            </a:r>
          </a:p>
          <a:p>
            <a:r>
              <a:rPr lang="fr-FR" sz="2800" dirty="0" smtClean="0"/>
              <a:t>OBJECTIVES </a:t>
            </a:r>
            <a:endParaRPr lang="fr-FR" sz="2800" dirty="0"/>
          </a:p>
          <a:p>
            <a:r>
              <a:rPr lang="fr-FR" sz="2800" dirty="0"/>
              <a:t>CONSTRAINS</a:t>
            </a:r>
            <a:endParaRPr lang="fr-FR" sz="2800" dirty="0"/>
          </a:p>
          <a:p>
            <a:r>
              <a:rPr lang="fr-FR" sz="2800" dirty="0" smtClean="0"/>
              <a:t>SOLUTIONS</a:t>
            </a:r>
          </a:p>
          <a:p>
            <a:r>
              <a:rPr lang="fr-FR" sz="2800" dirty="0" smtClean="0"/>
              <a:t>Standards </a:t>
            </a:r>
            <a:r>
              <a:rPr lang="fr-FR" sz="2800" dirty="0"/>
              <a:t>for </a:t>
            </a:r>
            <a:r>
              <a:rPr lang="fr-FR" sz="2800" dirty="0" err="1"/>
              <a:t>choosen</a:t>
            </a:r>
            <a:r>
              <a:rPr lang="fr-FR" sz="2800" dirty="0"/>
              <a:t> solutions</a:t>
            </a:r>
          </a:p>
          <a:p>
            <a:r>
              <a:rPr lang="fr-FR" sz="2800" dirty="0" smtClean="0"/>
              <a:t>Main concept of the application</a:t>
            </a:r>
            <a:endParaRPr lang="fr-FR" sz="2800" dirty="0"/>
          </a:p>
          <a:p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7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3266" y="781717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2" y="1855948"/>
            <a:ext cx="3017497" cy="207645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652" y="1855948"/>
            <a:ext cx="3509493" cy="20764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43" y="1855947"/>
            <a:ext cx="4381365" cy="20764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7807" y="4143632"/>
            <a:ext cx="11755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of public transports lines are out of services after </a:t>
            </a:r>
            <a:r>
              <a:rPr lang="en-US" dirty="0" smtClean="0"/>
              <a:t>6pm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delay and the lack of any comfort and </a:t>
            </a:r>
            <a:r>
              <a:rPr lang="en-US" dirty="0" smtClean="0"/>
              <a:t>discipline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prices of public transports are raising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As a solution </a:t>
            </a:r>
            <a:r>
              <a:rPr lang="en-US" dirty="0"/>
              <a:t>we would like to invest in one of the ideas that had a lot of success and </a:t>
            </a:r>
          </a:p>
          <a:p>
            <a:pPr algn="ctr"/>
            <a:r>
              <a:rPr lang="en-US" dirty="0"/>
              <a:t>appreciation around the world, and integrate it in the Algerian society to make it one of the </a:t>
            </a:r>
          </a:p>
          <a:p>
            <a:pPr algn="ctr"/>
            <a:r>
              <a:rPr lang="en-US" dirty="0"/>
              <a:t>common  traveling  ways  beside  public  </a:t>
            </a:r>
            <a:r>
              <a:rPr lang="en-US" dirty="0" smtClean="0"/>
              <a:t>transports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It’s “Carpooling”</a:t>
            </a:r>
          </a:p>
          <a:p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1030311" y="5255741"/>
            <a:ext cx="9803027" cy="164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799968" y="34592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>
            <a:endCxn id="14" idx="2"/>
          </p:cNvCxnSpPr>
          <p:nvPr/>
        </p:nvCxnSpPr>
        <p:spPr>
          <a:xfrm>
            <a:off x="1030311" y="509727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363361" y="4322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Introduction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53102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right and the most useful devise to support our app </a:t>
            </a:r>
          </a:p>
          <a:p>
            <a:r>
              <a:rPr lang="en-US" dirty="0" smtClean="0"/>
              <a:t>Integrate </a:t>
            </a:r>
            <a:r>
              <a:rPr lang="en-US" dirty="0"/>
              <a:t>a strategy to insure confidentiality and trust  </a:t>
            </a:r>
          </a:p>
          <a:p>
            <a:r>
              <a:rPr lang="en-US" dirty="0" smtClean="0"/>
              <a:t>A </a:t>
            </a:r>
            <a:r>
              <a:rPr lang="en-US" dirty="0"/>
              <a:t>simple functional design  </a:t>
            </a:r>
          </a:p>
          <a:p>
            <a:r>
              <a:rPr lang="en-US" dirty="0" smtClean="0"/>
              <a:t>Secure </a:t>
            </a:r>
            <a:r>
              <a:rPr lang="en-US" dirty="0"/>
              <a:t>users data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283676" y="344234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799968" y="34592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endCxn id="5" idx="2"/>
          </p:cNvCxnSpPr>
          <p:nvPr/>
        </p:nvCxnSpPr>
        <p:spPr>
          <a:xfrm>
            <a:off x="1030311" y="509727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6"/>
            <a:endCxn id="4" idx="2"/>
          </p:cNvCxnSpPr>
          <p:nvPr/>
        </p:nvCxnSpPr>
        <p:spPr>
          <a:xfrm flipV="1">
            <a:off x="2228335" y="511085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63361" y="4322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Introduction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806332" y="4322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Objectives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106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CONSTRAINS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compatible strategy with the Algerians mentality to insure application user’s </a:t>
            </a:r>
            <a:r>
              <a:rPr lang="en-US" dirty="0" err="1"/>
              <a:t>ecurity</a:t>
            </a:r>
            <a:r>
              <a:rPr lang="en-US" dirty="0"/>
              <a:t> and trust   </a:t>
            </a:r>
            <a:endParaRPr lang="en-US" dirty="0" smtClean="0"/>
          </a:p>
          <a:p>
            <a:r>
              <a:rPr lang="en-US" dirty="0" smtClean="0"/>
              <a:t>Insure </a:t>
            </a:r>
            <a:r>
              <a:rPr lang="en-US" dirty="0"/>
              <a:t>portability and availability of our application </a:t>
            </a:r>
          </a:p>
          <a:p>
            <a:r>
              <a:rPr lang="en-US" dirty="0" smtClean="0"/>
              <a:t>Designing </a:t>
            </a:r>
            <a:r>
              <a:rPr lang="en-US" dirty="0"/>
              <a:t>the application in a simple way to make it useful and easier </a:t>
            </a:r>
            <a:r>
              <a:rPr lang="en-US" dirty="0" smtClean="0"/>
              <a:t>manipulated </a:t>
            </a:r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a secure database server to insure user’s data security  </a:t>
            </a:r>
          </a:p>
          <a:p>
            <a:r>
              <a:rPr lang="en-US" dirty="0" smtClean="0"/>
              <a:t>Find </a:t>
            </a:r>
            <a:r>
              <a:rPr lang="en-US" dirty="0"/>
              <a:t>alternative solution for payment methods instead of credit cards. 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4283676" y="344234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799968" y="34592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endCxn id="5" idx="2"/>
          </p:cNvCxnSpPr>
          <p:nvPr/>
        </p:nvCxnSpPr>
        <p:spPr>
          <a:xfrm>
            <a:off x="1030311" y="509727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6"/>
            <a:endCxn id="4" idx="2"/>
          </p:cNvCxnSpPr>
          <p:nvPr/>
        </p:nvCxnSpPr>
        <p:spPr>
          <a:xfrm flipV="1">
            <a:off x="2228335" y="511085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63361" y="4322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Introduction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855861" y="-772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Objectives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7133968" y="34287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endCxn id="10" idx="2"/>
          </p:cNvCxnSpPr>
          <p:nvPr/>
        </p:nvCxnSpPr>
        <p:spPr>
          <a:xfrm flipV="1">
            <a:off x="4712043" y="509727"/>
            <a:ext cx="2421925" cy="13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767384" y="25570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Constrains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984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13" grpId="0"/>
      <p:bldP spid="10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SOLUTIONS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4283676" y="344234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799968" y="345920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133968" y="34287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0124214" y="34287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endCxn id="5" idx="2"/>
          </p:cNvCxnSpPr>
          <p:nvPr/>
        </p:nvCxnSpPr>
        <p:spPr>
          <a:xfrm>
            <a:off x="1030311" y="509727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5" idx="6"/>
            <a:endCxn id="4" idx="2"/>
          </p:cNvCxnSpPr>
          <p:nvPr/>
        </p:nvCxnSpPr>
        <p:spPr>
          <a:xfrm flipV="1">
            <a:off x="2228335" y="511085"/>
            <a:ext cx="2055341" cy="168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4" idx="6"/>
            <a:endCxn id="6" idx="2"/>
          </p:cNvCxnSpPr>
          <p:nvPr/>
        </p:nvCxnSpPr>
        <p:spPr>
          <a:xfrm flipV="1">
            <a:off x="4712043" y="509727"/>
            <a:ext cx="2421925" cy="13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6" idx="6"/>
            <a:endCxn id="7" idx="2"/>
          </p:cNvCxnSpPr>
          <p:nvPr/>
        </p:nvCxnSpPr>
        <p:spPr>
          <a:xfrm>
            <a:off x="7562335" y="509727"/>
            <a:ext cx="256187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63361" y="4322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Introduction</a:t>
            </a:r>
            <a:endParaRPr lang="fr-FR" sz="16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847069" y="-772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Objectives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697361" y="25841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Constrains</a:t>
            </a:r>
            <a:endParaRPr lang="fr-FR" sz="16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687607" y="25841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Solutions</a:t>
            </a:r>
            <a:endParaRPr lang="fr-FR" sz="1600" dirty="0"/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635424" y="1676879"/>
            <a:ext cx="10353762" cy="4058751"/>
          </a:xfrm>
        </p:spPr>
        <p:txBody>
          <a:bodyPr/>
          <a:lstStyle/>
          <a:p>
            <a:r>
              <a:rPr lang="en-US" dirty="0"/>
              <a:t> carpooling application in a form of social network to provide security and trust for </a:t>
            </a:r>
            <a:r>
              <a:rPr lang="en-US" dirty="0" smtClean="0"/>
              <a:t>users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mobile application for smart phones, based on </a:t>
            </a:r>
            <a:r>
              <a:rPr lang="en-US" dirty="0" smtClean="0"/>
              <a:t>android 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fact of confidentiality and trust in our application is based on user’s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Use Firebase database  </a:t>
            </a:r>
          </a:p>
          <a:p>
            <a:r>
              <a:rPr lang="en-US" dirty="0" smtClean="0"/>
              <a:t>Payment method is in cash </a:t>
            </a:r>
          </a:p>
        </p:txBody>
      </p:sp>
    </p:spTree>
    <p:extLst>
      <p:ext uri="{BB962C8B-B14F-4D97-AF65-F5344CB8AC3E}">
        <p14:creationId xmlns:p14="http://schemas.microsoft.com/office/powerpoint/2010/main" val="25056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5" grpId="0"/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74374"/>
            <a:ext cx="10353762" cy="9704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Standards for </a:t>
            </a:r>
            <a:r>
              <a:rPr lang="fr-FR" dirty="0" err="1">
                <a:solidFill>
                  <a:schemeClr val="accent1"/>
                </a:solidFill>
              </a:rPr>
              <a:t>choosen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solutions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17308" y="362396"/>
            <a:ext cx="428367" cy="333702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5" idx="2"/>
          </p:cNvCxnSpPr>
          <p:nvPr/>
        </p:nvCxnSpPr>
        <p:spPr>
          <a:xfrm>
            <a:off x="3847651" y="526203"/>
            <a:ext cx="769657" cy="304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80701" y="44290"/>
            <a:ext cx="1301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Standards</a:t>
            </a:r>
            <a:endParaRPr lang="fr-FR" sz="16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795" y="1812080"/>
            <a:ext cx="1093907" cy="688147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007702" y="1817624"/>
            <a:ext cx="67138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Android mobile application</a:t>
            </a:r>
            <a:endParaRPr lang="fr-FR" sz="2800" dirty="0" smtClean="0"/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3110968" y="2635277"/>
            <a:ext cx="562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Why Android operating system ?</a:t>
            </a:r>
            <a:endParaRPr lang="fr-FR" sz="24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6" y="3300445"/>
            <a:ext cx="5669559" cy="3188223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675503" y="6488668"/>
            <a:ext cx="309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Statistics</a:t>
            </a:r>
            <a:r>
              <a:rPr lang="fr-FR" dirty="0" smtClean="0"/>
              <a:t> </a:t>
            </a:r>
            <a:r>
              <a:rPr lang="fr-FR" dirty="0"/>
              <a:t>by </a:t>
            </a:r>
            <a:r>
              <a:rPr lang="fr-FR" dirty="0" smtClean="0"/>
              <a:t>Android-dz </a:t>
            </a:r>
            <a:r>
              <a:rPr lang="fr-FR" dirty="0"/>
              <a:t>team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090676" y="3569263"/>
            <a:ext cx="5755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Alegria</a:t>
            </a:r>
            <a:r>
              <a:rPr lang="en-US" sz="2400" dirty="0"/>
              <a:t>, most of citizens uses Android! According to a small statistic study </a:t>
            </a:r>
            <a:r>
              <a:rPr lang="en-US" sz="2400" dirty="0" err="1"/>
              <a:t>r</a:t>
            </a:r>
            <a:r>
              <a:rPr lang="en-US" sz="2400" dirty="0" err="1" smtClean="0"/>
              <a:t>ealised</a:t>
            </a:r>
            <a:r>
              <a:rPr lang="en-US" sz="2400" dirty="0" smtClean="0"/>
              <a:t> </a:t>
            </a:r>
            <a:r>
              <a:rPr lang="en-US" sz="2400" dirty="0"/>
              <a:t>by </a:t>
            </a:r>
            <a:r>
              <a:rPr lang="en-US" sz="2400" dirty="0" smtClean="0"/>
              <a:t>Android-</a:t>
            </a:r>
            <a:r>
              <a:rPr lang="en-US" sz="2400" dirty="0" err="1" smtClean="0"/>
              <a:t>dz</a:t>
            </a:r>
            <a:r>
              <a:rPr lang="en-US" sz="2400" dirty="0" smtClean="0"/>
              <a:t> team.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most researched words in 2015 are from operating systems signed by </a:t>
            </a:r>
          </a:p>
          <a:p>
            <a:r>
              <a:rPr lang="en-US" sz="2400" dirty="0"/>
              <a:t>Google: which means Android.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43946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3" grpId="0"/>
      <p:bldP spid="16" grpId="0"/>
      <p:bldP spid="17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1997</TotalTime>
  <Words>926</Words>
  <Application>Microsoft Office PowerPoint</Application>
  <PresentationFormat>Grand écran</PresentationFormat>
  <Paragraphs>151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Calisto MT</vt:lpstr>
      <vt:lpstr>Trebuchet MS</vt:lpstr>
      <vt:lpstr>Wingdings 2</vt:lpstr>
      <vt:lpstr>Ardoise</vt:lpstr>
      <vt:lpstr>Présentation PowerPoint</vt:lpstr>
      <vt:lpstr>Presentation plan</vt:lpstr>
      <vt:lpstr>EDiNi mAak </vt:lpstr>
      <vt:lpstr>Project preliminary study </vt:lpstr>
      <vt:lpstr>Introduction</vt:lpstr>
      <vt:lpstr>OBJECTIVES</vt:lpstr>
      <vt:lpstr>CONSTRAINS </vt:lpstr>
      <vt:lpstr>SOLUTIONS</vt:lpstr>
      <vt:lpstr>Standards for choosen solutions</vt:lpstr>
      <vt:lpstr>Présentation PowerPoint</vt:lpstr>
      <vt:lpstr>Présentation PowerPoint</vt:lpstr>
      <vt:lpstr>Main concept of the application</vt:lpstr>
      <vt:lpstr>Application conception</vt:lpstr>
      <vt:lpstr>Application fonctionalities</vt:lpstr>
      <vt:lpstr>Présentation PowerPoint</vt:lpstr>
      <vt:lpstr>Manipulating trips and friends</vt:lpstr>
      <vt:lpstr>Présentation PowerPoint</vt:lpstr>
      <vt:lpstr>Implementation </vt:lpstr>
      <vt:lpstr>security and coherence methods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EDiNi mAak</dc:title>
  <dc:creator>Utilisateur Windows</dc:creator>
  <cp:lastModifiedBy>Utilisateur Windows</cp:lastModifiedBy>
  <cp:revision>66</cp:revision>
  <dcterms:created xsi:type="dcterms:W3CDTF">2018-04-18T20:16:00Z</dcterms:created>
  <dcterms:modified xsi:type="dcterms:W3CDTF">2018-06-05T00:10:18Z</dcterms:modified>
</cp:coreProperties>
</file>