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Roboto"/>
      <p:regular r:id="rId34"/>
      <p:bold r:id="rId35"/>
      <p:italic r:id="rId36"/>
      <p:boldItalic r:id="rId37"/>
    </p:embeddedFont>
    <p:embeddedFont>
      <p:font typeface="Barlow Condensed Medium"/>
      <p:regular r:id="rId38"/>
      <p:bold r:id="rId39"/>
      <p:italic r:id="rId40"/>
      <p:boldItalic r:id="rId41"/>
    </p:embeddedFont>
    <p:embeddedFont>
      <p:font typeface="Barlow Condensed"/>
      <p:regular r:id="rId42"/>
      <p:bold r:id="rId43"/>
      <p:italic r:id="rId44"/>
      <p:boldItalic r:id="rId45"/>
    </p:embeddedFont>
    <p:embeddedFont>
      <p:font typeface="Roboto Light"/>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4F979A0-B98E-4CCE-B93A-7A659B19C803}">
  <a:tblStyle styleId="{D4F979A0-B98E-4CCE-B93A-7A659B19C803}" styleName="Table_0">
    <a:wholeTbl>
      <a:tcTxStyle b="off" i="off">
        <a:font>
          <a:latin typeface="Calibri"/>
          <a:ea typeface="Calibri"/>
          <a:cs typeface="Calibri"/>
        </a:font>
        <a:srgbClr val="000000"/>
      </a:tcTxStyle>
      <a:tcStyle>
        <a:tcBdr>
          <a:left>
            <a:ln cap="flat" cmpd="sng" w="12700">
              <a:solidFill>
                <a:srgbClr val="4472C4"/>
              </a:solidFill>
              <a:prstDash val="solid"/>
              <a:round/>
              <a:headEnd len="sm" w="sm" type="none"/>
              <a:tailEnd len="sm" w="sm" type="none"/>
            </a:ln>
          </a:left>
          <a:right>
            <a:ln cap="flat" cmpd="sng" w="12700">
              <a:solidFill>
                <a:srgbClr val="4472C4"/>
              </a:solidFill>
              <a:prstDash val="solid"/>
              <a:round/>
              <a:headEnd len="sm" w="sm" type="none"/>
              <a:tailEnd len="sm" w="sm" type="none"/>
            </a:ln>
          </a:right>
          <a:top>
            <a:ln cap="flat" cmpd="sng" w="12700">
              <a:solidFill>
                <a:srgbClr val="4472C4"/>
              </a:solidFill>
              <a:prstDash val="solid"/>
              <a:round/>
              <a:headEnd len="sm" w="sm" type="none"/>
              <a:tailEnd len="sm" w="sm" type="none"/>
            </a:ln>
          </a:top>
          <a:bottom>
            <a:ln cap="flat" cmpd="sng" w="12700">
              <a:solidFill>
                <a:srgbClr val="4472C4"/>
              </a:solidFill>
              <a:prstDash val="solid"/>
              <a:round/>
              <a:headEnd len="sm" w="sm" type="none"/>
              <a:tailEnd len="sm" w="sm" type="none"/>
            </a:ln>
          </a:bottom>
          <a:insideH>
            <a:ln cap="flat" cmpd="sng" w="12700">
              <a:solidFill>
                <a:srgbClr val="4472C4"/>
              </a:solidFill>
              <a:prstDash val="solid"/>
              <a:round/>
              <a:headEnd len="sm" w="sm" type="none"/>
              <a:tailEnd len="sm" w="sm" type="none"/>
            </a:ln>
          </a:insideH>
          <a:insideV>
            <a:ln cap="flat" cmpd="sng" w="12700">
              <a:solidFill>
                <a:srgbClr val="4472C4"/>
              </a:solidFill>
              <a:prstDash val="solid"/>
              <a:round/>
              <a:headEnd len="sm" w="sm" type="none"/>
              <a:tailEnd len="sm" w="sm" type="none"/>
            </a:ln>
          </a:insideV>
        </a:tcBdr>
        <a:fill>
          <a:solidFill>
            <a:srgbClr val="E8EBF5"/>
          </a:solidFill>
        </a:fill>
      </a:tcStyle>
    </a:wholeTbl>
    <a:band1H>
      <a:tcTxStyle b="off" i="off"/>
      <a:tcStyle>
        <a:fill>
          <a:solidFill>
            <a:srgbClr val="CDD4EA"/>
          </a:solidFill>
        </a:fill>
      </a:tcStyle>
    </a:band1H>
    <a:band2H>
      <a:tcTxStyle b="off" i="off"/>
    </a:band2H>
    <a:band1V>
      <a:tcTxStyle b="off" i="off"/>
      <a:tcStyle>
        <a:fill>
          <a:solidFill>
            <a:srgbClr val="CDD4EA"/>
          </a:solidFill>
        </a:fill>
      </a:tcStyle>
    </a:band1V>
    <a:band2V>
      <a:tcTxStyle b="off" i="off"/>
    </a:band2V>
    <a:lastCol>
      <a:tcTxStyle b="on" i="off"/>
    </a:lastCol>
    <a:firstCol>
      <a:tcTxStyle b="on" i="off"/>
    </a:firstCol>
    <a:lastRow>
      <a:tcTxStyle b="on" i="off"/>
      <a:tcStyle>
        <a:tcBdr>
          <a:top>
            <a:ln cap="flat" cmpd="sng" w="25400">
              <a:solidFill>
                <a:srgbClr val="4472C4"/>
              </a:solidFill>
              <a:prstDash val="solid"/>
              <a:round/>
              <a:headEnd len="sm" w="sm" type="none"/>
              <a:tailEnd len="sm" w="sm" type="none"/>
            </a:ln>
          </a:top>
        </a:tcBdr>
        <a:fill>
          <a:solidFill>
            <a:srgbClr val="E8EBF5"/>
          </a:solidFill>
        </a:fill>
      </a:tcStyle>
    </a:lastRow>
    <a:seCell>
      <a:tcTxStyle b="off" i="off"/>
    </a:seCell>
    <a:swCell>
      <a:tcTxStyle b="off" i="off"/>
    </a:swCell>
    <a:firstRow>
      <a:tcTxStyle b="on" i="off"/>
      <a:tcStyle>
        <a:fill>
          <a:solidFill>
            <a:srgbClr val="E8EBF5"/>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39" Type="http://schemas.openxmlformats.org/officeDocument/2006/relationships/font" Target="fonts/BarlowCondensedMedium-bold.fntdata"/><Relationship Id="rId26" Type="http://schemas.openxmlformats.org/officeDocument/2006/relationships/slide" Target="slides/slide20.xml"/><Relationship Id="rId13" Type="http://schemas.openxmlformats.org/officeDocument/2006/relationships/slide" Target="slides/slide7.xml"/><Relationship Id="rId18" Type="http://schemas.openxmlformats.org/officeDocument/2006/relationships/slide" Target="slides/slide12.xml"/><Relationship Id="rId42" Type="http://schemas.openxmlformats.org/officeDocument/2006/relationships/font" Target="fonts/BarlowCondensed-regular.fntdata"/><Relationship Id="rId47" Type="http://schemas.openxmlformats.org/officeDocument/2006/relationships/font" Target="fonts/RobotoLight-bold.fntdata"/><Relationship Id="rId34" Type="http://schemas.openxmlformats.org/officeDocument/2006/relationships/font" Target="fonts/Roboto-regular.fntdata"/><Relationship Id="rId21" Type="http://schemas.openxmlformats.org/officeDocument/2006/relationships/slide" Target="slides/slide15.xml"/><Relationship Id="rId50" Type="http://schemas.openxmlformats.org/officeDocument/2006/relationships/customXml" Target="../customXml/item1.xml"/><Relationship Id="rId7" Type="http://schemas.openxmlformats.org/officeDocument/2006/relationships/slide" Target="slides/slide1.xml"/><Relationship Id="rId2" Type="http://schemas.openxmlformats.org/officeDocument/2006/relationships/viewProps" Target="viewProps.xml"/><Relationship Id="rId29" Type="http://schemas.openxmlformats.org/officeDocument/2006/relationships/slide" Target="slides/slide23.xml"/><Relationship Id="rId16" Type="http://schemas.openxmlformats.org/officeDocument/2006/relationships/slide" Target="slides/slide10.xml"/><Relationship Id="rId40" Type="http://schemas.openxmlformats.org/officeDocument/2006/relationships/font" Target="fonts/BarlowCondensedMedium-italic.fntdata"/><Relationship Id="rId45" Type="http://schemas.openxmlformats.org/officeDocument/2006/relationships/font" Target="fonts/BarlowCondensed-boldItalic.fntdata"/><Relationship Id="rId32" Type="http://schemas.openxmlformats.org/officeDocument/2006/relationships/slide" Target="slides/slide26.xml"/><Relationship Id="rId37" Type="http://schemas.openxmlformats.org/officeDocument/2006/relationships/font" Target="fonts/Roboto-boldItalic.fntdata"/><Relationship Id="rId24" Type="http://schemas.openxmlformats.org/officeDocument/2006/relationships/slide" Target="slides/slide18.xml"/><Relationship Id="rId11" Type="http://schemas.openxmlformats.org/officeDocument/2006/relationships/slide" Target="slides/slide5.xml"/><Relationship Id="rId49" Type="http://schemas.openxmlformats.org/officeDocument/2006/relationships/font" Target="fonts/RobotoLight-boldItalic.fntdata"/><Relationship Id="rId5" Type="http://schemas.openxmlformats.org/officeDocument/2006/relationships/slideMaster" Target="slideMasters/slideMaster1.xml"/><Relationship Id="rId36" Type="http://schemas.openxmlformats.org/officeDocument/2006/relationships/font" Target="fonts/Roboto-italic.fntdata"/><Relationship Id="rId23" Type="http://schemas.openxmlformats.org/officeDocument/2006/relationships/slide" Target="slides/slide17.xml"/><Relationship Id="rId28" Type="http://schemas.openxmlformats.org/officeDocument/2006/relationships/slide" Target="slides/slide22.xml"/><Relationship Id="rId15" Type="http://schemas.openxmlformats.org/officeDocument/2006/relationships/slide" Target="slides/slide9.xml"/><Relationship Id="rId44" Type="http://schemas.openxmlformats.org/officeDocument/2006/relationships/font" Target="fonts/BarlowCondensed-italic.fntdata"/><Relationship Id="rId31" Type="http://schemas.openxmlformats.org/officeDocument/2006/relationships/slide" Target="slides/slide25.xml"/><Relationship Id="rId10" Type="http://schemas.openxmlformats.org/officeDocument/2006/relationships/slide" Target="slides/slide4.xml"/><Relationship Id="rId19" Type="http://schemas.openxmlformats.org/officeDocument/2006/relationships/slide" Target="slides/slide13.xml"/><Relationship Id="rId52" Type="http://schemas.openxmlformats.org/officeDocument/2006/relationships/customXml" Target="../customXml/item3.xml"/><Relationship Id="rId43" Type="http://schemas.openxmlformats.org/officeDocument/2006/relationships/font" Target="fonts/BarlowCondensed-bold.fntdata"/><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Light-italic.fntdata"/><Relationship Id="rId30" Type="http://schemas.openxmlformats.org/officeDocument/2006/relationships/slide" Target="slides/slide24.xml"/><Relationship Id="rId35" Type="http://schemas.openxmlformats.org/officeDocument/2006/relationships/font" Target="fonts/Roboto-bold.fntdata"/><Relationship Id="rId22" Type="http://schemas.openxmlformats.org/officeDocument/2006/relationships/slide" Target="slides/slide16.xml"/><Relationship Id="rId27" Type="http://schemas.openxmlformats.org/officeDocument/2006/relationships/slide" Target="slides/slide21.xml"/><Relationship Id="rId14" Type="http://schemas.openxmlformats.org/officeDocument/2006/relationships/slide" Target="slides/slide8.xml"/><Relationship Id="rId8" Type="http://schemas.openxmlformats.org/officeDocument/2006/relationships/slide" Target="slides/slide2.xml"/><Relationship Id="rId51" Type="http://schemas.openxmlformats.org/officeDocument/2006/relationships/customXml" Target="../customXml/item2.xml"/><Relationship Id="rId3" Type="http://schemas.openxmlformats.org/officeDocument/2006/relationships/presProps" Target="presProps.xml"/><Relationship Id="rId46" Type="http://schemas.openxmlformats.org/officeDocument/2006/relationships/font" Target="fonts/RobotoLight-regular.fntdata"/><Relationship Id="rId33" Type="http://schemas.openxmlformats.org/officeDocument/2006/relationships/slide" Target="slides/slide27.xml"/><Relationship Id="rId38" Type="http://schemas.openxmlformats.org/officeDocument/2006/relationships/font" Target="fonts/BarlowCondensedMedium-regular.fntdata"/><Relationship Id="rId25" Type="http://schemas.openxmlformats.org/officeDocument/2006/relationships/slide" Target="slides/slide19.xml"/><Relationship Id="rId12" Type="http://schemas.openxmlformats.org/officeDocument/2006/relationships/slide" Target="slides/slide6.xml"/><Relationship Id="rId17" Type="http://schemas.openxmlformats.org/officeDocument/2006/relationships/slide" Target="slides/slide11.xml"/><Relationship Id="rId41" Type="http://schemas.openxmlformats.org/officeDocument/2006/relationships/font" Target="fonts/BarlowCondensedMedium-boldItalic.fntdata"/><Relationship Id="rId20" Type="http://schemas.openxmlformats.org/officeDocument/2006/relationships/slide" Target="slides/slide14.xml"/><Relationship Id="rId1" Type="http://schemas.openxmlformats.org/officeDocument/2006/relationships/theme" Target="theme/theme1.xml"/><Relationship Id="rId6"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87c12db17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87c12db17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e981cc510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e981cc510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e981cc510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e981cc510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e981cc510b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e981cc510b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e981cc510b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e981cc510b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8df233e7d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8df233e7d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e981cc510b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e981cc510b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e981cc510b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e981cc510b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e981cc510b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e981cc510b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e981cc510b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e981cc510b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7c088f8ff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7c088f8ff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e981cc510b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e981cc510b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e981cc510b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e981cc510b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e981cc510b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e981cc510b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e981cc510b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e981cc510b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e981cc510b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e981cc510b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e981cc510b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e981cc510b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e981cc510b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e981cc510b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7c334f1f5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7c334f1f5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87c12db17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87c12db17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916f9022e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916f9022e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916f9022e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916f9022e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e981cc510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e981cc510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e981cc510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e981cc510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87c12db17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87c12db17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e981cc510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e981cc510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descr="D:\esprit 2014\ESPRIT 2014\charte essprit 2014\render\support final\triangle.png" id="54" name="Google Shape;54;p13"/>
          <p:cNvPicPr preferRelativeResize="0"/>
          <p:nvPr/>
        </p:nvPicPr>
        <p:blipFill rotWithShape="1">
          <a:blip r:embed="rId3">
            <a:alphaModFix/>
          </a:blip>
          <a:srcRect b="0" l="0" r="0" t="0"/>
          <a:stretch/>
        </p:blipFill>
        <p:spPr>
          <a:xfrm flipH="1" rot="10800000">
            <a:off x="4" y="0"/>
            <a:ext cx="2371432" cy="1631872"/>
          </a:xfrm>
          <a:prstGeom prst="rect">
            <a:avLst/>
          </a:prstGeom>
          <a:noFill/>
          <a:ln>
            <a:noFill/>
          </a:ln>
        </p:spPr>
      </p:pic>
      <p:sp>
        <p:nvSpPr>
          <p:cNvPr id="55" name="Google Shape;55;p13"/>
          <p:cNvSpPr txBox="1"/>
          <p:nvPr/>
        </p:nvSpPr>
        <p:spPr>
          <a:xfrm>
            <a:off x="1118850" y="1697500"/>
            <a:ext cx="6906300" cy="974700"/>
          </a:xfrm>
          <a:prstGeom prst="rect">
            <a:avLst/>
          </a:prstGeom>
          <a:noFill/>
          <a:ln>
            <a:noFill/>
          </a:ln>
        </p:spPr>
        <p:txBody>
          <a:bodyPr anchorCtr="0" anchor="ctr" bIns="34275" lIns="68575" spcFirstLastPara="1" rIns="68575" wrap="square" tIns="68575">
            <a:noAutofit/>
          </a:bodyPr>
          <a:lstStyle/>
          <a:p>
            <a:pPr indent="0" lvl="0" marL="0" rtl="0" algn="ctr">
              <a:lnSpc>
                <a:spcPct val="90000"/>
              </a:lnSpc>
              <a:spcBef>
                <a:spcPts val="0"/>
              </a:spcBef>
              <a:spcAft>
                <a:spcPts val="0"/>
              </a:spcAft>
              <a:buNone/>
            </a:pPr>
            <a:r>
              <a:rPr lang="en" sz="4800">
                <a:solidFill>
                  <a:srgbClr val="434343"/>
                </a:solidFill>
                <a:latin typeface="Barlow Condensed Medium"/>
                <a:ea typeface="Barlow Condensed Medium"/>
                <a:cs typeface="Barlow Condensed Medium"/>
                <a:sym typeface="Barlow Condensed Medium"/>
              </a:rPr>
              <a:t>Conception Orienté Objet et Programmation Java</a:t>
            </a:r>
            <a:endParaRPr sz="4800">
              <a:solidFill>
                <a:srgbClr val="434343"/>
              </a:solidFill>
              <a:latin typeface="Barlow Condensed Medium"/>
              <a:ea typeface="Barlow Condensed Medium"/>
              <a:cs typeface="Barlow Condensed Medium"/>
              <a:sym typeface="Barlow Condensed Medium"/>
            </a:endParaRPr>
          </a:p>
        </p:txBody>
      </p:sp>
      <p:cxnSp>
        <p:nvCxnSpPr>
          <p:cNvPr id="56" name="Google Shape;56;p13"/>
          <p:cNvCxnSpPr/>
          <p:nvPr/>
        </p:nvCxnSpPr>
        <p:spPr>
          <a:xfrm>
            <a:off x="2675850" y="3002625"/>
            <a:ext cx="3792300" cy="8100"/>
          </a:xfrm>
          <a:prstGeom prst="straightConnector1">
            <a:avLst/>
          </a:prstGeom>
          <a:noFill/>
          <a:ln cap="flat" cmpd="sng" w="28575">
            <a:solidFill>
              <a:srgbClr val="F5340B"/>
            </a:solidFill>
            <a:prstDash val="solid"/>
            <a:round/>
            <a:headEnd len="med" w="med" type="none"/>
            <a:tailEnd len="med" w="med" type="none"/>
          </a:ln>
        </p:spPr>
      </p:cxnSp>
      <p:pic>
        <p:nvPicPr>
          <p:cNvPr id="57" name="Google Shape;57;p13"/>
          <p:cNvPicPr preferRelativeResize="0"/>
          <p:nvPr/>
        </p:nvPicPr>
        <p:blipFill>
          <a:blip r:embed="rId4">
            <a:alphaModFix/>
          </a:blip>
          <a:stretch>
            <a:fillRect/>
          </a:stretch>
        </p:blipFill>
        <p:spPr>
          <a:xfrm>
            <a:off x="7365200" y="76200"/>
            <a:ext cx="1702600" cy="859974"/>
          </a:xfrm>
          <a:prstGeom prst="rect">
            <a:avLst/>
          </a:prstGeom>
          <a:noFill/>
          <a:ln>
            <a:noFill/>
          </a:ln>
        </p:spPr>
      </p:pic>
      <p:sp>
        <p:nvSpPr>
          <p:cNvPr id="58" name="Google Shape;58;p13"/>
          <p:cNvSpPr txBox="1"/>
          <p:nvPr/>
        </p:nvSpPr>
        <p:spPr>
          <a:xfrm>
            <a:off x="2324100" y="3059475"/>
            <a:ext cx="4575300" cy="585000"/>
          </a:xfrm>
          <a:prstGeom prst="rect">
            <a:avLst/>
          </a:prstGeom>
          <a:noFill/>
          <a:ln>
            <a:noFill/>
          </a:ln>
        </p:spPr>
        <p:txBody>
          <a:bodyPr anchorCtr="0" anchor="t" bIns="91425" lIns="91425" spcFirstLastPara="1" rIns="91425" wrap="square" tIns="91425">
            <a:spAutoFit/>
          </a:bodyPr>
          <a:lstStyle/>
          <a:p>
            <a:pPr indent="-228600" lvl="0" marL="228600" rtl="0" algn="ctr">
              <a:lnSpc>
                <a:spcPct val="115000"/>
              </a:lnSpc>
              <a:spcBef>
                <a:spcPts val="2400"/>
              </a:spcBef>
              <a:spcAft>
                <a:spcPts val="600"/>
              </a:spcAft>
              <a:buNone/>
            </a:pPr>
            <a:r>
              <a:rPr b="1" lang="en" sz="2600">
                <a:solidFill>
                  <a:srgbClr val="E20B0B"/>
                </a:solidFill>
                <a:latin typeface="Barlow Condensed"/>
                <a:ea typeface="Barlow Condensed"/>
                <a:cs typeface="Barlow Condensed"/>
                <a:sym typeface="Barlow Condensed"/>
              </a:rPr>
              <a:t>Chapitre 7: </a:t>
            </a:r>
            <a:r>
              <a:rPr b="1" lang="en" sz="2600">
                <a:solidFill>
                  <a:srgbClr val="E20B0B"/>
                </a:solidFill>
                <a:latin typeface="Barlow Condensed"/>
                <a:ea typeface="Barlow Condensed"/>
                <a:cs typeface="Barlow Condensed"/>
                <a:sym typeface="Barlow Condensed"/>
              </a:rPr>
              <a:t>Exceptions</a:t>
            </a:r>
            <a:endParaRPr b="1" sz="2600">
              <a:solidFill>
                <a:srgbClr val="E20B0B"/>
              </a:solidFill>
              <a:latin typeface="Barlow Condensed"/>
              <a:ea typeface="Barlow Condensed"/>
              <a:cs typeface="Barlow Condensed"/>
              <a:sym typeface="Barlow Condense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descr="D:\esprit 2014\ESPRIT 2014\charte essprit 2014\render\support final\triangle.png" id="137" name="Google Shape;137;p22"/>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138" name="Google Shape;138;p22"/>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139" name="Google Shape;13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140" name="Google Shape;140;p22"/>
          <p:cNvSpPr txBox="1"/>
          <p:nvPr/>
        </p:nvSpPr>
        <p:spPr>
          <a:xfrm>
            <a:off x="857250" y="27050"/>
            <a:ext cx="459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Les exceptions vérifiées et non vérifiées</a:t>
            </a:r>
            <a:endParaRPr/>
          </a:p>
        </p:txBody>
      </p:sp>
      <p:sp>
        <p:nvSpPr>
          <p:cNvPr id="141" name="Google Shape;141;p22"/>
          <p:cNvSpPr txBox="1"/>
          <p:nvPr/>
        </p:nvSpPr>
        <p:spPr>
          <a:xfrm>
            <a:off x="483400" y="567700"/>
            <a:ext cx="8163000" cy="303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latin typeface="Roboto Light"/>
              <a:ea typeface="Roboto Light"/>
              <a:cs typeface="Roboto Light"/>
              <a:sym typeface="Roboto Light"/>
            </a:endParaRPr>
          </a:p>
          <a:p>
            <a:pPr indent="0" lvl="0" marL="0" rtl="0" algn="l">
              <a:lnSpc>
                <a:spcPct val="200000"/>
              </a:lnSpc>
              <a:spcBef>
                <a:spcPts val="0"/>
              </a:spcBef>
              <a:spcAft>
                <a:spcPts val="0"/>
              </a:spcAft>
              <a:buClr>
                <a:schemeClr val="dk1"/>
              </a:buClr>
              <a:buSzPts val="1100"/>
              <a:buFont typeface="Arial"/>
              <a:buNone/>
            </a:pPr>
            <a:r>
              <a:rPr lang="en" sz="1600">
                <a:solidFill>
                  <a:schemeClr val="dk1"/>
                </a:solidFill>
                <a:latin typeface="Roboto Light"/>
                <a:ea typeface="Roboto Light"/>
                <a:cs typeface="Roboto Light"/>
                <a:sym typeface="Roboto Light"/>
              </a:rPr>
              <a:t>Les exceptions sont classées en deux catégories principales : </a:t>
            </a:r>
            <a:endParaRPr sz="1600">
              <a:solidFill>
                <a:schemeClr val="dk1"/>
              </a:solidFill>
              <a:latin typeface="Roboto Light"/>
              <a:ea typeface="Roboto Light"/>
              <a:cs typeface="Roboto Light"/>
              <a:sym typeface="Roboto Light"/>
            </a:endParaRPr>
          </a:p>
          <a:p>
            <a:pPr indent="-304800" lvl="0" marL="457200" rtl="0" algn="l">
              <a:lnSpc>
                <a:spcPct val="200000"/>
              </a:lnSpc>
              <a:spcBef>
                <a:spcPts val="1000"/>
              </a:spcBef>
              <a:spcAft>
                <a:spcPts val="0"/>
              </a:spcAft>
              <a:buClr>
                <a:schemeClr val="dk1"/>
              </a:buClr>
              <a:buSzPts val="1200"/>
              <a:buFont typeface="Roboto"/>
              <a:buChar char="❖"/>
            </a:pPr>
            <a:r>
              <a:rPr lang="en" sz="1600">
                <a:solidFill>
                  <a:schemeClr val="dk1"/>
                </a:solidFill>
                <a:latin typeface="Roboto Light"/>
                <a:ea typeface="Roboto Light"/>
                <a:cs typeface="Roboto Light"/>
                <a:sym typeface="Roboto Light"/>
              </a:rPr>
              <a:t>les </a:t>
            </a:r>
            <a:r>
              <a:rPr lang="en" sz="1600">
                <a:solidFill>
                  <a:srgbClr val="FF0000"/>
                </a:solidFill>
                <a:latin typeface="Roboto Light"/>
                <a:ea typeface="Roboto Light"/>
                <a:cs typeface="Roboto Light"/>
                <a:sym typeface="Roboto Light"/>
              </a:rPr>
              <a:t>exceptions vérifiées (Checked exception)</a:t>
            </a:r>
            <a:r>
              <a:rPr lang="en" sz="1600">
                <a:solidFill>
                  <a:schemeClr val="dk1"/>
                </a:solidFill>
                <a:latin typeface="Roboto Light"/>
                <a:ea typeface="Roboto Light"/>
                <a:cs typeface="Roboto Light"/>
                <a:sym typeface="Roboto Light"/>
              </a:rPr>
              <a:t> </a:t>
            </a:r>
            <a:endParaRPr sz="1600">
              <a:solidFill>
                <a:schemeClr val="dk1"/>
              </a:solidFill>
              <a:latin typeface="Roboto Light"/>
              <a:ea typeface="Roboto Light"/>
              <a:cs typeface="Roboto Light"/>
              <a:sym typeface="Roboto Light"/>
            </a:endParaRPr>
          </a:p>
          <a:p>
            <a:pPr indent="-304800" lvl="0" marL="457200" rtl="0" algn="l">
              <a:lnSpc>
                <a:spcPct val="200000"/>
              </a:lnSpc>
              <a:spcBef>
                <a:spcPts val="1000"/>
              </a:spcBef>
              <a:spcAft>
                <a:spcPts val="0"/>
              </a:spcAft>
              <a:buClr>
                <a:schemeClr val="dk1"/>
              </a:buClr>
              <a:buSzPts val="1200"/>
              <a:buFont typeface="Roboto"/>
              <a:buChar char="❖"/>
            </a:pPr>
            <a:r>
              <a:rPr lang="en" sz="1600">
                <a:solidFill>
                  <a:schemeClr val="dk1"/>
                </a:solidFill>
                <a:latin typeface="Roboto Light"/>
                <a:ea typeface="Roboto Light"/>
                <a:cs typeface="Roboto Light"/>
                <a:sym typeface="Roboto Light"/>
              </a:rPr>
              <a:t>les </a:t>
            </a:r>
            <a:r>
              <a:rPr lang="en" sz="1600">
                <a:solidFill>
                  <a:srgbClr val="FF0000"/>
                </a:solidFill>
                <a:latin typeface="Roboto Light"/>
                <a:ea typeface="Roboto Light"/>
                <a:cs typeface="Roboto Light"/>
                <a:sym typeface="Roboto Light"/>
              </a:rPr>
              <a:t>exceptions non vérifiées (Unchecked exception)</a:t>
            </a:r>
            <a:endParaRPr sz="1600">
              <a:solidFill>
                <a:schemeClr val="dk1"/>
              </a:solidFill>
              <a:latin typeface="Roboto Light"/>
              <a:ea typeface="Roboto Light"/>
              <a:cs typeface="Roboto Light"/>
              <a:sym typeface="Roboto Light"/>
            </a:endParaRPr>
          </a:p>
          <a:p>
            <a:pPr indent="0" lvl="0" marL="0" rtl="0" algn="l">
              <a:lnSpc>
                <a:spcPct val="200000"/>
              </a:lnSpc>
              <a:spcBef>
                <a:spcPts val="1000"/>
              </a:spcBef>
              <a:spcAft>
                <a:spcPts val="1000"/>
              </a:spcAft>
              <a:buNone/>
            </a:pPr>
            <a:r>
              <a:rPr lang="en" sz="1600">
                <a:solidFill>
                  <a:schemeClr val="dk1"/>
                </a:solidFill>
                <a:latin typeface="Roboto Light"/>
                <a:ea typeface="Roboto Light"/>
                <a:cs typeface="Roboto Light"/>
                <a:sym typeface="Roboto Light"/>
              </a:rPr>
              <a:t> Ces catégories jouent un rôle essentiel dans la manière dont nous traitons et gérons les erreurs dans nos programmes.</a:t>
            </a:r>
            <a:endParaRPr sz="1600">
              <a:latin typeface="Roboto Light"/>
              <a:ea typeface="Roboto Light"/>
              <a:cs typeface="Roboto Light"/>
              <a:sym typeface="Roboto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descr="D:\esprit 2014\ESPRIT 2014\charte essprit 2014\render\support final\triangle.png" id="146" name="Google Shape;146;p23"/>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147" name="Google Shape;147;p23"/>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148" name="Google Shape;148;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149" name="Google Shape;149;p23"/>
          <p:cNvSpPr txBox="1"/>
          <p:nvPr/>
        </p:nvSpPr>
        <p:spPr>
          <a:xfrm>
            <a:off x="857250" y="27050"/>
            <a:ext cx="459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Les exceptions vérifiées</a:t>
            </a:r>
            <a:endParaRPr/>
          </a:p>
        </p:txBody>
      </p:sp>
      <p:sp>
        <p:nvSpPr>
          <p:cNvPr id="150" name="Google Shape;150;p23"/>
          <p:cNvSpPr txBox="1"/>
          <p:nvPr/>
        </p:nvSpPr>
        <p:spPr>
          <a:xfrm>
            <a:off x="483400" y="567700"/>
            <a:ext cx="8163000" cy="31503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t/>
            </a:r>
            <a:endParaRPr sz="1600">
              <a:latin typeface="Roboto Light"/>
              <a:ea typeface="Roboto Light"/>
              <a:cs typeface="Roboto Light"/>
              <a:sym typeface="Roboto Light"/>
            </a:endParaRPr>
          </a:p>
          <a:p>
            <a:pPr indent="0" lvl="0" marL="0" rtl="0" algn="l">
              <a:lnSpc>
                <a:spcPct val="200000"/>
              </a:lnSpc>
              <a:spcBef>
                <a:spcPts val="1000"/>
              </a:spcBef>
              <a:spcAft>
                <a:spcPts val="0"/>
              </a:spcAft>
              <a:buNone/>
            </a:pPr>
            <a:r>
              <a:rPr lang="en" sz="1600">
                <a:latin typeface="Roboto Light"/>
                <a:ea typeface="Roboto Light"/>
                <a:cs typeface="Roboto Light"/>
                <a:sym typeface="Roboto Light"/>
              </a:rPr>
              <a:t>Les exceptions vérifiées (checked) représentent généralement les événements anticipés qu'une application doit pouvoir gérer. Ils doivent être gérées </a:t>
            </a:r>
            <a:r>
              <a:rPr b="1" lang="en" sz="1600">
                <a:solidFill>
                  <a:srgbClr val="E20B0B"/>
                </a:solidFill>
                <a:latin typeface="Roboto"/>
                <a:ea typeface="Roboto"/>
                <a:cs typeface="Roboto"/>
                <a:sym typeface="Roboto"/>
              </a:rPr>
              <a:t>explicitement dans le code</a:t>
            </a:r>
            <a:r>
              <a:rPr lang="en" sz="1600">
                <a:latin typeface="Roboto Light"/>
                <a:ea typeface="Roboto Light"/>
                <a:cs typeface="Roboto Light"/>
                <a:sym typeface="Roboto Light"/>
              </a:rPr>
              <a:t>, c'est-à-dire qu'elles doivent être capturées par un bloc </a:t>
            </a:r>
            <a:r>
              <a:rPr b="1" lang="en" sz="1600">
                <a:solidFill>
                  <a:srgbClr val="E20B0B"/>
                </a:solidFill>
                <a:latin typeface="Roboto"/>
                <a:ea typeface="Roboto"/>
                <a:cs typeface="Roboto"/>
                <a:sym typeface="Roboto"/>
              </a:rPr>
              <a:t>try-catch </a:t>
            </a:r>
            <a:r>
              <a:rPr lang="en" sz="1600">
                <a:latin typeface="Roboto Light"/>
                <a:ea typeface="Roboto Light"/>
                <a:cs typeface="Roboto Light"/>
                <a:sym typeface="Roboto Light"/>
              </a:rPr>
              <a:t>ou déclarées dans la signature de la méthode. </a:t>
            </a:r>
            <a:endParaRPr sz="1600">
              <a:latin typeface="Roboto Light"/>
              <a:ea typeface="Roboto Light"/>
              <a:cs typeface="Roboto Light"/>
              <a:sym typeface="Roboto Light"/>
            </a:endParaRPr>
          </a:p>
          <a:p>
            <a:pPr indent="0" lvl="0" marL="0" rtl="0" algn="l">
              <a:lnSpc>
                <a:spcPct val="200000"/>
              </a:lnSpc>
              <a:spcBef>
                <a:spcPts val="1000"/>
              </a:spcBef>
              <a:spcAft>
                <a:spcPts val="1000"/>
              </a:spcAft>
              <a:buNone/>
            </a:pPr>
            <a:r>
              <a:t/>
            </a:r>
            <a:endParaRPr sz="1600">
              <a:latin typeface="Roboto Light"/>
              <a:ea typeface="Roboto Light"/>
              <a:cs typeface="Roboto Light"/>
              <a:sym typeface="Roboto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descr="D:\esprit 2014\ESPRIT 2014\charte essprit 2014\render\support final\triangle.png" id="155" name="Google Shape;155;p24"/>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156" name="Google Shape;156;p24"/>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157" name="Google Shape;157;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158" name="Google Shape;158;p24"/>
          <p:cNvSpPr txBox="1"/>
          <p:nvPr/>
        </p:nvSpPr>
        <p:spPr>
          <a:xfrm>
            <a:off x="857250" y="27050"/>
            <a:ext cx="459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Les exceptions vérifiées : exemple</a:t>
            </a:r>
            <a:endParaRPr/>
          </a:p>
        </p:txBody>
      </p:sp>
      <p:sp>
        <p:nvSpPr>
          <p:cNvPr id="159" name="Google Shape;159;p24"/>
          <p:cNvSpPr txBox="1"/>
          <p:nvPr/>
        </p:nvSpPr>
        <p:spPr>
          <a:xfrm>
            <a:off x="483400" y="567700"/>
            <a:ext cx="8163000" cy="4311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1000"/>
              </a:spcAft>
              <a:buNone/>
            </a:pPr>
            <a:r>
              <a:t/>
            </a:r>
            <a:endParaRPr sz="1600">
              <a:latin typeface="Roboto Light"/>
              <a:ea typeface="Roboto Light"/>
              <a:cs typeface="Roboto Light"/>
              <a:sym typeface="Roboto Light"/>
            </a:endParaRPr>
          </a:p>
        </p:txBody>
      </p:sp>
      <p:sp>
        <p:nvSpPr>
          <p:cNvPr id="160" name="Google Shape;160;p24"/>
          <p:cNvSpPr txBox="1"/>
          <p:nvPr/>
        </p:nvSpPr>
        <p:spPr>
          <a:xfrm>
            <a:off x="421400" y="2890550"/>
            <a:ext cx="8095500" cy="1723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i="0" lang="en" sz="1250" u="none" cap="none" strike="noStrike">
                <a:solidFill>
                  <a:srgbClr val="7928A1"/>
                </a:solidFill>
                <a:latin typeface="Courier New"/>
                <a:ea typeface="Courier New"/>
                <a:cs typeface="Courier New"/>
                <a:sym typeface="Courier New"/>
              </a:rPr>
              <a:t>public</a:t>
            </a:r>
            <a:r>
              <a:rPr b="1" i="0" lang="en" sz="1250" u="none" cap="none" strike="noStrike">
                <a:solidFill>
                  <a:srgbClr val="262626"/>
                </a:solidFill>
                <a:latin typeface="Courier New"/>
                <a:ea typeface="Courier New"/>
                <a:cs typeface="Courier New"/>
                <a:sym typeface="Courier New"/>
              </a:rPr>
              <a:t> </a:t>
            </a:r>
            <a:r>
              <a:rPr b="1" i="0" lang="en" sz="1250" u="none" cap="none" strike="noStrike">
                <a:solidFill>
                  <a:srgbClr val="7928A1"/>
                </a:solidFill>
                <a:latin typeface="Courier New"/>
                <a:ea typeface="Courier New"/>
                <a:cs typeface="Courier New"/>
                <a:sym typeface="Courier New"/>
              </a:rPr>
              <a:t>class</a:t>
            </a:r>
            <a:r>
              <a:rPr b="1" i="0" lang="en" sz="1250" u="none" cap="none" strike="noStrike">
                <a:solidFill>
                  <a:srgbClr val="262626"/>
                </a:solidFill>
                <a:latin typeface="Courier New"/>
                <a:ea typeface="Courier New"/>
                <a:cs typeface="Courier New"/>
                <a:sym typeface="Courier New"/>
              </a:rPr>
              <a:t> </a:t>
            </a:r>
            <a:r>
              <a:rPr b="1" lang="en" sz="1250">
                <a:solidFill>
                  <a:srgbClr val="006F94"/>
                </a:solidFill>
                <a:latin typeface="Courier New"/>
                <a:ea typeface="Courier New"/>
                <a:cs typeface="Courier New"/>
                <a:sym typeface="Courier New"/>
              </a:rPr>
              <a:t>TestException</a:t>
            </a:r>
            <a:r>
              <a:rPr b="1" i="0" lang="en" sz="1250" u="none" cap="none" strike="noStrike">
                <a:solidFill>
                  <a:srgbClr val="262626"/>
                </a:solidFill>
                <a:latin typeface="Courier New"/>
                <a:ea typeface="Courier New"/>
                <a:cs typeface="Courier New"/>
                <a:sym typeface="Courier New"/>
              </a:rPr>
              <a:t>{</a:t>
            </a:r>
            <a:endParaRPr b="1" i="0" sz="1250" u="none" cap="none" strike="noStrike">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t/>
            </a:r>
            <a:endParaRPr b="1" sz="1250">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i="0" lang="en" sz="1250" u="none" cap="none" strike="noStrike">
                <a:solidFill>
                  <a:srgbClr val="262626"/>
                </a:solidFill>
                <a:latin typeface="Courier New"/>
                <a:ea typeface="Courier New"/>
                <a:cs typeface="Courier New"/>
                <a:sym typeface="Courier New"/>
              </a:rPr>
              <a:t>   </a:t>
            </a:r>
            <a:r>
              <a:rPr b="1" i="0" lang="en" sz="1250" u="none" cap="none" strike="noStrike">
                <a:solidFill>
                  <a:srgbClr val="7928A1"/>
                </a:solidFill>
                <a:latin typeface="Courier New"/>
                <a:ea typeface="Courier New"/>
                <a:cs typeface="Courier New"/>
                <a:sym typeface="Courier New"/>
              </a:rPr>
              <a:t>public</a:t>
            </a:r>
            <a:r>
              <a:rPr b="1" i="0" lang="en" sz="1250" u="none" cap="none" strike="noStrike">
                <a:solidFill>
                  <a:srgbClr val="262626"/>
                </a:solidFill>
                <a:latin typeface="Courier New"/>
                <a:ea typeface="Courier New"/>
                <a:cs typeface="Courier New"/>
                <a:sym typeface="Courier New"/>
              </a:rPr>
              <a:t> </a:t>
            </a:r>
            <a:r>
              <a:rPr b="1" i="0" lang="en" sz="1250" u="none" cap="none" strike="noStrike">
                <a:solidFill>
                  <a:srgbClr val="7928A1"/>
                </a:solidFill>
                <a:latin typeface="Courier New"/>
                <a:ea typeface="Courier New"/>
                <a:cs typeface="Courier New"/>
                <a:sym typeface="Courier New"/>
              </a:rPr>
              <a:t>static</a:t>
            </a:r>
            <a:r>
              <a:rPr b="1" i="0" lang="en" sz="1250" u="none" cap="none" strike="noStrike">
                <a:solidFill>
                  <a:srgbClr val="262626"/>
                </a:solidFill>
                <a:latin typeface="Courier New"/>
                <a:ea typeface="Courier New"/>
                <a:cs typeface="Courier New"/>
                <a:sym typeface="Courier New"/>
              </a:rPr>
              <a:t> </a:t>
            </a:r>
            <a:r>
              <a:rPr b="1" i="0" lang="en" sz="1250" u="none" cap="none" strike="noStrike">
                <a:solidFill>
                  <a:srgbClr val="7928A1"/>
                </a:solidFill>
                <a:latin typeface="Courier New"/>
                <a:ea typeface="Courier New"/>
                <a:cs typeface="Courier New"/>
                <a:sym typeface="Courier New"/>
              </a:rPr>
              <a:t>void</a:t>
            </a:r>
            <a:r>
              <a:rPr b="1" i="0" lang="en" sz="1250" u="none" cap="none" strike="noStrike">
                <a:solidFill>
                  <a:srgbClr val="262626"/>
                </a:solidFill>
                <a:latin typeface="Courier New"/>
                <a:ea typeface="Courier New"/>
                <a:cs typeface="Courier New"/>
                <a:sym typeface="Courier New"/>
              </a:rPr>
              <a:t> </a:t>
            </a:r>
            <a:r>
              <a:rPr b="1" i="0" lang="en" sz="1250" u="none" cap="none" strike="noStrike">
                <a:solidFill>
                  <a:srgbClr val="006F94"/>
                </a:solidFill>
                <a:latin typeface="Courier New"/>
                <a:ea typeface="Courier New"/>
                <a:cs typeface="Courier New"/>
                <a:sym typeface="Courier New"/>
              </a:rPr>
              <a:t>main</a:t>
            </a:r>
            <a:r>
              <a:rPr b="1" i="0" lang="en" sz="1250" u="none" cap="none" strike="noStrike">
                <a:solidFill>
                  <a:srgbClr val="995400"/>
                </a:solidFill>
                <a:latin typeface="Courier New"/>
                <a:ea typeface="Courier New"/>
                <a:cs typeface="Courier New"/>
                <a:sym typeface="Courier New"/>
              </a:rPr>
              <a:t>(String[] args)</a:t>
            </a:r>
            <a:r>
              <a:rPr b="1" i="0" lang="en" sz="1250" u="none" cap="none" strike="noStrike">
                <a:solidFill>
                  <a:srgbClr val="262626"/>
                </a:solidFill>
                <a:latin typeface="Courier New"/>
                <a:ea typeface="Courier New"/>
                <a:cs typeface="Courier New"/>
                <a:sym typeface="Courier New"/>
              </a:rPr>
              <a:t> {</a:t>
            </a:r>
            <a:endParaRPr b="1" sz="1250">
              <a:solidFill>
                <a:srgbClr val="262626"/>
              </a:solidFill>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rPr b="1" lang="en" sz="1250">
                <a:solidFill>
                  <a:srgbClr val="995400"/>
                </a:solidFill>
                <a:latin typeface="Courier New"/>
                <a:ea typeface="Courier New"/>
                <a:cs typeface="Courier New"/>
                <a:sym typeface="Courier New"/>
              </a:rPr>
              <a:t>FileReader</a:t>
            </a:r>
            <a:r>
              <a:rPr b="1" lang="en" sz="1250">
                <a:solidFill>
                  <a:schemeClr val="dk1"/>
                </a:solidFill>
                <a:highlight>
                  <a:srgbClr val="FFFFFF"/>
                </a:highlight>
                <a:latin typeface="Courier New"/>
                <a:ea typeface="Courier New"/>
                <a:cs typeface="Courier New"/>
                <a:sym typeface="Courier New"/>
              </a:rPr>
              <a:t> fr </a:t>
            </a:r>
            <a:r>
              <a:rPr b="1" lang="en" sz="1250">
                <a:solidFill>
                  <a:srgbClr val="080808"/>
                </a:solidFill>
                <a:highlight>
                  <a:srgbClr val="FFFFFF"/>
                </a:highlight>
                <a:latin typeface="Courier New"/>
                <a:ea typeface="Courier New"/>
                <a:cs typeface="Courier New"/>
                <a:sym typeface="Courier New"/>
              </a:rPr>
              <a:t>= </a:t>
            </a:r>
            <a:r>
              <a:rPr b="1" lang="en" sz="1250">
                <a:solidFill>
                  <a:srgbClr val="0033B3"/>
                </a:solidFill>
                <a:highlight>
                  <a:srgbClr val="FFFFFF"/>
                </a:highlight>
                <a:latin typeface="Courier New"/>
                <a:ea typeface="Courier New"/>
                <a:cs typeface="Courier New"/>
                <a:sym typeface="Courier New"/>
              </a:rPr>
              <a:t>new </a:t>
            </a:r>
            <a:r>
              <a:rPr b="1" lang="en" sz="1250">
                <a:solidFill>
                  <a:srgbClr val="006F94"/>
                </a:solidFill>
                <a:latin typeface="Courier New"/>
                <a:ea typeface="Courier New"/>
                <a:cs typeface="Courier New"/>
                <a:sym typeface="Courier New"/>
              </a:rPr>
              <a:t>FileReader</a:t>
            </a:r>
            <a:r>
              <a:rPr b="1" lang="en" sz="1250">
                <a:solidFill>
                  <a:srgbClr val="080808"/>
                </a:solidFill>
                <a:highlight>
                  <a:srgbClr val="FFFFFF"/>
                </a:highlight>
                <a:latin typeface="Courier New"/>
                <a:ea typeface="Courier New"/>
                <a:cs typeface="Courier New"/>
                <a:sym typeface="Courier New"/>
              </a:rPr>
              <a:t>(</a:t>
            </a:r>
            <a:r>
              <a:rPr b="1" lang="en" sz="1250">
                <a:solidFill>
                  <a:srgbClr val="067D17"/>
                </a:solidFill>
                <a:highlight>
                  <a:srgbClr val="FFFFFF"/>
                </a:highlight>
                <a:latin typeface="Courier New"/>
                <a:ea typeface="Courier New"/>
                <a:cs typeface="Courier New"/>
                <a:sym typeface="Courier New"/>
              </a:rPr>
              <a:t>"file.txt"</a:t>
            </a:r>
            <a:r>
              <a:rPr b="1" lang="en" sz="1250">
                <a:solidFill>
                  <a:srgbClr val="080808"/>
                </a:solidFill>
                <a:highlight>
                  <a:srgbClr val="FFFFFF"/>
                </a:highlight>
                <a:latin typeface="Courier New"/>
                <a:ea typeface="Courier New"/>
                <a:cs typeface="Courier New"/>
                <a:sym typeface="Courier New"/>
              </a:rPr>
              <a:t>);</a:t>
            </a:r>
            <a:endParaRPr b="1" sz="1250">
              <a:solidFill>
                <a:srgbClr val="080808"/>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1350"/>
              <a:buFont typeface="Arial"/>
              <a:buNone/>
            </a:pPr>
            <a:r>
              <a:t/>
            </a:r>
            <a:endParaRPr b="1" sz="1250">
              <a:solidFill>
                <a:srgbClr val="262626"/>
              </a:solidFill>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t/>
            </a:r>
            <a:endParaRPr sz="1250">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lang="en" sz="1250">
                <a:solidFill>
                  <a:srgbClr val="262626"/>
                </a:solidFill>
                <a:latin typeface="Courier New"/>
                <a:ea typeface="Courier New"/>
                <a:cs typeface="Courier New"/>
                <a:sym typeface="Courier New"/>
              </a:rPr>
              <a:t>   }</a:t>
            </a:r>
            <a:endParaRPr b="1" i="0" sz="1250" u="none" cap="none" strike="noStrike">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i="0" lang="en" sz="1250" u="none" cap="none" strike="noStrike">
                <a:solidFill>
                  <a:srgbClr val="262626"/>
                </a:solidFill>
                <a:latin typeface="Courier New"/>
                <a:ea typeface="Courier New"/>
                <a:cs typeface="Courier New"/>
                <a:sym typeface="Courier New"/>
              </a:rPr>
              <a:t>}</a:t>
            </a:r>
            <a:endParaRPr b="0" i="0" sz="950" u="none" cap="none" strike="noStrike">
              <a:solidFill>
                <a:srgbClr val="262626"/>
              </a:solidFill>
              <a:latin typeface="Courier New"/>
              <a:ea typeface="Courier New"/>
              <a:cs typeface="Courier New"/>
              <a:sym typeface="Courier New"/>
            </a:endParaRPr>
          </a:p>
        </p:txBody>
      </p:sp>
      <p:cxnSp>
        <p:nvCxnSpPr>
          <p:cNvPr id="161" name="Google Shape;161;p24"/>
          <p:cNvCxnSpPr/>
          <p:nvPr/>
        </p:nvCxnSpPr>
        <p:spPr>
          <a:xfrm>
            <a:off x="2875150" y="3749275"/>
            <a:ext cx="2087700" cy="7200"/>
          </a:xfrm>
          <a:prstGeom prst="straightConnector1">
            <a:avLst/>
          </a:prstGeom>
          <a:noFill/>
          <a:ln cap="flat" cmpd="sng" w="9525">
            <a:solidFill>
              <a:srgbClr val="E20B0B"/>
            </a:solidFill>
            <a:prstDash val="solid"/>
            <a:round/>
            <a:headEnd len="med" w="med" type="none"/>
            <a:tailEnd len="med" w="med" type="none"/>
          </a:ln>
        </p:spPr>
      </p:cxnSp>
      <p:sp>
        <p:nvSpPr>
          <p:cNvPr id="162" name="Google Shape;162;p24"/>
          <p:cNvSpPr txBox="1"/>
          <p:nvPr/>
        </p:nvSpPr>
        <p:spPr>
          <a:xfrm>
            <a:off x="483400" y="567700"/>
            <a:ext cx="8163000" cy="20370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t/>
            </a:r>
            <a:endParaRPr sz="1600">
              <a:latin typeface="Roboto Light"/>
              <a:ea typeface="Roboto Light"/>
              <a:cs typeface="Roboto Light"/>
              <a:sym typeface="Roboto Light"/>
            </a:endParaRPr>
          </a:p>
          <a:p>
            <a:pPr indent="0" lvl="0" marL="0" rtl="0" algn="l">
              <a:lnSpc>
                <a:spcPct val="200000"/>
              </a:lnSpc>
              <a:spcBef>
                <a:spcPts val="1000"/>
              </a:spcBef>
              <a:spcAft>
                <a:spcPts val="1000"/>
              </a:spcAft>
              <a:buNone/>
            </a:pPr>
            <a:r>
              <a:rPr lang="en" sz="1600">
                <a:latin typeface="Roboto Light"/>
                <a:ea typeface="Roboto Light"/>
                <a:cs typeface="Roboto Light"/>
                <a:sym typeface="Roboto Light"/>
              </a:rPr>
              <a:t>Le programme tente d'ouvrir le fichier "file.txt" pour le lire. Si le fichier n'existe pas, ou s'il y a des problèmes d'autorisations, une exception </a:t>
            </a:r>
            <a:r>
              <a:rPr b="1" lang="en" sz="1600">
                <a:solidFill>
                  <a:srgbClr val="E20B0B"/>
                </a:solidFill>
                <a:latin typeface="Roboto"/>
                <a:ea typeface="Roboto"/>
                <a:cs typeface="Roboto"/>
                <a:sym typeface="Roboto"/>
              </a:rPr>
              <a:t>FileNotFoundException </a:t>
            </a:r>
            <a:r>
              <a:rPr lang="en" sz="1600">
                <a:latin typeface="Roboto Light"/>
                <a:ea typeface="Roboto Light"/>
                <a:cs typeface="Roboto Light"/>
                <a:sym typeface="Roboto Light"/>
              </a:rPr>
              <a:t>peut être générée. Donc on doit la gérer pour pouvoir compiler notre programme.</a:t>
            </a:r>
            <a:endParaRPr sz="1600">
              <a:latin typeface="Roboto Light"/>
              <a:ea typeface="Roboto Light"/>
              <a:cs typeface="Roboto Light"/>
              <a:sym typeface="Roboto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descr="D:\esprit 2014\ESPRIT 2014\charte essprit 2014\render\support final\triangle.png" id="167" name="Google Shape;167;p25"/>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168" name="Google Shape;168;p25"/>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169" name="Google Shape;169;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170" name="Google Shape;170;p25"/>
          <p:cNvSpPr txBox="1"/>
          <p:nvPr/>
        </p:nvSpPr>
        <p:spPr>
          <a:xfrm>
            <a:off x="857250" y="27050"/>
            <a:ext cx="459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Les exceptions non vérifiées</a:t>
            </a:r>
            <a:endParaRPr/>
          </a:p>
        </p:txBody>
      </p:sp>
      <p:sp>
        <p:nvSpPr>
          <p:cNvPr id="171" name="Google Shape;171;p25"/>
          <p:cNvSpPr txBox="1"/>
          <p:nvPr/>
        </p:nvSpPr>
        <p:spPr>
          <a:xfrm>
            <a:off x="483400" y="567700"/>
            <a:ext cx="8163000" cy="32787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t/>
            </a:r>
            <a:endParaRPr sz="1600">
              <a:latin typeface="Roboto Light"/>
              <a:ea typeface="Roboto Light"/>
              <a:cs typeface="Roboto Light"/>
              <a:sym typeface="Roboto Light"/>
            </a:endParaRPr>
          </a:p>
          <a:p>
            <a:pPr indent="0" lvl="0" marL="0" rtl="0" algn="l">
              <a:lnSpc>
                <a:spcPct val="200000"/>
              </a:lnSpc>
              <a:spcBef>
                <a:spcPts val="1000"/>
              </a:spcBef>
              <a:spcAft>
                <a:spcPts val="0"/>
              </a:spcAft>
              <a:buNone/>
            </a:pPr>
            <a:r>
              <a:rPr lang="en" sz="1600">
                <a:latin typeface="Roboto Light"/>
                <a:ea typeface="Roboto Light"/>
                <a:cs typeface="Roboto Light"/>
                <a:sym typeface="Roboto Light"/>
              </a:rPr>
              <a:t>Les exceptions non vérifiées (unchecked) représentent généralement des événements imprévus auxquels une application ne peut pas faire face.</a:t>
            </a:r>
            <a:endParaRPr sz="1600">
              <a:latin typeface="Roboto Light"/>
              <a:ea typeface="Roboto Light"/>
              <a:cs typeface="Roboto Light"/>
              <a:sym typeface="Roboto Light"/>
            </a:endParaRPr>
          </a:p>
          <a:p>
            <a:pPr indent="0" lvl="0" marL="0" rtl="0" algn="l">
              <a:lnSpc>
                <a:spcPct val="200000"/>
              </a:lnSpc>
              <a:spcBef>
                <a:spcPts val="1000"/>
              </a:spcBef>
              <a:spcAft>
                <a:spcPts val="0"/>
              </a:spcAft>
              <a:buNone/>
            </a:pPr>
            <a:r>
              <a:rPr lang="en" sz="1600">
                <a:latin typeface="Roboto Light"/>
                <a:ea typeface="Roboto Light"/>
                <a:cs typeface="Roboto Light"/>
                <a:sym typeface="Roboto Light"/>
              </a:rPr>
              <a:t>Ces exceptions sont souvent </a:t>
            </a:r>
            <a:r>
              <a:rPr b="1" lang="en" sz="1600">
                <a:solidFill>
                  <a:srgbClr val="E20B0B"/>
                </a:solidFill>
                <a:latin typeface="Roboto"/>
                <a:ea typeface="Roboto"/>
                <a:cs typeface="Roboto"/>
                <a:sym typeface="Roboto"/>
              </a:rPr>
              <a:t>évitables </a:t>
            </a:r>
            <a:r>
              <a:rPr lang="en" sz="1600">
                <a:latin typeface="Roboto Light"/>
                <a:ea typeface="Roboto Light"/>
                <a:cs typeface="Roboto Light"/>
                <a:sym typeface="Roboto Light"/>
              </a:rPr>
              <a:t>et ne sont donc pas soumises à une vérification de compilation.</a:t>
            </a:r>
            <a:endParaRPr sz="1600">
              <a:latin typeface="Roboto Light"/>
              <a:ea typeface="Roboto Light"/>
              <a:cs typeface="Roboto Light"/>
              <a:sym typeface="Roboto Light"/>
            </a:endParaRPr>
          </a:p>
          <a:p>
            <a:pPr indent="0" lvl="0" marL="0" rtl="0" algn="l">
              <a:lnSpc>
                <a:spcPct val="200000"/>
              </a:lnSpc>
              <a:spcBef>
                <a:spcPts val="1000"/>
              </a:spcBef>
              <a:spcAft>
                <a:spcPts val="1000"/>
              </a:spcAft>
              <a:buNone/>
            </a:pPr>
            <a:r>
              <a:t/>
            </a:r>
            <a:endParaRPr sz="1600">
              <a:latin typeface="Roboto Light"/>
              <a:ea typeface="Roboto Light"/>
              <a:cs typeface="Roboto Light"/>
              <a:sym typeface="Roboto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descr="D:\esprit 2014\ESPRIT 2014\charte essprit 2014\render\support final\triangle.png" id="176" name="Google Shape;176;p26"/>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177" name="Google Shape;177;p26"/>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178" name="Google Shape;178;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179" name="Google Shape;179;p26"/>
          <p:cNvSpPr txBox="1"/>
          <p:nvPr/>
        </p:nvSpPr>
        <p:spPr>
          <a:xfrm>
            <a:off x="857250" y="27050"/>
            <a:ext cx="459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Les exceptions non vérifiées : exemple</a:t>
            </a:r>
            <a:endParaRPr/>
          </a:p>
        </p:txBody>
      </p:sp>
      <p:sp>
        <p:nvSpPr>
          <p:cNvPr id="180" name="Google Shape;180;p26"/>
          <p:cNvSpPr txBox="1"/>
          <p:nvPr/>
        </p:nvSpPr>
        <p:spPr>
          <a:xfrm>
            <a:off x="483400" y="567700"/>
            <a:ext cx="8163000" cy="4311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1000"/>
              </a:spcAft>
              <a:buNone/>
            </a:pPr>
            <a:r>
              <a:t/>
            </a:r>
            <a:endParaRPr sz="1600">
              <a:latin typeface="Roboto Light"/>
              <a:ea typeface="Roboto Light"/>
              <a:cs typeface="Roboto Light"/>
              <a:sym typeface="Roboto Light"/>
            </a:endParaRPr>
          </a:p>
        </p:txBody>
      </p:sp>
      <p:sp>
        <p:nvSpPr>
          <p:cNvPr id="181" name="Google Shape;181;p26"/>
          <p:cNvSpPr txBox="1"/>
          <p:nvPr/>
        </p:nvSpPr>
        <p:spPr>
          <a:xfrm>
            <a:off x="421400" y="3271550"/>
            <a:ext cx="4598400" cy="1531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i="0" lang="en" sz="1250" u="none" cap="none" strike="noStrike">
                <a:solidFill>
                  <a:srgbClr val="7928A1"/>
                </a:solidFill>
                <a:latin typeface="Courier New"/>
                <a:ea typeface="Courier New"/>
                <a:cs typeface="Courier New"/>
                <a:sym typeface="Courier New"/>
              </a:rPr>
              <a:t>public</a:t>
            </a:r>
            <a:r>
              <a:rPr b="1" i="0" lang="en" sz="1250" u="none" cap="none" strike="noStrike">
                <a:solidFill>
                  <a:srgbClr val="262626"/>
                </a:solidFill>
                <a:latin typeface="Courier New"/>
                <a:ea typeface="Courier New"/>
                <a:cs typeface="Courier New"/>
                <a:sym typeface="Courier New"/>
              </a:rPr>
              <a:t> </a:t>
            </a:r>
            <a:r>
              <a:rPr b="1" i="0" lang="en" sz="1250" u="none" cap="none" strike="noStrike">
                <a:solidFill>
                  <a:srgbClr val="7928A1"/>
                </a:solidFill>
                <a:latin typeface="Courier New"/>
                <a:ea typeface="Courier New"/>
                <a:cs typeface="Courier New"/>
                <a:sym typeface="Courier New"/>
              </a:rPr>
              <a:t>class</a:t>
            </a:r>
            <a:r>
              <a:rPr b="1" i="0" lang="en" sz="1250" u="none" cap="none" strike="noStrike">
                <a:solidFill>
                  <a:srgbClr val="262626"/>
                </a:solidFill>
                <a:latin typeface="Courier New"/>
                <a:ea typeface="Courier New"/>
                <a:cs typeface="Courier New"/>
                <a:sym typeface="Courier New"/>
              </a:rPr>
              <a:t> </a:t>
            </a:r>
            <a:r>
              <a:rPr b="1" lang="en" sz="1250">
                <a:solidFill>
                  <a:srgbClr val="006F94"/>
                </a:solidFill>
                <a:latin typeface="Courier New"/>
                <a:ea typeface="Courier New"/>
                <a:cs typeface="Courier New"/>
                <a:sym typeface="Courier New"/>
              </a:rPr>
              <a:t>TestException</a:t>
            </a:r>
            <a:r>
              <a:rPr b="1" i="0" lang="en" sz="1250" u="none" cap="none" strike="noStrike">
                <a:solidFill>
                  <a:srgbClr val="262626"/>
                </a:solidFill>
                <a:latin typeface="Courier New"/>
                <a:ea typeface="Courier New"/>
                <a:cs typeface="Courier New"/>
                <a:sym typeface="Courier New"/>
              </a:rPr>
              <a:t>{</a:t>
            </a:r>
            <a:endParaRPr b="1" i="0" sz="1250" u="none" cap="none" strike="noStrike">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t/>
            </a:r>
            <a:endParaRPr b="1" sz="1250">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i="0" lang="en" sz="1250" u="none" cap="none" strike="noStrike">
                <a:solidFill>
                  <a:srgbClr val="262626"/>
                </a:solidFill>
                <a:latin typeface="Courier New"/>
                <a:ea typeface="Courier New"/>
                <a:cs typeface="Courier New"/>
                <a:sym typeface="Courier New"/>
              </a:rPr>
              <a:t>   </a:t>
            </a:r>
            <a:r>
              <a:rPr b="1" i="0" lang="en" sz="1250" u="none" cap="none" strike="noStrike">
                <a:solidFill>
                  <a:srgbClr val="7928A1"/>
                </a:solidFill>
                <a:latin typeface="Courier New"/>
                <a:ea typeface="Courier New"/>
                <a:cs typeface="Courier New"/>
                <a:sym typeface="Courier New"/>
              </a:rPr>
              <a:t>public</a:t>
            </a:r>
            <a:r>
              <a:rPr b="1" i="0" lang="en" sz="1250" u="none" cap="none" strike="noStrike">
                <a:solidFill>
                  <a:srgbClr val="262626"/>
                </a:solidFill>
                <a:latin typeface="Courier New"/>
                <a:ea typeface="Courier New"/>
                <a:cs typeface="Courier New"/>
                <a:sym typeface="Courier New"/>
              </a:rPr>
              <a:t> </a:t>
            </a:r>
            <a:r>
              <a:rPr b="1" i="0" lang="en" sz="1250" u="none" cap="none" strike="noStrike">
                <a:solidFill>
                  <a:srgbClr val="7928A1"/>
                </a:solidFill>
                <a:latin typeface="Courier New"/>
                <a:ea typeface="Courier New"/>
                <a:cs typeface="Courier New"/>
                <a:sym typeface="Courier New"/>
              </a:rPr>
              <a:t>static</a:t>
            </a:r>
            <a:r>
              <a:rPr b="1" i="0" lang="en" sz="1250" u="none" cap="none" strike="noStrike">
                <a:solidFill>
                  <a:srgbClr val="262626"/>
                </a:solidFill>
                <a:latin typeface="Courier New"/>
                <a:ea typeface="Courier New"/>
                <a:cs typeface="Courier New"/>
                <a:sym typeface="Courier New"/>
              </a:rPr>
              <a:t> </a:t>
            </a:r>
            <a:r>
              <a:rPr b="1" i="0" lang="en" sz="1250" u="none" cap="none" strike="noStrike">
                <a:solidFill>
                  <a:srgbClr val="7928A1"/>
                </a:solidFill>
                <a:latin typeface="Courier New"/>
                <a:ea typeface="Courier New"/>
                <a:cs typeface="Courier New"/>
                <a:sym typeface="Courier New"/>
              </a:rPr>
              <a:t>void</a:t>
            </a:r>
            <a:r>
              <a:rPr b="1" i="0" lang="en" sz="1250" u="none" cap="none" strike="noStrike">
                <a:solidFill>
                  <a:srgbClr val="262626"/>
                </a:solidFill>
                <a:latin typeface="Courier New"/>
                <a:ea typeface="Courier New"/>
                <a:cs typeface="Courier New"/>
                <a:sym typeface="Courier New"/>
              </a:rPr>
              <a:t> </a:t>
            </a:r>
            <a:r>
              <a:rPr b="1" i="0" lang="en" sz="1250" u="none" cap="none" strike="noStrike">
                <a:solidFill>
                  <a:srgbClr val="006F94"/>
                </a:solidFill>
                <a:latin typeface="Courier New"/>
                <a:ea typeface="Courier New"/>
                <a:cs typeface="Courier New"/>
                <a:sym typeface="Courier New"/>
              </a:rPr>
              <a:t>main</a:t>
            </a:r>
            <a:r>
              <a:rPr b="1" i="0" lang="en" sz="1250" u="none" cap="none" strike="noStrike">
                <a:solidFill>
                  <a:srgbClr val="995400"/>
                </a:solidFill>
                <a:latin typeface="Courier New"/>
                <a:ea typeface="Courier New"/>
                <a:cs typeface="Courier New"/>
                <a:sym typeface="Courier New"/>
              </a:rPr>
              <a:t>(String[] args)</a:t>
            </a:r>
            <a:r>
              <a:rPr b="1" i="0" lang="en" sz="1250" u="none" cap="none" strike="noStrike">
                <a:solidFill>
                  <a:srgbClr val="262626"/>
                </a:solidFill>
                <a:latin typeface="Courier New"/>
                <a:ea typeface="Courier New"/>
                <a:cs typeface="Courier New"/>
                <a:sym typeface="Courier New"/>
              </a:rPr>
              <a:t> {</a:t>
            </a:r>
            <a:endParaRPr b="1" sz="1250">
              <a:solidFill>
                <a:srgbClr val="262626"/>
              </a:solidFill>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rPr b="1" lang="en" sz="1250">
                <a:solidFill>
                  <a:srgbClr val="0033B3"/>
                </a:solidFill>
                <a:highlight>
                  <a:srgbClr val="FFFFFF"/>
                </a:highlight>
                <a:latin typeface="Courier New"/>
                <a:ea typeface="Courier New"/>
                <a:cs typeface="Courier New"/>
                <a:sym typeface="Courier New"/>
              </a:rPr>
              <a:t>int</a:t>
            </a:r>
            <a:r>
              <a:rPr b="1" lang="en" sz="1250">
                <a:solidFill>
                  <a:srgbClr val="080808"/>
                </a:solidFill>
                <a:highlight>
                  <a:srgbClr val="FFFFFF"/>
                </a:highlight>
                <a:latin typeface="Courier New"/>
                <a:ea typeface="Courier New"/>
                <a:cs typeface="Courier New"/>
                <a:sym typeface="Courier New"/>
              </a:rPr>
              <a:t>[] </a:t>
            </a:r>
            <a:r>
              <a:rPr b="1" lang="en" sz="1250">
                <a:solidFill>
                  <a:schemeClr val="dk1"/>
                </a:solidFill>
                <a:highlight>
                  <a:srgbClr val="FFFFFF"/>
                </a:highlight>
                <a:latin typeface="Courier New"/>
                <a:ea typeface="Courier New"/>
                <a:cs typeface="Courier New"/>
                <a:sym typeface="Courier New"/>
              </a:rPr>
              <a:t>numbers </a:t>
            </a:r>
            <a:r>
              <a:rPr b="1" lang="en" sz="1250">
                <a:solidFill>
                  <a:srgbClr val="080808"/>
                </a:solidFill>
                <a:highlight>
                  <a:srgbClr val="FFFFFF"/>
                </a:highlight>
                <a:latin typeface="Courier New"/>
                <a:ea typeface="Courier New"/>
                <a:cs typeface="Courier New"/>
                <a:sym typeface="Courier New"/>
              </a:rPr>
              <a:t>= { </a:t>
            </a:r>
            <a:r>
              <a:rPr b="1" lang="en" sz="1250">
                <a:solidFill>
                  <a:srgbClr val="1750EB"/>
                </a:solidFill>
                <a:highlight>
                  <a:srgbClr val="FFFFFF"/>
                </a:highlight>
                <a:latin typeface="Courier New"/>
                <a:ea typeface="Courier New"/>
                <a:cs typeface="Courier New"/>
                <a:sym typeface="Courier New"/>
              </a:rPr>
              <a:t>1</a:t>
            </a:r>
            <a:r>
              <a:rPr b="1" lang="en" sz="1250">
                <a:solidFill>
                  <a:srgbClr val="080808"/>
                </a:solidFill>
                <a:highlight>
                  <a:srgbClr val="FFFFFF"/>
                </a:highlight>
                <a:latin typeface="Courier New"/>
                <a:ea typeface="Courier New"/>
                <a:cs typeface="Courier New"/>
                <a:sym typeface="Courier New"/>
              </a:rPr>
              <a:t>, </a:t>
            </a:r>
            <a:r>
              <a:rPr b="1" lang="en" sz="1250">
                <a:solidFill>
                  <a:srgbClr val="1750EB"/>
                </a:solidFill>
                <a:highlight>
                  <a:srgbClr val="FFFFFF"/>
                </a:highlight>
                <a:latin typeface="Courier New"/>
                <a:ea typeface="Courier New"/>
                <a:cs typeface="Courier New"/>
                <a:sym typeface="Courier New"/>
              </a:rPr>
              <a:t>2</a:t>
            </a:r>
            <a:r>
              <a:rPr b="1" lang="en" sz="1250">
                <a:solidFill>
                  <a:srgbClr val="080808"/>
                </a:solidFill>
                <a:highlight>
                  <a:srgbClr val="FFFFFF"/>
                </a:highlight>
                <a:latin typeface="Courier New"/>
                <a:ea typeface="Courier New"/>
                <a:cs typeface="Courier New"/>
                <a:sym typeface="Courier New"/>
              </a:rPr>
              <a:t>, </a:t>
            </a:r>
            <a:r>
              <a:rPr b="1" lang="en" sz="1250">
                <a:solidFill>
                  <a:srgbClr val="1750EB"/>
                </a:solidFill>
                <a:highlight>
                  <a:srgbClr val="FFFFFF"/>
                </a:highlight>
                <a:latin typeface="Courier New"/>
                <a:ea typeface="Courier New"/>
                <a:cs typeface="Courier New"/>
                <a:sym typeface="Courier New"/>
              </a:rPr>
              <a:t>3 </a:t>
            </a:r>
            <a:r>
              <a:rPr b="1" lang="en" sz="1250">
                <a:solidFill>
                  <a:srgbClr val="080808"/>
                </a:solidFill>
                <a:highlight>
                  <a:srgbClr val="FFFFFF"/>
                </a:highlight>
                <a:latin typeface="Courier New"/>
                <a:ea typeface="Courier New"/>
                <a:cs typeface="Courier New"/>
                <a:sym typeface="Courier New"/>
              </a:rPr>
              <a:t>};</a:t>
            </a:r>
            <a:endParaRPr b="1" sz="1250">
              <a:solidFill>
                <a:srgbClr val="080808"/>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rPr b="1" lang="en" sz="1250">
                <a:solidFill>
                  <a:schemeClr val="dk1"/>
                </a:solidFill>
                <a:highlight>
                  <a:srgbClr val="FFFFFF"/>
                </a:highlight>
                <a:latin typeface="Courier New"/>
                <a:ea typeface="Courier New"/>
                <a:cs typeface="Courier New"/>
                <a:sym typeface="Courier New"/>
              </a:rPr>
              <a:t>System</a:t>
            </a:r>
            <a:r>
              <a:rPr b="1" lang="en" sz="1250">
                <a:solidFill>
                  <a:srgbClr val="080808"/>
                </a:solidFill>
                <a:highlight>
                  <a:srgbClr val="FFFFFF"/>
                </a:highlight>
                <a:latin typeface="Courier New"/>
                <a:ea typeface="Courier New"/>
                <a:cs typeface="Courier New"/>
                <a:sym typeface="Courier New"/>
              </a:rPr>
              <a:t>.</a:t>
            </a:r>
            <a:r>
              <a:rPr b="1" lang="en" sz="1250">
                <a:solidFill>
                  <a:srgbClr val="871094"/>
                </a:solidFill>
                <a:highlight>
                  <a:srgbClr val="FFFFFF"/>
                </a:highlight>
                <a:latin typeface="Courier New"/>
                <a:ea typeface="Courier New"/>
                <a:cs typeface="Courier New"/>
                <a:sym typeface="Courier New"/>
              </a:rPr>
              <a:t>out</a:t>
            </a:r>
            <a:r>
              <a:rPr b="1" lang="en" sz="1250">
                <a:solidFill>
                  <a:srgbClr val="080808"/>
                </a:solidFill>
                <a:highlight>
                  <a:srgbClr val="FFFFFF"/>
                </a:highlight>
                <a:latin typeface="Courier New"/>
                <a:ea typeface="Courier New"/>
                <a:cs typeface="Courier New"/>
                <a:sym typeface="Courier New"/>
              </a:rPr>
              <a:t>.println(</a:t>
            </a:r>
            <a:r>
              <a:rPr b="1" lang="en" sz="1250">
                <a:solidFill>
                  <a:schemeClr val="dk1"/>
                </a:solidFill>
                <a:highlight>
                  <a:srgbClr val="FFFFFF"/>
                </a:highlight>
                <a:latin typeface="Courier New"/>
                <a:ea typeface="Courier New"/>
                <a:cs typeface="Courier New"/>
                <a:sym typeface="Courier New"/>
              </a:rPr>
              <a:t>numbers</a:t>
            </a:r>
            <a:r>
              <a:rPr b="1" lang="en" sz="1250">
                <a:solidFill>
                  <a:srgbClr val="080808"/>
                </a:solidFill>
                <a:highlight>
                  <a:srgbClr val="FFFFFF"/>
                </a:highlight>
                <a:latin typeface="Courier New"/>
                <a:ea typeface="Courier New"/>
                <a:cs typeface="Courier New"/>
                <a:sym typeface="Courier New"/>
              </a:rPr>
              <a:t>[</a:t>
            </a:r>
            <a:r>
              <a:rPr b="1" lang="en" sz="1250">
                <a:solidFill>
                  <a:srgbClr val="1750EB"/>
                </a:solidFill>
                <a:highlight>
                  <a:srgbClr val="FFFFFF"/>
                </a:highlight>
                <a:latin typeface="Courier New"/>
                <a:ea typeface="Courier New"/>
                <a:cs typeface="Courier New"/>
                <a:sym typeface="Courier New"/>
              </a:rPr>
              <a:t>3</a:t>
            </a:r>
            <a:r>
              <a:rPr b="1" lang="en" sz="1250">
                <a:solidFill>
                  <a:srgbClr val="080808"/>
                </a:solidFill>
                <a:highlight>
                  <a:srgbClr val="FFFFFF"/>
                </a:highlight>
                <a:latin typeface="Courier New"/>
                <a:ea typeface="Courier New"/>
                <a:cs typeface="Courier New"/>
                <a:sym typeface="Courier New"/>
              </a:rPr>
              <a:t>]);</a:t>
            </a:r>
            <a:endParaRPr b="1" sz="1250">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lang="en" sz="1250">
                <a:solidFill>
                  <a:srgbClr val="262626"/>
                </a:solidFill>
                <a:latin typeface="Courier New"/>
                <a:ea typeface="Courier New"/>
                <a:cs typeface="Courier New"/>
                <a:sym typeface="Courier New"/>
              </a:rPr>
              <a:t>   }</a:t>
            </a:r>
            <a:endParaRPr b="1" i="0" sz="1250" u="none" cap="none" strike="noStrike">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i="0" lang="en" sz="1250" u="none" cap="none" strike="noStrike">
                <a:solidFill>
                  <a:srgbClr val="262626"/>
                </a:solidFill>
                <a:latin typeface="Courier New"/>
                <a:ea typeface="Courier New"/>
                <a:cs typeface="Courier New"/>
                <a:sym typeface="Courier New"/>
              </a:rPr>
              <a:t>}</a:t>
            </a:r>
            <a:endParaRPr b="0" i="0" sz="950" u="none" cap="none" strike="noStrike">
              <a:solidFill>
                <a:srgbClr val="262626"/>
              </a:solidFill>
              <a:latin typeface="Courier New"/>
              <a:ea typeface="Courier New"/>
              <a:cs typeface="Courier New"/>
              <a:sym typeface="Courier New"/>
            </a:endParaRPr>
          </a:p>
        </p:txBody>
      </p:sp>
      <p:sp>
        <p:nvSpPr>
          <p:cNvPr id="182" name="Google Shape;182;p26"/>
          <p:cNvSpPr txBox="1"/>
          <p:nvPr/>
        </p:nvSpPr>
        <p:spPr>
          <a:xfrm>
            <a:off x="483400" y="567700"/>
            <a:ext cx="8163000" cy="26577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t/>
            </a:r>
            <a:endParaRPr sz="1600">
              <a:latin typeface="Roboto Light"/>
              <a:ea typeface="Roboto Light"/>
              <a:cs typeface="Roboto Light"/>
              <a:sym typeface="Roboto Light"/>
            </a:endParaRPr>
          </a:p>
          <a:p>
            <a:pPr indent="0" lvl="0" marL="0" rtl="0" algn="l">
              <a:lnSpc>
                <a:spcPct val="200000"/>
              </a:lnSpc>
              <a:spcBef>
                <a:spcPts val="1000"/>
              </a:spcBef>
              <a:spcAft>
                <a:spcPts val="0"/>
              </a:spcAft>
              <a:buNone/>
            </a:pPr>
            <a:r>
              <a:rPr lang="en" sz="1600">
                <a:latin typeface="Roboto Light"/>
                <a:ea typeface="Roboto Light"/>
                <a:cs typeface="Roboto Light"/>
                <a:sym typeface="Roboto Light"/>
              </a:rPr>
              <a:t>Dans cet exemple, nous essayons d'accéder à un élément inexistant du tableau </a:t>
            </a:r>
            <a:r>
              <a:rPr b="1" lang="en" sz="1600">
                <a:latin typeface="Roboto"/>
                <a:ea typeface="Roboto"/>
                <a:cs typeface="Roboto"/>
                <a:sym typeface="Roboto"/>
              </a:rPr>
              <a:t>numbers </a:t>
            </a:r>
            <a:r>
              <a:rPr lang="en" sz="1600">
                <a:latin typeface="Roboto Light"/>
                <a:ea typeface="Roboto Light"/>
                <a:cs typeface="Roboto Light"/>
                <a:sym typeface="Roboto Light"/>
              </a:rPr>
              <a:t>en utilisant l'indice 4, ce qui provoque une </a:t>
            </a:r>
            <a:r>
              <a:rPr b="1" lang="en" sz="1600">
                <a:solidFill>
                  <a:srgbClr val="E20B0B"/>
                </a:solidFill>
                <a:latin typeface="Roboto"/>
                <a:ea typeface="Roboto"/>
                <a:cs typeface="Roboto"/>
                <a:sym typeface="Roboto"/>
              </a:rPr>
              <a:t>ArrayIndexOutOfBoundsException</a:t>
            </a:r>
            <a:r>
              <a:rPr lang="en" sz="1600">
                <a:latin typeface="Roboto Light"/>
                <a:ea typeface="Roboto Light"/>
                <a:cs typeface="Roboto Light"/>
                <a:sym typeface="Roboto Light"/>
              </a:rPr>
              <a:t>.</a:t>
            </a:r>
            <a:endParaRPr sz="1600">
              <a:latin typeface="Roboto Light"/>
              <a:ea typeface="Roboto Light"/>
              <a:cs typeface="Roboto Light"/>
              <a:sym typeface="Roboto Light"/>
            </a:endParaRPr>
          </a:p>
          <a:p>
            <a:pPr indent="0" lvl="0" marL="0" rtl="0" algn="l">
              <a:lnSpc>
                <a:spcPct val="200000"/>
              </a:lnSpc>
              <a:spcBef>
                <a:spcPts val="1000"/>
              </a:spcBef>
              <a:spcAft>
                <a:spcPts val="1000"/>
              </a:spcAft>
              <a:buNone/>
            </a:pPr>
            <a:r>
              <a:rPr lang="en" sz="1600">
                <a:latin typeface="Roboto Light"/>
                <a:ea typeface="Roboto Light"/>
                <a:cs typeface="Roboto Light"/>
                <a:sym typeface="Roboto Light"/>
              </a:rPr>
              <a:t>Ce code n’affiche aucune erreur au moment de la compilation mais </a:t>
            </a:r>
            <a:r>
              <a:rPr lang="en" sz="1600">
                <a:latin typeface="Roboto Light"/>
                <a:ea typeface="Roboto Light"/>
                <a:cs typeface="Roboto Light"/>
                <a:sym typeface="Roboto Light"/>
              </a:rPr>
              <a:t>lève</a:t>
            </a:r>
            <a:r>
              <a:rPr lang="en" sz="1600">
                <a:latin typeface="Roboto Light"/>
                <a:ea typeface="Roboto Light"/>
                <a:cs typeface="Roboto Light"/>
                <a:sym typeface="Roboto Light"/>
              </a:rPr>
              <a:t> une exception lors de l’exécution.</a:t>
            </a:r>
            <a:endParaRPr sz="1600">
              <a:latin typeface="Roboto Light"/>
              <a:ea typeface="Roboto Light"/>
              <a:cs typeface="Roboto Light"/>
              <a:sym typeface="Roboto Light"/>
            </a:endParaRPr>
          </a:p>
        </p:txBody>
      </p:sp>
      <p:sp>
        <p:nvSpPr>
          <p:cNvPr id="183" name="Google Shape;183;p26"/>
          <p:cNvSpPr txBox="1"/>
          <p:nvPr/>
        </p:nvSpPr>
        <p:spPr>
          <a:xfrm>
            <a:off x="5201300" y="3298550"/>
            <a:ext cx="3819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Output: </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rgbClr val="E20B0B"/>
                </a:solidFill>
                <a:latin typeface="Roboto"/>
                <a:ea typeface="Roboto"/>
                <a:cs typeface="Roboto"/>
                <a:sym typeface="Roboto"/>
              </a:rPr>
              <a:t>Exception in thread "main" java.lang.ArrayIndexOutOfBoundsException: </a:t>
            </a:r>
            <a:endParaRPr>
              <a:solidFill>
                <a:srgbClr val="E20B0B"/>
              </a:solidFill>
              <a:latin typeface="Roboto"/>
              <a:ea typeface="Roboto"/>
              <a:cs typeface="Roboto"/>
              <a:sym typeface="Roboto"/>
            </a:endParaRPr>
          </a:p>
          <a:p>
            <a:pPr indent="0" lvl="0" marL="0" rtl="0" algn="l">
              <a:spcBef>
                <a:spcPts val="0"/>
              </a:spcBef>
              <a:spcAft>
                <a:spcPts val="0"/>
              </a:spcAft>
              <a:buNone/>
            </a:pPr>
            <a:r>
              <a:t/>
            </a:r>
            <a:endParaRPr>
              <a:solidFill>
                <a:srgbClr val="E20B0B"/>
              </a:solidFill>
              <a:latin typeface="Roboto"/>
              <a:ea typeface="Roboto"/>
              <a:cs typeface="Roboto"/>
              <a:sym typeface="Roboto"/>
            </a:endParaRPr>
          </a:p>
          <a:p>
            <a:pPr indent="0" lvl="0" marL="0" rtl="0" algn="l">
              <a:spcBef>
                <a:spcPts val="0"/>
              </a:spcBef>
              <a:spcAft>
                <a:spcPts val="0"/>
              </a:spcAft>
              <a:buNone/>
            </a:pPr>
            <a:r>
              <a:rPr lang="en">
                <a:solidFill>
                  <a:srgbClr val="E20B0B"/>
                </a:solidFill>
                <a:latin typeface="Roboto"/>
                <a:ea typeface="Roboto"/>
                <a:cs typeface="Roboto"/>
                <a:sym typeface="Roboto"/>
              </a:rPr>
              <a:t>Index 3 out of bounds for length 3 at TestException.main(TestException.java:5)</a:t>
            </a:r>
            <a:endParaRPr>
              <a:solidFill>
                <a:srgbClr val="E20B0B"/>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descr="D:\esprit 2014\ESPRIT 2014\charte essprit 2014\render\support final\triangle.png" id="188" name="Google Shape;188;p27"/>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189" name="Google Shape;189;p27"/>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190" name="Google Shape;190;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191" name="Google Shape;191;p27"/>
          <p:cNvSpPr txBox="1"/>
          <p:nvPr/>
        </p:nvSpPr>
        <p:spPr>
          <a:xfrm>
            <a:off x="857250" y="27050"/>
            <a:ext cx="4838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Gestion des Exceptions</a:t>
            </a:r>
            <a:endParaRPr>
              <a:solidFill>
                <a:schemeClr val="dk1"/>
              </a:solidFill>
            </a:endParaRPr>
          </a:p>
          <a:p>
            <a:pPr indent="0" lvl="0" marL="0" rtl="0" algn="l">
              <a:spcBef>
                <a:spcPts val="0"/>
              </a:spcBef>
              <a:spcAft>
                <a:spcPts val="0"/>
              </a:spcAft>
              <a:buNone/>
            </a:pPr>
            <a:r>
              <a:t/>
            </a:r>
            <a:endParaRPr b="1">
              <a:solidFill>
                <a:srgbClr val="E20B0B"/>
              </a:solidFill>
            </a:endParaRPr>
          </a:p>
        </p:txBody>
      </p:sp>
      <p:sp>
        <p:nvSpPr>
          <p:cNvPr id="192" name="Google Shape;192;p27"/>
          <p:cNvSpPr txBox="1"/>
          <p:nvPr/>
        </p:nvSpPr>
        <p:spPr>
          <a:xfrm>
            <a:off x="648075" y="745350"/>
            <a:ext cx="7847400" cy="31503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sz="1600">
                <a:solidFill>
                  <a:schemeClr val="dk1"/>
                </a:solidFill>
                <a:latin typeface="Roboto Light"/>
                <a:ea typeface="Roboto Light"/>
                <a:cs typeface="Roboto Light"/>
                <a:sym typeface="Roboto Light"/>
              </a:rPr>
              <a:t>La gestion des exception s'appuie sur le fait que vous savez que la méthode peut avoir un comportement risqué. Si c'est le cas, vous devez écrire explicitement un morceau de code qui prend en compte cette éventualité.</a:t>
            </a:r>
            <a:endParaRPr sz="1600">
              <a:solidFill>
                <a:schemeClr val="dk1"/>
              </a:solidFill>
              <a:latin typeface="Roboto Light"/>
              <a:ea typeface="Roboto Light"/>
              <a:cs typeface="Roboto Light"/>
              <a:sym typeface="Roboto Light"/>
            </a:endParaRPr>
          </a:p>
          <a:p>
            <a:pPr indent="0" lvl="0" marL="0" rtl="0" algn="l">
              <a:lnSpc>
                <a:spcPct val="200000"/>
              </a:lnSpc>
              <a:spcBef>
                <a:spcPts val="1000"/>
              </a:spcBef>
              <a:spcAft>
                <a:spcPts val="0"/>
              </a:spcAft>
              <a:buNone/>
            </a:pPr>
            <a:r>
              <a:rPr lang="en" sz="1600">
                <a:solidFill>
                  <a:schemeClr val="dk1"/>
                </a:solidFill>
                <a:latin typeface="Roboto Light"/>
                <a:ea typeface="Roboto Light"/>
                <a:cs typeface="Roboto Light"/>
                <a:sym typeface="Roboto Light"/>
              </a:rPr>
              <a:t>Lorsqu'une méthode possède un comportement risqué, on dit qu'elle peut </a:t>
            </a:r>
            <a:r>
              <a:rPr b="1" lang="en" sz="1600">
                <a:solidFill>
                  <a:srgbClr val="E20B0B"/>
                </a:solidFill>
                <a:latin typeface="Roboto"/>
                <a:ea typeface="Roboto"/>
                <a:cs typeface="Roboto"/>
                <a:sym typeface="Roboto"/>
              </a:rPr>
              <a:t>générer (lancer ou lever)</a:t>
            </a:r>
            <a:r>
              <a:rPr lang="en" sz="1600">
                <a:solidFill>
                  <a:schemeClr val="dk1"/>
                </a:solidFill>
                <a:latin typeface="Roboto Light"/>
                <a:ea typeface="Roboto Light"/>
                <a:cs typeface="Roboto Light"/>
                <a:sym typeface="Roboto Light"/>
              </a:rPr>
              <a:t> une exception.</a:t>
            </a:r>
            <a:endParaRPr sz="1600">
              <a:solidFill>
                <a:schemeClr val="dk1"/>
              </a:solidFill>
              <a:latin typeface="Roboto Light"/>
              <a:ea typeface="Roboto Light"/>
              <a:cs typeface="Roboto Light"/>
              <a:sym typeface="Roboto Light"/>
            </a:endParaRPr>
          </a:p>
          <a:p>
            <a:pPr indent="0" lvl="0" marL="0" rtl="0" algn="l">
              <a:lnSpc>
                <a:spcPct val="200000"/>
              </a:lnSpc>
              <a:spcBef>
                <a:spcPts val="1000"/>
              </a:spcBef>
              <a:spcAft>
                <a:spcPts val="1000"/>
              </a:spcAft>
              <a:buNone/>
            </a:pPr>
            <a:r>
              <a:t/>
            </a:r>
            <a:endParaRPr sz="1600">
              <a:solidFill>
                <a:schemeClr val="dk1"/>
              </a:solidFill>
              <a:latin typeface="Roboto Light"/>
              <a:ea typeface="Roboto Light"/>
              <a:cs typeface="Roboto Light"/>
              <a:sym typeface="Roboto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descr="D:\esprit 2014\ESPRIT 2014\charte essprit 2014\render\support final\triangle.png" id="197" name="Google Shape;197;p28"/>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198" name="Google Shape;198;p28"/>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199" name="Google Shape;199;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200" name="Google Shape;200;p28"/>
          <p:cNvSpPr txBox="1"/>
          <p:nvPr/>
        </p:nvSpPr>
        <p:spPr>
          <a:xfrm>
            <a:off x="857250" y="27050"/>
            <a:ext cx="4838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Gestion des Exceptions</a:t>
            </a:r>
            <a:endParaRPr>
              <a:solidFill>
                <a:schemeClr val="dk1"/>
              </a:solidFill>
            </a:endParaRPr>
          </a:p>
          <a:p>
            <a:pPr indent="0" lvl="0" marL="0" rtl="0" algn="l">
              <a:spcBef>
                <a:spcPts val="0"/>
              </a:spcBef>
              <a:spcAft>
                <a:spcPts val="0"/>
              </a:spcAft>
              <a:buNone/>
            </a:pPr>
            <a:r>
              <a:t/>
            </a:r>
            <a:endParaRPr b="1">
              <a:solidFill>
                <a:srgbClr val="E20B0B"/>
              </a:solidFill>
            </a:endParaRPr>
          </a:p>
        </p:txBody>
      </p:sp>
      <p:sp>
        <p:nvSpPr>
          <p:cNvPr id="201" name="Google Shape;201;p28"/>
          <p:cNvSpPr txBox="1"/>
          <p:nvPr/>
        </p:nvSpPr>
        <p:spPr>
          <a:xfrm>
            <a:off x="648075" y="745350"/>
            <a:ext cx="7847400" cy="32787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sz="1600">
                <a:solidFill>
                  <a:schemeClr val="dk1"/>
                </a:solidFill>
                <a:latin typeface="Roboto Light"/>
                <a:ea typeface="Roboto Light"/>
                <a:cs typeface="Roboto Light"/>
                <a:sym typeface="Roboto Light"/>
              </a:rPr>
              <a:t>Au cœur de la gestion des exceptions en Java se trouvent cinq concepts clés : </a:t>
            </a:r>
            <a:endParaRPr sz="1600">
              <a:solidFill>
                <a:schemeClr val="dk1"/>
              </a:solidFill>
              <a:latin typeface="Roboto Light"/>
              <a:ea typeface="Roboto Light"/>
              <a:cs typeface="Roboto Light"/>
              <a:sym typeface="Roboto Light"/>
            </a:endParaRPr>
          </a:p>
          <a:p>
            <a:pPr indent="0" lvl="0" marL="0" rtl="0" algn="l">
              <a:lnSpc>
                <a:spcPct val="200000"/>
              </a:lnSpc>
              <a:spcBef>
                <a:spcPts val="1000"/>
              </a:spcBef>
              <a:spcAft>
                <a:spcPts val="0"/>
              </a:spcAft>
              <a:buNone/>
            </a:pPr>
            <a:r>
              <a:rPr b="1" lang="en" sz="1600">
                <a:solidFill>
                  <a:srgbClr val="E20B0B"/>
                </a:solidFill>
                <a:latin typeface="Roboto"/>
                <a:ea typeface="Roboto"/>
                <a:cs typeface="Roboto"/>
                <a:sym typeface="Roboto"/>
              </a:rPr>
              <a:t>try, catch, finally, throws, et throw</a:t>
            </a:r>
            <a:r>
              <a:rPr lang="en" sz="1600">
                <a:solidFill>
                  <a:schemeClr val="dk1"/>
                </a:solidFill>
                <a:latin typeface="Roboto Light"/>
                <a:ea typeface="Roboto Light"/>
                <a:cs typeface="Roboto Light"/>
                <a:sym typeface="Roboto Light"/>
              </a:rPr>
              <a:t>. Ces éléments sont essentiels pour gérer les erreurs et les situations exceptionnelles dans vos programmes Java.</a:t>
            </a:r>
            <a:endParaRPr sz="1600">
              <a:solidFill>
                <a:schemeClr val="dk1"/>
              </a:solidFill>
              <a:latin typeface="Roboto Light"/>
              <a:ea typeface="Roboto Light"/>
              <a:cs typeface="Roboto Light"/>
              <a:sym typeface="Roboto Light"/>
            </a:endParaRPr>
          </a:p>
          <a:p>
            <a:pPr indent="0" lvl="0" marL="0" rtl="0" algn="l">
              <a:lnSpc>
                <a:spcPct val="200000"/>
              </a:lnSpc>
              <a:spcBef>
                <a:spcPts val="1000"/>
              </a:spcBef>
              <a:spcAft>
                <a:spcPts val="0"/>
              </a:spcAft>
              <a:buNone/>
            </a:pPr>
            <a:r>
              <a:rPr lang="en" sz="1600">
                <a:solidFill>
                  <a:schemeClr val="dk1"/>
                </a:solidFill>
                <a:latin typeface="Roboto Light"/>
                <a:ea typeface="Roboto Light"/>
                <a:cs typeface="Roboto Light"/>
                <a:sym typeface="Roboto Light"/>
              </a:rPr>
              <a:t>On peut gérer les exceptions en Java de </a:t>
            </a:r>
            <a:r>
              <a:rPr b="1" lang="en" sz="1600">
                <a:solidFill>
                  <a:srgbClr val="E20B0B"/>
                </a:solidFill>
                <a:latin typeface="Roboto"/>
                <a:ea typeface="Roboto"/>
                <a:cs typeface="Roboto"/>
                <a:sym typeface="Roboto"/>
              </a:rPr>
              <a:t>deux manières</a:t>
            </a:r>
            <a:r>
              <a:rPr lang="en" sz="1600">
                <a:solidFill>
                  <a:schemeClr val="dk1"/>
                </a:solidFill>
                <a:latin typeface="Roboto Light"/>
                <a:ea typeface="Roboto Light"/>
                <a:cs typeface="Roboto Light"/>
                <a:sym typeface="Roboto Light"/>
              </a:rPr>
              <a:t> :</a:t>
            </a:r>
            <a:endParaRPr sz="1600">
              <a:solidFill>
                <a:schemeClr val="dk1"/>
              </a:solidFill>
              <a:latin typeface="Roboto Light"/>
              <a:ea typeface="Roboto Light"/>
              <a:cs typeface="Roboto Light"/>
              <a:sym typeface="Roboto Light"/>
            </a:endParaRPr>
          </a:p>
          <a:p>
            <a:pPr indent="-330200" lvl="0" marL="914400" rtl="0" algn="l">
              <a:lnSpc>
                <a:spcPct val="200000"/>
              </a:lnSpc>
              <a:spcBef>
                <a:spcPts val="100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Gestion active</a:t>
            </a:r>
            <a:endParaRPr sz="1600">
              <a:solidFill>
                <a:schemeClr val="dk1"/>
              </a:solidFill>
              <a:latin typeface="Roboto Light"/>
              <a:ea typeface="Roboto Light"/>
              <a:cs typeface="Roboto Light"/>
              <a:sym typeface="Roboto Light"/>
            </a:endParaRPr>
          </a:p>
          <a:p>
            <a:pPr indent="-330200" lvl="0" marL="914400" rtl="0" algn="l">
              <a:lnSpc>
                <a:spcPct val="200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Gestion passive</a:t>
            </a:r>
            <a:endParaRPr sz="1600">
              <a:solidFill>
                <a:schemeClr val="dk1"/>
              </a:solidFill>
              <a:latin typeface="Roboto Light"/>
              <a:ea typeface="Roboto Light"/>
              <a:cs typeface="Roboto Light"/>
              <a:sym typeface="Roboto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descr="D:\esprit 2014\ESPRIT 2014\charte essprit 2014\render\support final\triangle.png" id="206" name="Google Shape;206;p29"/>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207" name="Google Shape;207;p29"/>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208" name="Google Shape;208;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209" name="Google Shape;209;p29"/>
          <p:cNvSpPr txBox="1"/>
          <p:nvPr/>
        </p:nvSpPr>
        <p:spPr>
          <a:xfrm>
            <a:off x="857250" y="27050"/>
            <a:ext cx="4838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Gestion active (</a:t>
            </a:r>
            <a:r>
              <a:rPr b="1" lang="en" sz="1600">
                <a:solidFill>
                  <a:srgbClr val="E20B0B"/>
                </a:solidFill>
                <a:latin typeface="Roboto"/>
                <a:ea typeface="Roboto"/>
                <a:cs typeface="Roboto"/>
                <a:sym typeface="Roboto"/>
              </a:rPr>
              <a:t>try-catch</a:t>
            </a:r>
            <a:r>
              <a:rPr b="1" lang="en">
                <a:solidFill>
                  <a:srgbClr val="E20B0B"/>
                </a:solidFill>
              </a:rPr>
              <a:t>)</a:t>
            </a:r>
            <a:endParaRPr>
              <a:solidFill>
                <a:schemeClr val="dk1"/>
              </a:solidFill>
            </a:endParaRPr>
          </a:p>
          <a:p>
            <a:pPr indent="0" lvl="0" marL="0" rtl="0" algn="l">
              <a:spcBef>
                <a:spcPts val="0"/>
              </a:spcBef>
              <a:spcAft>
                <a:spcPts val="0"/>
              </a:spcAft>
              <a:buNone/>
            </a:pPr>
            <a:r>
              <a:t/>
            </a:r>
            <a:endParaRPr b="1">
              <a:solidFill>
                <a:srgbClr val="E20B0B"/>
              </a:solidFill>
            </a:endParaRPr>
          </a:p>
        </p:txBody>
      </p:sp>
      <p:sp>
        <p:nvSpPr>
          <p:cNvPr id="210" name="Google Shape;210;p29"/>
          <p:cNvSpPr txBox="1"/>
          <p:nvPr/>
        </p:nvSpPr>
        <p:spPr>
          <a:xfrm>
            <a:off x="648075" y="745350"/>
            <a:ext cx="7847400" cy="35145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sz="1600">
                <a:solidFill>
                  <a:schemeClr val="dk1"/>
                </a:solidFill>
                <a:latin typeface="Roboto Light"/>
                <a:ea typeface="Roboto Light"/>
                <a:cs typeface="Roboto Light"/>
                <a:sym typeface="Roboto Light"/>
              </a:rPr>
              <a:t>Le bloc </a:t>
            </a:r>
            <a:r>
              <a:rPr b="1" lang="en" sz="1600">
                <a:solidFill>
                  <a:srgbClr val="E20B0B"/>
                </a:solidFill>
                <a:latin typeface="Roboto"/>
                <a:ea typeface="Roboto"/>
                <a:cs typeface="Roboto"/>
                <a:sym typeface="Roboto"/>
              </a:rPr>
              <a:t>try-catch</a:t>
            </a:r>
            <a:r>
              <a:rPr lang="en" sz="1600">
                <a:solidFill>
                  <a:schemeClr val="dk1"/>
                </a:solidFill>
                <a:latin typeface="Roboto Light"/>
                <a:ea typeface="Roboto Light"/>
                <a:cs typeface="Roboto Light"/>
                <a:sym typeface="Roboto Light"/>
              </a:rPr>
              <a:t> permet de capturer une exception spécifique et de gérer l'erreur de manière appropriée. Si une exception est levée dans le bloc try, le programme passe automatiquement à la section catch où le type d'exception est vérifié et une action est effectuée en conséquence.</a:t>
            </a:r>
            <a:endParaRPr sz="1600">
              <a:solidFill>
                <a:schemeClr val="dk1"/>
              </a:solidFill>
              <a:latin typeface="Roboto Light"/>
              <a:ea typeface="Roboto Light"/>
              <a:cs typeface="Roboto Light"/>
              <a:sym typeface="Roboto Light"/>
            </a:endParaRPr>
          </a:p>
          <a:p>
            <a:pPr indent="0" lvl="0" marL="0" rtl="0" algn="l">
              <a:lnSpc>
                <a:spcPct val="200000"/>
              </a:lnSpc>
              <a:spcBef>
                <a:spcPts val="1000"/>
              </a:spcBef>
              <a:spcAft>
                <a:spcPts val="1000"/>
              </a:spcAft>
              <a:buClr>
                <a:schemeClr val="dk1"/>
              </a:buClr>
              <a:buSzPts val="1100"/>
              <a:buFont typeface="Arial"/>
              <a:buNone/>
            </a:pPr>
            <a:r>
              <a:rPr lang="en" sz="1600">
                <a:solidFill>
                  <a:schemeClr val="dk1"/>
                </a:solidFill>
                <a:latin typeface="Roboto Light"/>
                <a:ea typeface="Roboto Light"/>
                <a:cs typeface="Roboto Light"/>
                <a:sym typeface="Roboto Light"/>
              </a:rPr>
              <a:t>Le code potentiellement susceptible de générer une exception est placé à l'intérieur d'un bloc try. Si une exception se produit, l'exécution de ce bloc est interrompue, et le contrôle est transféré au bloc catch pour gérer l’exception.</a:t>
            </a:r>
            <a:endParaRPr sz="1600">
              <a:solidFill>
                <a:schemeClr val="dk1"/>
              </a:solidFill>
              <a:latin typeface="Roboto Light"/>
              <a:ea typeface="Roboto Light"/>
              <a:cs typeface="Roboto Light"/>
              <a:sym typeface="Roboto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descr="D:\esprit 2014\ESPRIT 2014\charte essprit 2014\render\support final\triangle.png" id="215" name="Google Shape;215;p30"/>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216" name="Google Shape;216;p30"/>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217" name="Google Shape;217;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218" name="Google Shape;218;p30"/>
          <p:cNvSpPr txBox="1"/>
          <p:nvPr/>
        </p:nvSpPr>
        <p:spPr>
          <a:xfrm>
            <a:off x="857250" y="27050"/>
            <a:ext cx="4838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Gestion active (</a:t>
            </a:r>
            <a:r>
              <a:rPr b="1" lang="en" sz="1600">
                <a:solidFill>
                  <a:srgbClr val="E20B0B"/>
                </a:solidFill>
                <a:latin typeface="Roboto"/>
                <a:ea typeface="Roboto"/>
                <a:cs typeface="Roboto"/>
                <a:sym typeface="Roboto"/>
              </a:rPr>
              <a:t>try-catch</a:t>
            </a:r>
            <a:r>
              <a:rPr b="1" lang="en">
                <a:solidFill>
                  <a:srgbClr val="E20B0B"/>
                </a:solidFill>
              </a:rPr>
              <a:t>) : exemple</a:t>
            </a:r>
            <a:endParaRPr>
              <a:solidFill>
                <a:schemeClr val="dk1"/>
              </a:solidFill>
            </a:endParaRPr>
          </a:p>
          <a:p>
            <a:pPr indent="0" lvl="0" marL="0" rtl="0" algn="l">
              <a:spcBef>
                <a:spcPts val="0"/>
              </a:spcBef>
              <a:spcAft>
                <a:spcPts val="0"/>
              </a:spcAft>
              <a:buNone/>
            </a:pPr>
            <a:r>
              <a:t/>
            </a:r>
            <a:endParaRPr b="1">
              <a:solidFill>
                <a:srgbClr val="E20B0B"/>
              </a:solidFill>
            </a:endParaRPr>
          </a:p>
        </p:txBody>
      </p:sp>
      <p:sp>
        <p:nvSpPr>
          <p:cNvPr id="219" name="Google Shape;219;p30"/>
          <p:cNvSpPr txBox="1"/>
          <p:nvPr/>
        </p:nvSpPr>
        <p:spPr>
          <a:xfrm>
            <a:off x="546450" y="1807600"/>
            <a:ext cx="8051100" cy="2878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i="0" lang="en" sz="1250" u="none" cap="none" strike="noStrike">
                <a:solidFill>
                  <a:srgbClr val="7928A1"/>
                </a:solidFill>
                <a:latin typeface="Courier New"/>
                <a:ea typeface="Courier New"/>
                <a:cs typeface="Courier New"/>
                <a:sym typeface="Courier New"/>
              </a:rPr>
              <a:t>public</a:t>
            </a:r>
            <a:r>
              <a:rPr b="1" i="0" lang="en" sz="1250" u="none" cap="none" strike="noStrike">
                <a:solidFill>
                  <a:srgbClr val="262626"/>
                </a:solidFill>
                <a:latin typeface="Courier New"/>
                <a:ea typeface="Courier New"/>
                <a:cs typeface="Courier New"/>
                <a:sym typeface="Courier New"/>
              </a:rPr>
              <a:t> </a:t>
            </a:r>
            <a:r>
              <a:rPr b="1" i="0" lang="en" sz="1250" u="none" cap="none" strike="noStrike">
                <a:solidFill>
                  <a:srgbClr val="7928A1"/>
                </a:solidFill>
                <a:latin typeface="Courier New"/>
                <a:ea typeface="Courier New"/>
                <a:cs typeface="Courier New"/>
                <a:sym typeface="Courier New"/>
              </a:rPr>
              <a:t>class</a:t>
            </a:r>
            <a:r>
              <a:rPr b="1" i="0" lang="en" sz="1250" u="none" cap="none" strike="noStrike">
                <a:solidFill>
                  <a:srgbClr val="262626"/>
                </a:solidFill>
                <a:latin typeface="Courier New"/>
                <a:ea typeface="Courier New"/>
                <a:cs typeface="Courier New"/>
                <a:sym typeface="Courier New"/>
              </a:rPr>
              <a:t> </a:t>
            </a:r>
            <a:r>
              <a:rPr b="1" lang="en" sz="1250">
                <a:solidFill>
                  <a:srgbClr val="006F94"/>
                </a:solidFill>
                <a:latin typeface="Courier New"/>
                <a:ea typeface="Courier New"/>
                <a:cs typeface="Courier New"/>
                <a:sym typeface="Courier New"/>
              </a:rPr>
              <a:t>TestException</a:t>
            </a:r>
            <a:r>
              <a:rPr b="1" i="0" lang="en" sz="1250" u="none" cap="none" strike="noStrike">
                <a:solidFill>
                  <a:srgbClr val="262626"/>
                </a:solidFill>
                <a:latin typeface="Courier New"/>
                <a:ea typeface="Courier New"/>
                <a:cs typeface="Courier New"/>
                <a:sym typeface="Courier New"/>
              </a:rPr>
              <a:t>{</a:t>
            </a:r>
            <a:endParaRPr b="1" i="0" sz="1250" u="none" cap="none" strike="noStrike">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t/>
            </a:r>
            <a:endParaRPr b="1" sz="1250">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i="0" lang="en" sz="1250" u="none" cap="none" strike="noStrike">
                <a:solidFill>
                  <a:srgbClr val="262626"/>
                </a:solidFill>
                <a:latin typeface="Courier New"/>
                <a:ea typeface="Courier New"/>
                <a:cs typeface="Courier New"/>
                <a:sym typeface="Courier New"/>
              </a:rPr>
              <a:t>   </a:t>
            </a:r>
            <a:r>
              <a:rPr b="1" i="0" lang="en" sz="1250" u="none" cap="none" strike="noStrike">
                <a:solidFill>
                  <a:srgbClr val="7928A1"/>
                </a:solidFill>
                <a:latin typeface="Courier New"/>
                <a:ea typeface="Courier New"/>
                <a:cs typeface="Courier New"/>
                <a:sym typeface="Courier New"/>
              </a:rPr>
              <a:t>public</a:t>
            </a:r>
            <a:r>
              <a:rPr b="1" i="0" lang="en" sz="1250" u="none" cap="none" strike="noStrike">
                <a:solidFill>
                  <a:srgbClr val="262626"/>
                </a:solidFill>
                <a:latin typeface="Courier New"/>
                <a:ea typeface="Courier New"/>
                <a:cs typeface="Courier New"/>
                <a:sym typeface="Courier New"/>
              </a:rPr>
              <a:t> </a:t>
            </a:r>
            <a:r>
              <a:rPr b="1" i="0" lang="en" sz="1250" u="none" cap="none" strike="noStrike">
                <a:solidFill>
                  <a:srgbClr val="7928A1"/>
                </a:solidFill>
                <a:latin typeface="Courier New"/>
                <a:ea typeface="Courier New"/>
                <a:cs typeface="Courier New"/>
                <a:sym typeface="Courier New"/>
              </a:rPr>
              <a:t>static</a:t>
            </a:r>
            <a:r>
              <a:rPr b="1" i="0" lang="en" sz="1250" u="none" cap="none" strike="noStrike">
                <a:solidFill>
                  <a:srgbClr val="262626"/>
                </a:solidFill>
                <a:latin typeface="Courier New"/>
                <a:ea typeface="Courier New"/>
                <a:cs typeface="Courier New"/>
                <a:sym typeface="Courier New"/>
              </a:rPr>
              <a:t> </a:t>
            </a:r>
            <a:r>
              <a:rPr b="1" i="0" lang="en" sz="1250" u="none" cap="none" strike="noStrike">
                <a:solidFill>
                  <a:srgbClr val="7928A1"/>
                </a:solidFill>
                <a:latin typeface="Courier New"/>
                <a:ea typeface="Courier New"/>
                <a:cs typeface="Courier New"/>
                <a:sym typeface="Courier New"/>
              </a:rPr>
              <a:t>void</a:t>
            </a:r>
            <a:r>
              <a:rPr b="1" i="0" lang="en" sz="1250" u="none" cap="none" strike="noStrike">
                <a:solidFill>
                  <a:srgbClr val="262626"/>
                </a:solidFill>
                <a:latin typeface="Courier New"/>
                <a:ea typeface="Courier New"/>
                <a:cs typeface="Courier New"/>
                <a:sym typeface="Courier New"/>
              </a:rPr>
              <a:t> </a:t>
            </a:r>
            <a:r>
              <a:rPr b="1" i="0" lang="en" sz="1250" u="none" cap="none" strike="noStrike">
                <a:solidFill>
                  <a:srgbClr val="006F94"/>
                </a:solidFill>
                <a:latin typeface="Courier New"/>
                <a:ea typeface="Courier New"/>
                <a:cs typeface="Courier New"/>
                <a:sym typeface="Courier New"/>
              </a:rPr>
              <a:t>main</a:t>
            </a:r>
            <a:r>
              <a:rPr b="1" i="0" lang="en" sz="1250" u="none" cap="none" strike="noStrike">
                <a:solidFill>
                  <a:srgbClr val="995400"/>
                </a:solidFill>
                <a:latin typeface="Courier New"/>
                <a:ea typeface="Courier New"/>
                <a:cs typeface="Courier New"/>
                <a:sym typeface="Courier New"/>
              </a:rPr>
              <a:t>(String[] args)</a:t>
            </a:r>
            <a:r>
              <a:rPr b="1" i="0" lang="en" sz="1250" u="none" cap="none" strike="noStrike">
                <a:solidFill>
                  <a:srgbClr val="262626"/>
                </a:solidFill>
                <a:latin typeface="Courier New"/>
                <a:ea typeface="Courier New"/>
                <a:cs typeface="Courier New"/>
                <a:sym typeface="Courier New"/>
              </a:rPr>
              <a:t> {</a:t>
            </a:r>
            <a:endParaRPr b="1" i="0" sz="1250" u="none" cap="none" strike="noStrike">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lang="en" sz="1250">
                <a:solidFill>
                  <a:srgbClr val="262626"/>
                </a:solidFill>
                <a:latin typeface="Courier New"/>
                <a:ea typeface="Courier New"/>
                <a:cs typeface="Courier New"/>
                <a:sym typeface="Courier New"/>
              </a:rPr>
              <a:t>	</a:t>
            </a:r>
            <a:r>
              <a:rPr b="1" lang="en" sz="1250">
                <a:solidFill>
                  <a:srgbClr val="995400"/>
                </a:solidFill>
                <a:latin typeface="Courier New"/>
                <a:ea typeface="Courier New"/>
                <a:cs typeface="Courier New"/>
                <a:sym typeface="Courier New"/>
              </a:rPr>
              <a:t>t</a:t>
            </a:r>
            <a:r>
              <a:rPr b="1" lang="en" sz="1250">
                <a:solidFill>
                  <a:srgbClr val="995400"/>
                </a:solidFill>
                <a:latin typeface="Courier New"/>
                <a:ea typeface="Courier New"/>
                <a:cs typeface="Courier New"/>
                <a:sym typeface="Courier New"/>
              </a:rPr>
              <a:t>ry</a:t>
            </a:r>
            <a:r>
              <a:rPr b="1" lang="en" sz="1250">
                <a:solidFill>
                  <a:srgbClr val="262626"/>
                </a:solidFill>
                <a:latin typeface="Courier New"/>
                <a:ea typeface="Courier New"/>
                <a:cs typeface="Courier New"/>
                <a:sym typeface="Courier New"/>
              </a:rPr>
              <a:t>{</a:t>
            </a:r>
            <a:endParaRPr b="1" sz="1250">
              <a:solidFill>
                <a:srgbClr val="262626"/>
              </a:solidFill>
              <a:latin typeface="Courier New"/>
              <a:ea typeface="Courier New"/>
              <a:cs typeface="Courier New"/>
              <a:sym typeface="Courier New"/>
            </a:endParaRPr>
          </a:p>
          <a:p>
            <a:pPr indent="457200" lvl="0" marL="457200" rtl="0" algn="l">
              <a:spcBef>
                <a:spcPts val="0"/>
              </a:spcBef>
              <a:spcAft>
                <a:spcPts val="0"/>
              </a:spcAft>
              <a:buClr>
                <a:schemeClr val="dk1"/>
              </a:buClr>
              <a:buSzPts val="1100"/>
              <a:buFont typeface="Arial"/>
              <a:buNone/>
            </a:pPr>
            <a:r>
              <a:rPr b="1" lang="en" sz="1250">
                <a:solidFill>
                  <a:schemeClr val="dk1"/>
                </a:solidFill>
                <a:highlight>
                  <a:srgbClr val="FFFFFF"/>
                </a:highlight>
                <a:latin typeface="Courier New"/>
                <a:ea typeface="Courier New"/>
                <a:cs typeface="Courier New"/>
                <a:sym typeface="Courier New"/>
              </a:rPr>
              <a:t>System</a:t>
            </a:r>
            <a:r>
              <a:rPr b="1" lang="en" sz="1250">
                <a:solidFill>
                  <a:srgbClr val="080808"/>
                </a:solidFill>
                <a:highlight>
                  <a:srgbClr val="FFFFFF"/>
                </a:highlight>
                <a:latin typeface="Courier New"/>
                <a:ea typeface="Courier New"/>
                <a:cs typeface="Courier New"/>
                <a:sym typeface="Courier New"/>
              </a:rPr>
              <a:t>.</a:t>
            </a:r>
            <a:r>
              <a:rPr b="1" lang="en" sz="1250">
                <a:solidFill>
                  <a:srgbClr val="871094"/>
                </a:solidFill>
                <a:highlight>
                  <a:srgbClr val="FFFFFF"/>
                </a:highlight>
                <a:latin typeface="Courier New"/>
                <a:ea typeface="Courier New"/>
                <a:cs typeface="Courier New"/>
                <a:sym typeface="Courier New"/>
              </a:rPr>
              <a:t>out</a:t>
            </a:r>
            <a:r>
              <a:rPr b="1" lang="en" sz="1250">
                <a:solidFill>
                  <a:srgbClr val="080808"/>
                </a:solidFill>
                <a:highlight>
                  <a:srgbClr val="FFFFFF"/>
                </a:highlight>
                <a:latin typeface="Courier New"/>
                <a:ea typeface="Courier New"/>
                <a:cs typeface="Courier New"/>
                <a:sym typeface="Courier New"/>
              </a:rPr>
              <a:t>.println(</a:t>
            </a:r>
            <a:r>
              <a:rPr b="1" lang="en" sz="1250">
                <a:solidFill>
                  <a:srgbClr val="067D17"/>
                </a:solidFill>
                <a:highlight>
                  <a:srgbClr val="FFFFFF"/>
                </a:highlight>
                <a:latin typeface="Courier New"/>
                <a:ea typeface="Courier New"/>
                <a:cs typeface="Courier New"/>
                <a:sym typeface="Courier New"/>
              </a:rPr>
              <a:t>"Avant incident"</a:t>
            </a:r>
            <a:r>
              <a:rPr b="1" lang="en" sz="1250">
                <a:solidFill>
                  <a:srgbClr val="080808"/>
                </a:solidFill>
                <a:highlight>
                  <a:srgbClr val="FFFFFF"/>
                </a:highlight>
                <a:latin typeface="Courier New"/>
                <a:ea typeface="Courier New"/>
                <a:cs typeface="Courier New"/>
                <a:sym typeface="Courier New"/>
              </a:rPr>
              <a:t>);</a:t>
            </a:r>
            <a:endParaRPr b="1" sz="1250">
              <a:solidFill>
                <a:srgbClr val="0033B3"/>
              </a:solidFill>
              <a:highlight>
                <a:srgbClr val="FFFFFF"/>
              </a:highlight>
              <a:latin typeface="Courier New"/>
              <a:ea typeface="Courier New"/>
              <a:cs typeface="Courier New"/>
              <a:sym typeface="Courier New"/>
            </a:endParaRPr>
          </a:p>
          <a:p>
            <a:pPr indent="457200" lvl="0" marL="457200" marR="0" rtl="0" algn="l">
              <a:lnSpc>
                <a:spcPct val="100000"/>
              </a:lnSpc>
              <a:spcBef>
                <a:spcPts val="0"/>
              </a:spcBef>
              <a:spcAft>
                <a:spcPts val="0"/>
              </a:spcAft>
              <a:buClr>
                <a:schemeClr val="dk1"/>
              </a:buClr>
              <a:buSzPts val="1100"/>
              <a:buFont typeface="Arial"/>
              <a:buNone/>
            </a:pPr>
            <a:r>
              <a:rPr b="1" lang="en" sz="1250">
                <a:solidFill>
                  <a:srgbClr val="0033B3"/>
                </a:solidFill>
                <a:highlight>
                  <a:srgbClr val="FFFFFF"/>
                </a:highlight>
                <a:latin typeface="Courier New"/>
                <a:ea typeface="Courier New"/>
                <a:cs typeface="Courier New"/>
                <a:sym typeface="Courier New"/>
              </a:rPr>
              <a:t>int</a:t>
            </a:r>
            <a:r>
              <a:rPr b="1" lang="en" sz="1250">
                <a:solidFill>
                  <a:srgbClr val="080808"/>
                </a:solidFill>
                <a:highlight>
                  <a:srgbClr val="FFFFFF"/>
                </a:highlight>
                <a:latin typeface="Courier New"/>
                <a:ea typeface="Courier New"/>
                <a:cs typeface="Courier New"/>
                <a:sym typeface="Courier New"/>
              </a:rPr>
              <a:t>[] </a:t>
            </a:r>
            <a:r>
              <a:rPr b="1" lang="en" sz="1250">
                <a:solidFill>
                  <a:schemeClr val="dk1"/>
                </a:solidFill>
                <a:highlight>
                  <a:srgbClr val="FFFFFF"/>
                </a:highlight>
                <a:latin typeface="Courier New"/>
                <a:ea typeface="Courier New"/>
                <a:cs typeface="Courier New"/>
                <a:sym typeface="Courier New"/>
              </a:rPr>
              <a:t>numbers </a:t>
            </a:r>
            <a:r>
              <a:rPr b="1" lang="en" sz="1250">
                <a:solidFill>
                  <a:srgbClr val="080808"/>
                </a:solidFill>
                <a:highlight>
                  <a:srgbClr val="FFFFFF"/>
                </a:highlight>
                <a:latin typeface="Courier New"/>
                <a:ea typeface="Courier New"/>
                <a:cs typeface="Courier New"/>
                <a:sym typeface="Courier New"/>
              </a:rPr>
              <a:t>= { </a:t>
            </a:r>
            <a:r>
              <a:rPr b="1" lang="en" sz="1250">
                <a:solidFill>
                  <a:srgbClr val="1750EB"/>
                </a:solidFill>
                <a:highlight>
                  <a:srgbClr val="FFFFFF"/>
                </a:highlight>
                <a:latin typeface="Courier New"/>
                <a:ea typeface="Courier New"/>
                <a:cs typeface="Courier New"/>
                <a:sym typeface="Courier New"/>
              </a:rPr>
              <a:t>1</a:t>
            </a:r>
            <a:r>
              <a:rPr b="1" lang="en" sz="1250">
                <a:solidFill>
                  <a:srgbClr val="080808"/>
                </a:solidFill>
                <a:highlight>
                  <a:srgbClr val="FFFFFF"/>
                </a:highlight>
                <a:latin typeface="Courier New"/>
                <a:ea typeface="Courier New"/>
                <a:cs typeface="Courier New"/>
                <a:sym typeface="Courier New"/>
              </a:rPr>
              <a:t>, </a:t>
            </a:r>
            <a:r>
              <a:rPr b="1" lang="en" sz="1250">
                <a:solidFill>
                  <a:srgbClr val="1750EB"/>
                </a:solidFill>
                <a:highlight>
                  <a:srgbClr val="FFFFFF"/>
                </a:highlight>
                <a:latin typeface="Courier New"/>
                <a:ea typeface="Courier New"/>
                <a:cs typeface="Courier New"/>
                <a:sym typeface="Courier New"/>
              </a:rPr>
              <a:t>2</a:t>
            </a:r>
            <a:r>
              <a:rPr b="1" lang="en" sz="1250">
                <a:solidFill>
                  <a:srgbClr val="080808"/>
                </a:solidFill>
                <a:highlight>
                  <a:srgbClr val="FFFFFF"/>
                </a:highlight>
                <a:latin typeface="Courier New"/>
                <a:ea typeface="Courier New"/>
                <a:cs typeface="Courier New"/>
                <a:sym typeface="Courier New"/>
              </a:rPr>
              <a:t>, </a:t>
            </a:r>
            <a:r>
              <a:rPr b="1" lang="en" sz="1250">
                <a:solidFill>
                  <a:srgbClr val="1750EB"/>
                </a:solidFill>
                <a:highlight>
                  <a:srgbClr val="FFFFFF"/>
                </a:highlight>
                <a:latin typeface="Courier New"/>
                <a:ea typeface="Courier New"/>
                <a:cs typeface="Courier New"/>
                <a:sym typeface="Courier New"/>
              </a:rPr>
              <a:t>3 </a:t>
            </a:r>
            <a:r>
              <a:rPr b="1" lang="en" sz="1250">
                <a:solidFill>
                  <a:srgbClr val="080808"/>
                </a:solidFill>
                <a:highlight>
                  <a:srgbClr val="FFFFFF"/>
                </a:highlight>
                <a:latin typeface="Courier New"/>
                <a:ea typeface="Courier New"/>
                <a:cs typeface="Courier New"/>
                <a:sym typeface="Courier New"/>
              </a:rPr>
              <a:t>};</a:t>
            </a:r>
            <a:endParaRPr b="1" sz="1250">
              <a:solidFill>
                <a:srgbClr val="080808"/>
              </a:solidFill>
              <a:highlight>
                <a:srgbClr val="FFFFFF"/>
              </a:highlight>
              <a:latin typeface="Courier New"/>
              <a:ea typeface="Courier New"/>
              <a:cs typeface="Courier New"/>
              <a:sym typeface="Courier New"/>
            </a:endParaRPr>
          </a:p>
          <a:p>
            <a:pPr indent="457200" lvl="0" marL="457200" marR="0" rtl="0" algn="l">
              <a:lnSpc>
                <a:spcPct val="100000"/>
              </a:lnSpc>
              <a:spcBef>
                <a:spcPts val="0"/>
              </a:spcBef>
              <a:spcAft>
                <a:spcPts val="0"/>
              </a:spcAft>
              <a:buClr>
                <a:schemeClr val="dk1"/>
              </a:buClr>
              <a:buSzPts val="1100"/>
              <a:buFont typeface="Arial"/>
              <a:buNone/>
            </a:pPr>
            <a:r>
              <a:rPr b="1" lang="en" sz="1250">
                <a:solidFill>
                  <a:schemeClr val="dk1"/>
                </a:solidFill>
                <a:highlight>
                  <a:srgbClr val="FFFFFF"/>
                </a:highlight>
                <a:latin typeface="Courier New"/>
                <a:ea typeface="Courier New"/>
                <a:cs typeface="Courier New"/>
                <a:sym typeface="Courier New"/>
              </a:rPr>
              <a:t>System</a:t>
            </a:r>
            <a:r>
              <a:rPr b="1" lang="en" sz="1250">
                <a:solidFill>
                  <a:srgbClr val="080808"/>
                </a:solidFill>
                <a:highlight>
                  <a:srgbClr val="FFFFFF"/>
                </a:highlight>
                <a:latin typeface="Courier New"/>
                <a:ea typeface="Courier New"/>
                <a:cs typeface="Courier New"/>
                <a:sym typeface="Courier New"/>
              </a:rPr>
              <a:t>.</a:t>
            </a:r>
            <a:r>
              <a:rPr b="1" lang="en" sz="1250">
                <a:solidFill>
                  <a:srgbClr val="871094"/>
                </a:solidFill>
                <a:highlight>
                  <a:srgbClr val="FFFFFF"/>
                </a:highlight>
                <a:latin typeface="Courier New"/>
                <a:ea typeface="Courier New"/>
                <a:cs typeface="Courier New"/>
                <a:sym typeface="Courier New"/>
              </a:rPr>
              <a:t>out</a:t>
            </a:r>
            <a:r>
              <a:rPr b="1" lang="en" sz="1250">
                <a:solidFill>
                  <a:srgbClr val="080808"/>
                </a:solidFill>
                <a:highlight>
                  <a:srgbClr val="FFFFFF"/>
                </a:highlight>
                <a:latin typeface="Courier New"/>
                <a:ea typeface="Courier New"/>
                <a:cs typeface="Courier New"/>
                <a:sym typeface="Courier New"/>
              </a:rPr>
              <a:t>.println(</a:t>
            </a:r>
            <a:r>
              <a:rPr b="1" lang="en" sz="1250">
                <a:solidFill>
                  <a:schemeClr val="dk1"/>
                </a:solidFill>
                <a:highlight>
                  <a:srgbClr val="FFFFFF"/>
                </a:highlight>
                <a:latin typeface="Courier New"/>
                <a:ea typeface="Courier New"/>
                <a:cs typeface="Courier New"/>
                <a:sym typeface="Courier New"/>
              </a:rPr>
              <a:t>numbers</a:t>
            </a:r>
            <a:r>
              <a:rPr b="1" lang="en" sz="1250">
                <a:solidFill>
                  <a:srgbClr val="080808"/>
                </a:solidFill>
                <a:highlight>
                  <a:srgbClr val="FFFFFF"/>
                </a:highlight>
                <a:latin typeface="Courier New"/>
                <a:ea typeface="Courier New"/>
                <a:cs typeface="Courier New"/>
                <a:sym typeface="Courier New"/>
              </a:rPr>
              <a:t>[</a:t>
            </a:r>
            <a:r>
              <a:rPr b="1" lang="en" sz="1250">
                <a:solidFill>
                  <a:srgbClr val="1750EB"/>
                </a:solidFill>
                <a:highlight>
                  <a:srgbClr val="FFFFFF"/>
                </a:highlight>
                <a:latin typeface="Courier New"/>
                <a:ea typeface="Courier New"/>
                <a:cs typeface="Courier New"/>
                <a:sym typeface="Courier New"/>
              </a:rPr>
              <a:t>3</a:t>
            </a:r>
            <a:r>
              <a:rPr b="1" lang="en" sz="1250">
                <a:solidFill>
                  <a:srgbClr val="080808"/>
                </a:solidFill>
                <a:highlight>
                  <a:srgbClr val="FFFFFF"/>
                </a:highlight>
                <a:latin typeface="Courier New"/>
                <a:ea typeface="Courier New"/>
                <a:cs typeface="Courier New"/>
                <a:sym typeface="Courier New"/>
              </a:rPr>
              <a:t>]);</a:t>
            </a:r>
            <a:endParaRPr b="1" sz="1250">
              <a:solidFill>
                <a:srgbClr val="080808"/>
              </a:solidFill>
              <a:highlight>
                <a:srgbClr val="FFFFFF"/>
              </a:highlight>
              <a:latin typeface="Courier New"/>
              <a:ea typeface="Courier New"/>
              <a:cs typeface="Courier New"/>
              <a:sym typeface="Courier New"/>
            </a:endParaRPr>
          </a:p>
          <a:p>
            <a:pPr indent="457200" lvl="0" marL="457200" marR="0" rtl="0" algn="l">
              <a:lnSpc>
                <a:spcPct val="100000"/>
              </a:lnSpc>
              <a:spcBef>
                <a:spcPts val="0"/>
              </a:spcBef>
              <a:spcAft>
                <a:spcPts val="0"/>
              </a:spcAft>
              <a:buClr>
                <a:schemeClr val="dk1"/>
              </a:buClr>
              <a:buSzPts val="1100"/>
              <a:buFont typeface="Arial"/>
              <a:buNone/>
            </a:pPr>
            <a:r>
              <a:t/>
            </a:r>
            <a:endParaRPr b="1" sz="1250">
              <a:solidFill>
                <a:srgbClr val="080808"/>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rPr b="1" lang="en" sz="1250">
                <a:solidFill>
                  <a:srgbClr val="080808"/>
                </a:solidFill>
                <a:highlight>
                  <a:srgbClr val="FFFFFF"/>
                </a:highlight>
                <a:latin typeface="Courier New"/>
                <a:ea typeface="Courier New"/>
                <a:cs typeface="Courier New"/>
                <a:sym typeface="Courier New"/>
              </a:rPr>
              <a:t>}</a:t>
            </a:r>
            <a:r>
              <a:rPr b="1" lang="en" sz="1250">
                <a:solidFill>
                  <a:srgbClr val="006F94"/>
                </a:solidFill>
                <a:latin typeface="Courier New"/>
                <a:ea typeface="Courier New"/>
                <a:cs typeface="Courier New"/>
                <a:sym typeface="Courier New"/>
              </a:rPr>
              <a:t>catch</a:t>
            </a:r>
            <a:r>
              <a:rPr b="1" lang="en" sz="1250">
                <a:solidFill>
                  <a:srgbClr val="080808"/>
                </a:solidFill>
                <a:highlight>
                  <a:srgbClr val="FFFFFF"/>
                </a:highlight>
                <a:latin typeface="Courier New"/>
                <a:ea typeface="Courier New"/>
                <a:cs typeface="Courier New"/>
                <a:sym typeface="Courier New"/>
              </a:rPr>
              <a:t>(</a:t>
            </a:r>
            <a:r>
              <a:rPr b="1" lang="en" sz="1250">
                <a:solidFill>
                  <a:srgbClr val="995400"/>
                </a:solidFill>
                <a:latin typeface="Courier New"/>
                <a:ea typeface="Courier New"/>
                <a:cs typeface="Courier New"/>
                <a:sym typeface="Courier New"/>
              </a:rPr>
              <a:t>ArrayIndexOutOfBoundsException</a:t>
            </a:r>
            <a:r>
              <a:rPr b="1" lang="en" sz="1250">
                <a:solidFill>
                  <a:srgbClr val="080808"/>
                </a:solidFill>
                <a:highlight>
                  <a:srgbClr val="FFFFFF"/>
                </a:highlight>
                <a:latin typeface="Courier New"/>
                <a:ea typeface="Courier New"/>
                <a:cs typeface="Courier New"/>
                <a:sym typeface="Courier New"/>
              </a:rPr>
              <a:t> </a:t>
            </a:r>
            <a:r>
              <a:rPr b="1" lang="en" sz="1250">
                <a:solidFill>
                  <a:srgbClr val="A64D79"/>
                </a:solidFill>
                <a:highlight>
                  <a:srgbClr val="FFFFFF"/>
                </a:highlight>
                <a:latin typeface="Courier New"/>
                <a:ea typeface="Courier New"/>
                <a:cs typeface="Courier New"/>
                <a:sym typeface="Courier New"/>
              </a:rPr>
              <a:t>ex</a:t>
            </a:r>
            <a:r>
              <a:rPr b="1" lang="en" sz="1250">
                <a:solidFill>
                  <a:srgbClr val="080808"/>
                </a:solidFill>
                <a:highlight>
                  <a:srgbClr val="FFFFFF"/>
                </a:highlight>
                <a:latin typeface="Courier New"/>
                <a:ea typeface="Courier New"/>
                <a:cs typeface="Courier New"/>
                <a:sym typeface="Courier New"/>
              </a:rPr>
              <a:t>){</a:t>
            </a:r>
            <a:endParaRPr b="1" sz="1250">
              <a:solidFill>
                <a:srgbClr val="080808"/>
              </a:solidFill>
              <a:highlight>
                <a:srgbClr val="FFFFFF"/>
              </a:highlight>
              <a:latin typeface="Courier New"/>
              <a:ea typeface="Courier New"/>
              <a:cs typeface="Courier New"/>
              <a:sym typeface="Courier New"/>
            </a:endParaRPr>
          </a:p>
          <a:p>
            <a:pPr indent="457200" lvl="0" marL="457200" rtl="0" algn="l">
              <a:spcBef>
                <a:spcPts val="0"/>
              </a:spcBef>
              <a:spcAft>
                <a:spcPts val="0"/>
              </a:spcAft>
              <a:buClr>
                <a:schemeClr val="dk1"/>
              </a:buClr>
              <a:buSzPts val="1100"/>
              <a:buFont typeface="Arial"/>
              <a:buNone/>
            </a:pPr>
            <a:r>
              <a:rPr b="1" lang="en" sz="1250">
                <a:solidFill>
                  <a:schemeClr val="dk1"/>
                </a:solidFill>
                <a:highlight>
                  <a:srgbClr val="FFFFFF"/>
                </a:highlight>
                <a:latin typeface="Courier New"/>
                <a:ea typeface="Courier New"/>
                <a:cs typeface="Courier New"/>
                <a:sym typeface="Courier New"/>
              </a:rPr>
              <a:t>System</a:t>
            </a:r>
            <a:r>
              <a:rPr b="1" lang="en" sz="1250">
                <a:solidFill>
                  <a:srgbClr val="080808"/>
                </a:solidFill>
                <a:highlight>
                  <a:srgbClr val="FFFFFF"/>
                </a:highlight>
                <a:latin typeface="Courier New"/>
                <a:ea typeface="Courier New"/>
                <a:cs typeface="Courier New"/>
                <a:sym typeface="Courier New"/>
              </a:rPr>
              <a:t>.</a:t>
            </a:r>
            <a:r>
              <a:rPr b="1" lang="en" sz="1250">
                <a:solidFill>
                  <a:srgbClr val="871094"/>
                </a:solidFill>
                <a:highlight>
                  <a:srgbClr val="FFFFFF"/>
                </a:highlight>
                <a:latin typeface="Courier New"/>
                <a:ea typeface="Courier New"/>
                <a:cs typeface="Courier New"/>
                <a:sym typeface="Courier New"/>
              </a:rPr>
              <a:t>out</a:t>
            </a:r>
            <a:r>
              <a:rPr b="1" lang="en" sz="1250">
                <a:solidFill>
                  <a:srgbClr val="080808"/>
                </a:solidFill>
                <a:highlight>
                  <a:srgbClr val="FFFFFF"/>
                </a:highlight>
                <a:latin typeface="Courier New"/>
                <a:ea typeface="Courier New"/>
                <a:cs typeface="Courier New"/>
                <a:sym typeface="Courier New"/>
              </a:rPr>
              <a:t>.println(</a:t>
            </a:r>
            <a:r>
              <a:rPr b="1" lang="en" sz="1250">
                <a:solidFill>
                  <a:srgbClr val="067D17"/>
                </a:solidFill>
                <a:highlight>
                  <a:srgbClr val="FFFFFF"/>
                </a:highlight>
                <a:latin typeface="Courier New"/>
                <a:ea typeface="Courier New"/>
                <a:cs typeface="Courier New"/>
                <a:sym typeface="Courier New"/>
              </a:rPr>
              <a:t>"incident"</a:t>
            </a:r>
            <a:r>
              <a:rPr b="1" lang="en" sz="1250">
                <a:solidFill>
                  <a:srgbClr val="080808"/>
                </a:solidFill>
                <a:highlight>
                  <a:srgbClr val="FFFFFF"/>
                </a:highlight>
                <a:latin typeface="Courier New"/>
                <a:ea typeface="Courier New"/>
                <a:cs typeface="Courier New"/>
                <a:sym typeface="Courier New"/>
              </a:rPr>
              <a:t>);</a:t>
            </a:r>
            <a:endParaRPr b="1" sz="1250">
              <a:solidFill>
                <a:srgbClr val="080808"/>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rPr b="1" lang="en" sz="1250">
                <a:solidFill>
                  <a:srgbClr val="080808"/>
                </a:solidFill>
                <a:highlight>
                  <a:srgbClr val="FFFFFF"/>
                </a:highlight>
                <a:latin typeface="Courier New"/>
                <a:ea typeface="Courier New"/>
                <a:cs typeface="Courier New"/>
                <a:sym typeface="Courier New"/>
              </a:rPr>
              <a:t>}</a:t>
            </a:r>
            <a:endParaRPr b="1" sz="1250">
              <a:solidFill>
                <a:srgbClr val="080808"/>
              </a:solidFill>
              <a:highlight>
                <a:srgbClr val="FFFFFF"/>
              </a:highlight>
              <a:latin typeface="Courier New"/>
              <a:ea typeface="Courier New"/>
              <a:cs typeface="Courier New"/>
              <a:sym typeface="Courier New"/>
            </a:endParaRPr>
          </a:p>
          <a:p>
            <a:pPr indent="457200" lvl="0" marL="457200" rtl="0" algn="l">
              <a:spcBef>
                <a:spcPts val="0"/>
              </a:spcBef>
              <a:spcAft>
                <a:spcPts val="0"/>
              </a:spcAft>
              <a:buClr>
                <a:schemeClr val="dk1"/>
              </a:buClr>
              <a:buSzPts val="1100"/>
              <a:buFont typeface="Arial"/>
              <a:buNone/>
            </a:pPr>
            <a:r>
              <a:rPr b="1" lang="en" sz="1250">
                <a:solidFill>
                  <a:schemeClr val="dk1"/>
                </a:solidFill>
                <a:highlight>
                  <a:srgbClr val="FFFFFF"/>
                </a:highlight>
                <a:latin typeface="Courier New"/>
                <a:ea typeface="Courier New"/>
                <a:cs typeface="Courier New"/>
                <a:sym typeface="Courier New"/>
              </a:rPr>
              <a:t>System</a:t>
            </a:r>
            <a:r>
              <a:rPr b="1" lang="en" sz="1250">
                <a:solidFill>
                  <a:srgbClr val="080808"/>
                </a:solidFill>
                <a:highlight>
                  <a:srgbClr val="FFFFFF"/>
                </a:highlight>
                <a:latin typeface="Courier New"/>
                <a:ea typeface="Courier New"/>
                <a:cs typeface="Courier New"/>
                <a:sym typeface="Courier New"/>
              </a:rPr>
              <a:t>.</a:t>
            </a:r>
            <a:r>
              <a:rPr b="1" lang="en" sz="1250">
                <a:solidFill>
                  <a:srgbClr val="871094"/>
                </a:solidFill>
                <a:highlight>
                  <a:srgbClr val="FFFFFF"/>
                </a:highlight>
                <a:latin typeface="Courier New"/>
                <a:ea typeface="Courier New"/>
                <a:cs typeface="Courier New"/>
                <a:sym typeface="Courier New"/>
              </a:rPr>
              <a:t>out</a:t>
            </a:r>
            <a:r>
              <a:rPr b="1" lang="en" sz="1250">
                <a:solidFill>
                  <a:srgbClr val="080808"/>
                </a:solidFill>
                <a:highlight>
                  <a:srgbClr val="FFFFFF"/>
                </a:highlight>
                <a:latin typeface="Courier New"/>
                <a:ea typeface="Courier New"/>
                <a:cs typeface="Courier New"/>
                <a:sym typeface="Courier New"/>
              </a:rPr>
              <a:t>.println(</a:t>
            </a:r>
            <a:r>
              <a:rPr b="1" lang="en" sz="1250">
                <a:solidFill>
                  <a:srgbClr val="067D17"/>
                </a:solidFill>
                <a:highlight>
                  <a:srgbClr val="FFFFFF"/>
                </a:highlight>
                <a:latin typeface="Courier New"/>
                <a:ea typeface="Courier New"/>
                <a:cs typeface="Courier New"/>
                <a:sym typeface="Courier New"/>
              </a:rPr>
              <a:t>"Après incident"</a:t>
            </a:r>
            <a:r>
              <a:rPr b="1" lang="en" sz="1250">
                <a:solidFill>
                  <a:srgbClr val="080808"/>
                </a:solidFill>
                <a:highlight>
                  <a:srgbClr val="FFFFFF"/>
                </a:highlight>
                <a:latin typeface="Courier New"/>
                <a:ea typeface="Courier New"/>
                <a:cs typeface="Courier New"/>
                <a:sym typeface="Courier New"/>
              </a:rPr>
              <a:t>);</a:t>
            </a:r>
            <a:endParaRPr b="1" sz="1250">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lang="en" sz="1250">
                <a:solidFill>
                  <a:srgbClr val="262626"/>
                </a:solidFill>
                <a:latin typeface="Courier New"/>
                <a:ea typeface="Courier New"/>
                <a:cs typeface="Courier New"/>
                <a:sym typeface="Courier New"/>
              </a:rPr>
              <a:t>   }</a:t>
            </a:r>
            <a:endParaRPr b="1" i="0" sz="1250" u="none" cap="none" strike="noStrike">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i="0" lang="en" sz="1250" u="none" cap="none" strike="noStrike">
                <a:solidFill>
                  <a:srgbClr val="262626"/>
                </a:solidFill>
                <a:latin typeface="Courier New"/>
                <a:ea typeface="Courier New"/>
                <a:cs typeface="Courier New"/>
                <a:sym typeface="Courier New"/>
              </a:rPr>
              <a:t>}</a:t>
            </a:r>
            <a:endParaRPr b="0" i="0" sz="950" u="none" cap="none" strike="noStrike">
              <a:solidFill>
                <a:srgbClr val="262626"/>
              </a:solidFill>
              <a:latin typeface="Courier New"/>
              <a:ea typeface="Courier New"/>
              <a:cs typeface="Courier New"/>
              <a:sym typeface="Courier New"/>
            </a:endParaRPr>
          </a:p>
        </p:txBody>
      </p:sp>
      <p:sp>
        <p:nvSpPr>
          <p:cNvPr id="220" name="Google Shape;220;p30"/>
          <p:cNvSpPr txBox="1"/>
          <p:nvPr/>
        </p:nvSpPr>
        <p:spPr>
          <a:xfrm>
            <a:off x="6415050" y="1807600"/>
            <a:ext cx="2182500" cy="1046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Output: </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Avant incident</a:t>
            </a:r>
            <a:endParaRPr>
              <a:solidFill>
                <a:srgbClr val="E20B0B"/>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incident</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Après incident</a:t>
            </a:r>
            <a:endParaRPr>
              <a:solidFill>
                <a:schemeClr val="dk1"/>
              </a:solidFill>
              <a:latin typeface="Roboto"/>
              <a:ea typeface="Roboto"/>
              <a:cs typeface="Roboto"/>
              <a:sym typeface="Roboto"/>
            </a:endParaRPr>
          </a:p>
        </p:txBody>
      </p:sp>
      <p:sp>
        <p:nvSpPr>
          <p:cNvPr id="221" name="Google Shape;221;p30"/>
          <p:cNvSpPr txBox="1"/>
          <p:nvPr/>
        </p:nvSpPr>
        <p:spPr>
          <a:xfrm>
            <a:off x="483400" y="567700"/>
            <a:ext cx="8163000" cy="16725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t/>
            </a:r>
            <a:endParaRPr sz="1600">
              <a:latin typeface="Roboto Light"/>
              <a:ea typeface="Roboto Light"/>
              <a:cs typeface="Roboto Light"/>
              <a:sym typeface="Roboto Light"/>
            </a:endParaRPr>
          </a:p>
          <a:p>
            <a:pPr indent="0" lvl="0" marL="0" rtl="0" algn="l">
              <a:lnSpc>
                <a:spcPct val="200000"/>
              </a:lnSpc>
              <a:spcBef>
                <a:spcPts val="1000"/>
              </a:spcBef>
              <a:spcAft>
                <a:spcPts val="0"/>
              </a:spcAft>
              <a:buNone/>
            </a:pPr>
            <a:r>
              <a:rPr lang="en" sz="1600">
                <a:latin typeface="Roboto Light"/>
                <a:ea typeface="Roboto Light"/>
                <a:cs typeface="Roboto Light"/>
                <a:sym typeface="Roboto Light"/>
              </a:rPr>
              <a:t>La gestion de l’exception </a:t>
            </a:r>
            <a:r>
              <a:rPr lang="en" sz="1600">
                <a:latin typeface="Roboto Light"/>
                <a:ea typeface="Roboto Light"/>
                <a:cs typeface="Roboto Light"/>
                <a:sym typeface="Roboto Light"/>
              </a:rPr>
              <a:t>n'interrompt</a:t>
            </a:r>
            <a:r>
              <a:rPr lang="en" sz="1600">
                <a:latin typeface="Roboto Light"/>
                <a:ea typeface="Roboto Light"/>
                <a:cs typeface="Roboto Light"/>
                <a:sym typeface="Roboto Light"/>
              </a:rPr>
              <a:t> pas l’exécution du reste de programme.</a:t>
            </a:r>
            <a:endParaRPr sz="1600">
              <a:latin typeface="Roboto Light"/>
              <a:ea typeface="Roboto Light"/>
              <a:cs typeface="Roboto Light"/>
              <a:sym typeface="Roboto Light"/>
            </a:endParaRPr>
          </a:p>
          <a:p>
            <a:pPr indent="0" lvl="0" marL="0" rtl="0" algn="l">
              <a:lnSpc>
                <a:spcPct val="200000"/>
              </a:lnSpc>
              <a:spcBef>
                <a:spcPts val="1000"/>
              </a:spcBef>
              <a:spcAft>
                <a:spcPts val="1000"/>
              </a:spcAft>
              <a:buNone/>
            </a:pPr>
            <a:r>
              <a:t/>
            </a:r>
            <a:endParaRPr sz="1600">
              <a:latin typeface="Roboto Light"/>
              <a:ea typeface="Roboto Light"/>
              <a:cs typeface="Roboto Light"/>
              <a:sym typeface="Roboto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descr="D:\esprit 2014\ESPRIT 2014\charte essprit 2014\render\support final\triangle.png" id="226" name="Google Shape;226;p31"/>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227" name="Google Shape;227;p31"/>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228" name="Google Shape;228;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229" name="Google Shape;229;p31"/>
          <p:cNvSpPr txBox="1"/>
          <p:nvPr/>
        </p:nvSpPr>
        <p:spPr>
          <a:xfrm>
            <a:off x="857250" y="27050"/>
            <a:ext cx="4838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Gestion active (</a:t>
            </a:r>
            <a:r>
              <a:rPr b="1" lang="en" sz="1600">
                <a:solidFill>
                  <a:srgbClr val="E20B0B"/>
                </a:solidFill>
                <a:latin typeface="Roboto"/>
                <a:ea typeface="Roboto"/>
                <a:cs typeface="Roboto"/>
                <a:sym typeface="Roboto"/>
              </a:rPr>
              <a:t>try-catch</a:t>
            </a:r>
            <a:r>
              <a:rPr b="1" lang="en">
                <a:solidFill>
                  <a:srgbClr val="E20B0B"/>
                </a:solidFill>
              </a:rPr>
              <a:t>) : exemple</a:t>
            </a:r>
            <a:endParaRPr>
              <a:solidFill>
                <a:schemeClr val="dk1"/>
              </a:solidFill>
            </a:endParaRPr>
          </a:p>
          <a:p>
            <a:pPr indent="0" lvl="0" marL="0" rtl="0" algn="l">
              <a:spcBef>
                <a:spcPts val="0"/>
              </a:spcBef>
              <a:spcAft>
                <a:spcPts val="0"/>
              </a:spcAft>
              <a:buNone/>
            </a:pPr>
            <a:r>
              <a:t/>
            </a:r>
            <a:endParaRPr b="1">
              <a:solidFill>
                <a:srgbClr val="E20B0B"/>
              </a:solidFill>
            </a:endParaRPr>
          </a:p>
        </p:txBody>
      </p:sp>
      <p:sp>
        <p:nvSpPr>
          <p:cNvPr id="230" name="Google Shape;230;p31"/>
          <p:cNvSpPr txBox="1"/>
          <p:nvPr/>
        </p:nvSpPr>
        <p:spPr>
          <a:xfrm>
            <a:off x="546450" y="1807600"/>
            <a:ext cx="8051100" cy="2878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i="0" lang="en" sz="1250" u="none" cap="none" strike="noStrike">
                <a:solidFill>
                  <a:srgbClr val="7928A1"/>
                </a:solidFill>
                <a:latin typeface="Courier New"/>
                <a:ea typeface="Courier New"/>
                <a:cs typeface="Courier New"/>
                <a:sym typeface="Courier New"/>
              </a:rPr>
              <a:t>public</a:t>
            </a:r>
            <a:r>
              <a:rPr b="1" i="0" lang="en" sz="1250" u="none" cap="none" strike="noStrike">
                <a:solidFill>
                  <a:srgbClr val="262626"/>
                </a:solidFill>
                <a:latin typeface="Courier New"/>
                <a:ea typeface="Courier New"/>
                <a:cs typeface="Courier New"/>
                <a:sym typeface="Courier New"/>
              </a:rPr>
              <a:t> </a:t>
            </a:r>
            <a:r>
              <a:rPr b="1" i="0" lang="en" sz="1250" u="none" cap="none" strike="noStrike">
                <a:solidFill>
                  <a:srgbClr val="7928A1"/>
                </a:solidFill>
                <a:latin typeface="Courier New"/>
                <a:ea typeface="Courier New"/>
                <a:cs typeface="Courier New"/>
                <a:sym typeface="Courier New"/>
              </a:rPr>
              <a:t>class</a:t>
            </a:r>
            <a:r>
              <a:rPr b="1" i="0" lang="en" sz="1250" u="none" cap="none" strike="noStrike">
                <a:solidFill>
                  <a:srgbClr val="262626"/>
                </a:solidFill>
                <a:latin typeface="Courier New"/>
                <a:ea typeface="Courier New"/>
                <a:cs typeface="Courier New"/>
                <a:sym typeface="Courier New"/>
              </a:rPr>
              <a:t> </a:t>
            </a:r>
            <a:r>
              <a:rPr b="1" lang="en" sz="1250">
                <a:solidFill>
                  <a:srgbClr val="006F94"/>
                </a:solidFill>
                <a:latin typeface="Courier New"/>
                <a:ea typeface="Courier New"/>
                <a:cs typeface="Courier New"/>
                <a:sym typeface="Courier New"/>
              </a:rPr>
              <a:t>TestException</a:t>
            </a:r>
            <a:r>
              <a:rPr b="1" i="0" lang="en" sz="1250" u="none" cap="none" strike="noStrike">
                <a:solidFill>
                  <a:srgbClr val="262626"/>
                </a:solidFill>
                <a:latin typeface="Courier New"/>
                <a:ea typeface="Courier New"/>
                <a:cs typeface="Courier New"/>
                <a:sym typeface="Courier New"/>
              </a:rPr>
              <a:t>{</a:t>
            </a:r>
            <a:endParaRPr b="1" i="0" sz="1250" u="none" cap="none" strike="noStrike">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t/>
            </a:r>
            <a:endParaRPr b="1" sz="1250">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i="0" lang="en" sz="1250" u="none" cap="none" strike="noStrike">
                <a:solidFill>
                  <a:srgbClr val="262626"/>
                </a:solidFill>
                <a:latin typeface="Courier New"/>
                <a:ea typeface="Courier New"/>
                <a:cs typeface="Courier New"/>
                <a:sym typeface="Courier New"/>
              </a:rPr>
              <a:t>   </a:t>
            </a:r>
            <a:r>
              <a:rPr b="1" i="0" lang="en" sz="1250" u="none" cap="none" strike="noStrike">
                <a:solidFill>
                  <a:srgbClr val="7928A1"/>
                </a:solidFill>
                <a:latin typeface="Courier New"/>
                <a:ea typeface="Courier New"/>
                <a:cs typeface="Courier New"/>
                <a:sym typeface="Courier New"/>
              </a:rPr>
              <a:t>public</a:t>
            </a:r>
            <a:r>
              <a:rPr b="1" i="0" lang="en" sz="1250" u="none" cap="none" strike="noStrike">
                <a:solidFill>
                  <a:srgbClr val="262626"/>
                </a:solidFill>
                <a:latin typeface="Courier New"/>
                <a:ea typeface="Courier New"/>
                <a:cs typeface="Courier New"/>
                <a:sym typeface="Courier New"/>
              </a:rPr>
              <a:t> </a:t>
            </a:r>
            <a:r>
              <a:rPr b="1" i="0" lang="en" sz="1250" u="none" cap="none" strike="noStrike">
                <a:solidFill>
                  <a:srgbClr val="7928A1"/>
                </a:solidFill>
                <a:latin typeface="Courier New"/>
                <a:ea typeface="Courier New"/>
                <a:cs typeface="Courier New"/>
                <a:sym typeface="Courier New"/>
              </a:rPr>
              <a:t>static</a:t>
            </a:r>
            <a:r>
              <a:rPr b="1" i="0" lang="en" sz="1250" u="none" cap="none" strike="noStrike">
                <a:solidFill>
                  <a:srgbClr val="262626"/>
                </a:solidFill>
                <a:latin typeface="Courier New"/>
                <a:ea typeface="Courier New"/>
                <a:cs typeface="Courier New"/>
                <a:sym typeface="Courier New"/>
              </a:rPr>
              <a:t> </a:t>
            </a:r>
            <a:r>
              <a:rPr b="1" i="0" lang="en" sz="1250" u="none" cap="none" strike="noStrike">
                <a:solidFill>
                  <a:srgbClr val="7928A1"/>
                </a:solidFill>
                <a:latin typeface="Courier New"/>
                <a:ea typeface="Courier New"/>
                <a:cs typeface="Courier New"/>
                <a:sym typeface="Courier New"/>
              </a:rPr>
              <a:t>void</a:t>
            </a:r>
            <a:r>
              <a:rPr b="1" i="0" lang="en" sz="1250" u="none" cap="none" strike="noStrike">
                <a:solidFill>
                  <a:srgbClr val="262626"/>
                </a:solidFill>
                <a:latin typeface="Courier New"/>
                <a:ea typeface="Courier New"/>
                <a:cs typeface="Courier New"/>
                <a:sym typeface="Courier New"/>
              </a:rPr>
              <a:t> </a:t>
            </a:r>
            <a:r>
              <a:rPr b="1" i="0" lang="en" sz="1250" u="none" cap="none" strike="noStrike">
                <a:solidFill>
                  <a:srgbClr val="006F94"/>
                </a:solidFill>
                <a:latin typeface="Courier New"/>
                <a:ea typeface="Courier New"/>
                <a:cs typeface="Courier New"/>
                <a:sym typeface="Courier New"/>
              </a:rPr>
              <a:t>main</a:t>
            </a:r>
            <a:r>
              <a:rPr b="1" i="0" lang="en" sz="1250" u="none" cap="none" strike="noStrike">
                <a:solidFill>
                  <a:srgbClr val="995400"/>
                </a:solidFill>
                <a:latin typeface="Courier New"/>
                <a:ea typeface="Courier New"/>
                <a:cs typeface="Courier New"/>
                <a:sym typeface="Courier New"/>
              </a:rPr>
              <a:t>(String[] args)</a:t>
            </a:r>
            <a:r>
              <a:rPr b="1" i="0" lang="en" sz="1250" u="none" cap="none" strike="noStrike">
                <a:solidFill>
                  <a:srgbClr val="262626"/>
                </a:solidFill>
                <a:latin typeface="Courier New"/>
                <a:ea typeface="Courier New"/>
                <a:cs typeface="Courier New"/>
                <a:sym typeface="Courier New"/>
              </a:rPr>
              <a:t> {</a:t>
            </a:r>
            <a:endParaRPr b="1" i="0" sz="1250" u="none" cap="none" strike="noStrike">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lang="en" sz="1250">
                <a:solidFill>
                  <a:srgbClr val="262626"/>
                </a:solidFill>
                <a:latin typeface="Courier New"/>
                <a:ea typeface="Courier New"/>
                <a:cs typeface="Courier New"/>
                <a:sym typeface="Courier New"/>
              </a:rPr>
              <a:t>	</a:t>
            </a:r>
            <a:r>
              <a:rPr b="1" lang="en" sz="1250">
                <a:solidFill>
                  <a:srgbClr val="995400"/>
                </a:solidFill>
                <a:latin typeface="Courier New"/>
                <a:ea typeface="Courier New"/>
                <a:cs typeface="Courier New"/>
                <a:sym typeface="Courier New"/>
              </a:rPr>
              <a:t>try</a:t>
            </a:r>
            <a:r>
              <a:rPr b="1" lang="en" sz="1250">
                <a:solidFill>
                  <a:srgbClr val="262626"/>
                </a:solidFill>
                <a:latin typeface="Courier New"/>
                <a:ea typeface="Courier New"/>
                <a:cs typeface="Courier New"/>
                <a:sym typeface="Courier New"/>
              </a:rPr>
              <a:t>{</a:t>
            </a:r>
            <a:endParaRPr b="1" sz="1250">
              <a:solidFill>
                <a:srgbClr val="262626"/>
              </a:solidFill>
              <a:latin typeface="Courier New"/>
              <a:ea typeface="Courier New"/>
              <a:cs typeface="Courier New"/>
              <a:sym typeface="Courier New"/>
            </a:endParaRPr>
          </a:p>
          <a:p>
            <a:pPr indent="457200" lvl="0" marL="457200" marR="0" rtl="0" algn="l">
              <a:lnSpc>
                <a:spcPct val="100000"/>
              </a:lnSpc>
              <a:spcBef>
                <a:spcPts val="0"/>
              </a:spcBef>
              <a:spcAft>
                <a:spcPts val="0"/>
              </a:spcAft>
              <a:buClr>
                <a:schemeClr val="dk1"/>
              </a:buClr>
              <a:buSzPts val="1100"/>
              <a:buFont typeface="Arial"/>
              <a:buNone/>
            </a:pPr>
            <a:r>
              <a:rPr b="1" lang="en" sz="1250">
                <a:solidFill>
                  <a:srgbClr val="0033B3"/>
                </a:solidFill>
                <a:highlight>
                  <a:srgbClr val="FFFFFF"/>
                </a:highlight>
                <a:latin typeface="Courier New"/>
                <a:ea typeface="Courier New"/>
                <a:cs typeface="Courier New"/>
                <a:sym typeface="Courier New"/>
              </a:rPr>
              <a:t>int</a:t>
            </a:r>
            <a:r>
              <a:rPr b="1" lang="en" sz="1250">
                <a:solidFill>
                  <a:srgbClr val="080808"/>
                </a:solidFill>
                <a:highlight>
                  <a:srgbClr val="FFFFFF"/>
                </a:highlight>
                <a:latin typeface="Courier New"/>
                <a:ea typeface="Courier New"/>
                <a:cs typeface="Courier New"/>
                <a:sym typeface="Courier New"/>
              </a:rPr>
              <a:t>[] </a:t>
            </a:r>
            <a:r>
              <a:rPr b="1" lang="en" sz="1250">
                <a:solidFill>
                  <a:schemeClr val="dk1"/>
                </a:solidFill>
                <a:highlight>
                  <a:srgbClr val="FFFFFF"/>
                </a:highlight>
                <a:latin typeface="Courier New"/>
                <a:ea typeface="Courier New"/>
                <a:cs typeface="Courier New"/>
                <a:sym typeface="Courier New"/>
              </a:rPr>
              <a:t>numbers </a:t>
            </a:r>
            <a:r>
              <a:rPr b="1" lang="en" sz="1250">
                <a:solidFill>
                  <a:srgbClr val="080808"/>
                </a:solidFill>
                <a:highlight>
                  <a:srgbClr val="FFFFFF"/>
                </a:highlight>
                <a:latin typeface="Courier New"/>
                <a:ea typeface="Courier New"/>
                <a:cs typeface="Courier New"/>
                <a:sym typeface="Courier New"/>
              </a:rPr>
              <a:t>= { </a:t>
            </a:r>
            <a:r>
              <a:rPr b="1" lang="en" sz="1250">
                <a:solidFill>
                  <a:srgbClr val="1750EB"/>
                </a:solidFill>
                <a:highlight>
                  <a:srgbClr val="FFFFFF"/>
                </a:highlight>
                <a:latin typeface="Courier New"/>
                <a:ea typeface="Courier New"/>
                <a:cs typeface="Courier New"/>
                <a:sym typeface="Courier New"/>
              </a:rPr>
              <a:t>1</a:t>
            </a:r>
            <a:r>
              <a:rPr b="1" lang="en" sz="1250">
                <a:solidFill>
                  <a:srgbClr val="080808"/>
                </a:solidFill>
                <a:highlight>
                  <a:srgbClr val="FFFFFF"/>
                </a:highlight>
                <a:latin typeface="Courier New"/>
                <a:ea typeface="Courier New"/>
                <a:cs typeface="Courier New"/>
                <a:sym typeface="Courier New"/>
              </a:rPr>
              <a:t>, </a:t>
            </a:r>
            <a:r>
              <a:rPr b="1" lang="en" sz="1250">
                <a:solidFill>
                  <a:srgbClr val="1750EB"/>
                </a:solidFill>
                <a:highlight>
                  <a:srgbClr val="FFFFFF"/>
                </a:highlight>
                <a:latin typeface="Courier New"/>
                <a:ea typeface="Courier New"/>
                <a:cs typeface="Courier New"/>
                <a:sym typeface="Courier New"/>
              </a:rPr>
              <a:t>2</a:t>
            </a:r>
            <a:r>
              <a:rPr b="1" lang="en" sz="1250">
                <a:solidFill>
                  <a:srgbClr val="080808"/>
                </a:solidFill>
                <a:highlight>
                  <a:srgbClr val="FFFFFF"/>
                </a:highlight>
                <a:latin typeface="Courier New"/>
                <a:ea typeface="Courier New"/>
                <a:cs typeface="Courier New"/>
                <a:sym typeface="Courier New"/>
              </a:rPr>
              <a:t>, </a:t>
            </a:r>
            <a:r>
              <a:rPr b="1" lang="en" sz="1250">
                <a:solidFill>
                  <a:srgbClr val="1750EB"/>
                </a:solidFill>
                <a:highlight>
                  <a:srgbClr val="FFFFFF"/>
                </a:highlight>
                <a:latin typeface="Courier New"/>
                <a:ea typeface="Courier New"/>
                <a:cs typeface="Courier New"/>
                <a:sym typeface="Courier New"/>
              </a:rPr>
              <a:t>3 </a:t>
            </a:r>
            <a:r>
              <a:rPr b="1" lang="en" sz="1250">
                <a:solidFill>
                  <a:srgbClr val="080808"/>
                </a:solidFill>
                <a:highlight>
                  <a:srgbClr val="FFFFFF"/>
                </a:highlight>
                <a:latin typeface="Courier New"/>
                <a:ea typeface="Courier New"/>
                <a:cs typeface="Courier New"/>
                <a:sym typeface="Courier New"/>
              </a:rPr>
              <a:t>};</a:t>
            </a:r>
            <a:endParaRPr b="1" sz="1250">
              <a:solidFill>
                <a:srgbClr val="080808"/>
              </a:solidFill>
              <a:highlight>
                <a:srgbClr val="FFFFFF"/>
              </a:highlight>
              <a:latin typeface="Courier New"/>
              <a:ea typeface="Courier New"/>
              <a:cs typeface="Courier New"/>
              <a:sym typeface="Courier New"/>
            </a:endParaRPr>
          </a:p>
          <a:p>
            <a:pPr indent="457200" lvl="0" marL="457200" marR="0" rtl="0" algn="l">
              <a:lnSpc>
                <a:spcPct val="100000"/>
              </a:lnSpc>
              <a:spcBef>
                <a:spcPts val="0"/>
              </a:spcBef>
              <a:spcAft>
                <a:spcPts val="0"/>
              </a:spcAft>
              <a:buClr>
                <a:schemeClr val="dk1"/>
              </a:buClr>
              <a:buSzPts val="1100"/>
              <a:buFont typeface="Arial"/>
              <a:buNone/>
            </a:pPr>
            <a:r>
              <a:rPr b="1" lang="en" sz="1250">
                <a:solidFill>
                  <a:schemeClr val="dk1"/>
                </a:solidFill>
                <a:highlight>
                  <a:srgbClr val="FFFFFF"/>
                </a:highlight>
                <a:latin typeface="Courier New"/>
                <a:ea typeface="Courier New"/>
                <a:cs typeface="Courier New"/>
                <a:sym typeface="Courier New"/>
              </a:rPr>
              <a:t>System</a:t>
            </a:r>
            <a:r>
              <a:rPr b="1" lang="en" sz="1250">
                <a:solidFill>
                  <a:srgbClr val="080808"/>
                </a:solidFill>
                <a:highlight>
                  <a:srgbClr val="FFFFFF"/>
                </a:highlight>
                <a:latin typeface="Courier New"/>
                <a:ea typeface="Courier New"/>
                <a:cs typeface="Courier New"/>
                <a:sym typeface="Courier New"/>
              </a:rPr>
              <a:t>.</a:t>
            </a:r>
            <a:r>
              <a:rPr b="1" lang="en" sz="1250">
                <a:solidFill>
                  <a:srgbClr val="871094"/>
                </a:solidFill>
                <a:highlight>
                  <a:srgbClr val="FFFFFF"/>
                </a:highlight>
                <a:latin typeface="Courier New"/>
                <a:ea typeface="Courier New"/>
                <a:cs typeface="Courier New"/>
                <a:sym typeface="Courier New"/>
              </a:rPr>
              <a:t>out</a:t>
            </a:r>
            <a:r>
              <a:rPr b="1" lang="en" sz="1250">
                <a:solidFill>
                  <a:srgbClr val="080808"/>
                </a:solidFill>
                <a:highlight>
                  <a:srgbClr val="FFFFFF"/>
                </a:highlight>
                <a:latin typeface="Courier New"/>
                <a:ea typeface="Courier New"/>
                <a:cs typeface="Courier New"/>
                <a:sym typeface="Courier New"/>
              </a:rPr>
              <a:t>.println(</a:t>
            </a:r>
            <a:r>
              <a:rPr b="1" lang="en" sz="1250">
                <a:solidFill>
                  <a:schemeClr val="dk1"/>
                </a:solidFill>
                <a:highlight>
                  <a:srgbClr val="FFFFFF"/>
                </a:highlight>
                <a:latin typeface="Courier New"/>
                <a:ea typeface="Courier New"/>
                <a:cs typeface="Courier New"/>
                <a:sym typeface="Courier New"/>
              </a:rPr>
              <a:t>numbers</a:t>
            </a:r>
            <a:r>
              <a:rPr b="1" lang="en" sz="1250">
                <a:solidFill>
                  <a:srgbClr val="080808"/>
                </a:solidFill>
                <a:highlight>
                  <a:srgbClr val="FFFFFF"/>
                </a:highlight>
                <a:latin typeface="Courier New"/>
                <a:ea typeface="Courier New"/>
                <a:cs typeface="Courier New"/>
                <a:sym typeface="Courier New"/>
              </a:rPr>
              <a:t>[</a:t>
            </a:r>
            <a:r>
              <a:rPr b="1" lang="en" sz="1250">
                <a:solidFill>
                  <a:srgbClr val="1750EB"/>
                </a:solidFill>
                <a:highlight>
                  <a:srgbClr val="FFFFFF"/>
                </a:highlight>
                <a:latin typeface="Courier New"/>
                <a:ea typeface="Courier New"/>
                <a:cs typeface="Courier New"/>
                <a:sym typeface="Courier New"/>
              </a:rPr>
              <a:t>3</a:t>
            </a:r>
            <a:r>
              <a:rPr b="1" lang="en" sz="1250">
                <a:solidFill>
                  <a:srgbClr val="080808"/>
                </a:solidFill>
                <a:highlight>
                  <a:srgbClr val="FFFFFF"/>
                </a:highlight>
                <a:latin typeface="Courier New"/>
                <a:ea typeface="Courier New"/>
                <a:cs typeface="Courier New"/>
                <a:sym typeface="Courier New"/>
              </a:rPr>
              <a:t>]);</a:t>
            </a:r>
            <a:endParaRPr b="1" sz="1250">
              <a:solidFill>
                <a:srgbClr val="080808"/>
              </a:solidFill>
              <a:highlight>
                <a:srgbClr val="FFFFFF"/>
              </a:highlight>
              <a:latin typeface="Courier New"/>
              <a:ea typeface="Courier New"/>
              <a:cs typeface="Courier New"/>
              <a:sym typeface="Courier New"/>
            </a:endParaRPr>
          </a:p>
          <a:p>
            <a:pPr indent="457200" lvl="0" marL="457200" marR="0" rtl="0" algn="l">
              <a:lnSpc>
                <a:spcPct val="100000"/>
              </a:lnSpc>
              <a:spcBef>
                <a:spcPts val="0"/>
              </a:spcBef>
              <a:spcAft>
                <a:spcPts val="0"/>
              </a:spcAft>
              <a:buClr>
                <a:schemeClr val="dk1"/>
              </a:buClr>
              <a:buSzPts val="1100"/>
              <a:buFont typeface="Arial"/>
              <a:buNone/>
            </a:pPr>
            <a:r>
              <a:t/>
            </a:r>
            <a:endParaRPr b="1" sz="1250">
              <a:solidFill>
                <a:srgbClr val="080808"/>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rPr b="1" lang="en" sz="1250">
                <a:solidFill>
                  <a:srgbClr val="080808"/>
                </a:solidFill>
                <a:highlight>
                  <a:srgbClr val="FFFFFF"/>
                </a:highlight>
                <a:latin typeface="Courier New"/>
                <a:ea typeface="Courier New"/>
                <a:cs typeface="Courier New"/>
                <a:sym typeface="Courier New"/>
              </a:rPr>
              <a:t>}</a:t>
            </a:r>
            <a:r>
              <a:rPr b="1" lang="en" sz="1250">
                <a:solidFill>
                  <a:srgbClr val="006F94"/>
                </a:solidFill>
                <a:latin typeface="Courier New"/>
                <a:ea typeface="Courier New"/>
                <a:cs typeface="Courier New"/>
                <a:sym typeface="Courier New"/>
              </a:rPr>
              <a:t>catch</a:t>
            </a:r>
            <a:r>
              <a:rPr b="1" lang="en" sz="1250">
                <a:solidFill>
                  <a:srgbClr val="080808"/>
                </a:solidFill>
                <a:highlight>
                  <a:srgbClr val="FFFFFF"/>
                </a:highlight>
                <a:latin typeface="Courier New"/>
                <a:ea typeface="Courier New"/>
                <a:cs typeface="Courier New"/>
                <a:sym typeface="Courier New"/>
              </a:rPr>
              <a:t>(</a:t>
            </a:r>
            <a:r>
              <a:rPr b="1" lang="en" sz="1250">
                <a:solidFill>
                  <a:srgbClr val="995400"/>
                </a:solidFill>
                <a:latin typeface="Courier New"/>
                <a:ea typeface="Courier New"/>
                <a:cs typeface="Courier New"/>
                <a:sym typeface="Courier New"/>
              </a:rPr>
              <a:t>Exception</a:t>
            </a:r>
            <a:r>
              <a:rPr b="1" lang="en" sz="1250">
                <a:solidFill>
                  <a:srgbClr val="080808"/>
                </a:solidFill>
                <a:highlight>
                  <a:srgbClr val="FFFFFF"/>
                </a:highlight>
                <a:latin typeface="Courier New"/>
                <a:ea typeface="Courier New"/>
                <a:cs typeface="Courier New"/>
                <a:sym typeface="Courier New"/>
              </a:rPr>
              <a:t> </a:t>
            </a:r>
            <a:r>
              <a:rPr b="1" lang="en" sz="1250">
                <a:solidFill>
                  <a:srgbClr val="A64D79"/>
                </a:solidFill>
                <a:highlight>
                  <a:srgbClr val="FFFFFF"/>
                </a:highlight>
                <a:latin typeface="Courier New"/>
                <a:ea typeface="Courier New"/>
                <a:cs typeface="Courier New"/>
                <a:sym typeface="Courier New"/>
              </a:rPr>
              <a:t>ex</a:t>
            </a:r>
            <a:r>
              <a:rPr b="1" lang="en" sz="1250">
                <a:solidFill>
                  <a:srgbClr val="080808"/>
                </a:solidFill>
                <a:highlight>
                  <a:srgbClr val="FFFFFF"/>
                </a:highlight>
                <a:latin typeface="Courier New"/>
                <a:ea typeface="Courier New"/>
                <a:cs typeface="Courier New"/>
                <a:sym typeface="Courier New"/>
              </a:rPr>
              <a:t>){</a:t>
            </a:r>
            <a:endParaRPr b="1" sz="1250">
              <a:solidFill>
                <a:srgbClr val="080808"/>
              </a:solidFill>
              <a:highlight>
                <a:srgbClr val="FFFFFF"/>
              </a:highlight>
              <a:latin typeface="Courier New"/>
              <a:ea typeface="Courier New"/>
              <a:cs typeface="Courier New"/>
              <a:sym typeface="Courier New"/>
            </a:endParaRPr>
          </a:p>
          <a:p>
            <a:pPr indent="457200" lvl="0" marL="457200" rtl="0" algn="l">
              <a:spcBef>
                <a:spcPts val="0"/>
              </a:spcBef>
              <a:spcAft>
                <a:spcPts val="0"/>
              </a:spcAft>
              <a:buClr>
                <a:schemeClr val="dk1"/>
              </a:buClr>
              <a:buSzPts val="1100"/>
              <a:buFont typeface="Arial"/>
              <a:buNone/>
            </a:pPr>
            <a:r>
              <a:rPr b="1" lang="en" sz="1250">
                <a:solidFill>
                  <a:schemeClr val="dk1"/>
                </a:solidFill>
                <a:highlight>
                  <a:srgbClr val="FFFFFF"/>
                </a:highlight>
                <a:latin typeface="Courier New"/>
                <a:ea typeface="Courier New"/>
                <a:cs typeface="Courier New"/>
                <a:sym typeface="Courier New"/>
              </a:rPr>
              <a:t>System</a:t>
            </a:r>
            <a:r>
              <a:rPr b="1" lang="en" sz="1250">
                <a:solidFill>
                  <a:srgbClr val="080808"/>
                </a:solidFill>
                <a:highlight>
                  <a:srgbClr val="FFFFFF"/>
                </a:highlight>
                <a:latin typeface="Courier New"/>
                <a:ea typeface="Courier New"/>
                <a:cs typeface="Courier New"/>
                <a:sym typeface="Courier New"/>
              </a:rPr>
              <a:t>.</a:t>
            </a:r>
            <a:r>
              <a:rPr b="1" lang="en" sz="1250">
                <a:solidFill>
                  <a:srgbClr val="871094"/>
                </a:solidFill>
                <a:highlight>
                  <a:srgbClr val="FFFFFF"/>
                </a:highlight>
                <a:latin typeface="Courier New"/>
                <a:ea typeface="Courier New"/>
                <a:cs typeface="Courier New"/>
                <a:sym typeface="Courier New"/>
              </a:rPr>
              <a:t>err</a:t>
            </a:r>
            <a:r>
              <a:rPr b="1" lang="en" sz="1250">
                <a:solidFill>
                  <a:srgbClr val="080808"/>
                </a:solidFill>
                <a:highlight>
                  <a:srgbClr val="FFFFFF"/>
                </a:highlight>
                <a:latin typeface="Courier New"/>
                <a:ea typeface="Courier New"/>
                <a:cs typeface="Courier New"/>
                <a:sym typeface="Courier New"/>
              </a:rPr>
              <a:t>.println(</a:t>
            </a:r>
            <a:r>
              <a:rPr b="1" lang="en" sz="1250">
                <a:solidFill>
                  <a:srgbClr val="A64D79"/>
                </a:solidFill>
                <a:highlight>
                  <a:srgbClr val="FFFFFF"/>
                </a:highlight>
                <a:latin typeface="Courier New"/>
                <a:ea typeface="Courier New"/>
                <a:cs typeface="Courier New"/>
                <a:sym typeface="Courier New"/>
              </a:rPr>
              <a:t>ex</a:t>
            </a:r>
            <a:r>
              <a:rPr b="1" lang="en" sz="1250">
                <a:solidFill>
                  <a:schemeClr val="dk1"/>
                </a:solidFill>
                <a:highlight>
                  <a:srgbClr val="FFFFFF"/>
                </a:highlight>
                <a:latin typeface="Courier New"/>
                <a:ea typeface="Courier New"/>
                <a:cs typeface="Courier New"/>
                <a:sym typeface="Courier New"/>
              </a:rPr>
              <a:t>.getMessage()</a:t>
            </a:r>
            <a:r>
              <a:rPr b="1" lang="en" sz="1250">
                <a:solidFill>
                  <a:srgbClr val="080808"/>
                </a:solidFill>
                <a:highlight>
                  <a:srgbClr val="FFFFFF"/>
                </a:highlight>
                <a:latin typeface="Courier New"/>
                <a:ea typeface="Courier New"/>
                <a:cs typeface="Courier New"/>
                <a:sym typeface="Courier New"/>
              </a:rPr>
              <a:t>);</a:t>
            </a:r>
            <a:endParaRPr b="1" sz="1250">
              <a:solidFill>
                <a:srgbClr val="080808"/>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rPr b="1" lang="en" sz="1250">
                <a:solidFill>
                  <a:srgbClr val="080808"/>
                </a:solidFill>
                <a:highlight>
                  <a:srgbClr val="FFFFFF"/>
                </a:highlight>
                <a:latin typeface="Courier New"/>
                <a:ea typeface="Courier New"/>
                <a:cs typeface="Courier New"/>
                <a:sym typeface="Courier New"/>
              </a:rPr>
              <a:t>}</a:t>
            </a:r>
            <a:r>
              <a:rPr b="1" lang="en" sz="1250">
                <a:solidFill>
                  <a:srgbClr val="006F94"/>
                </a:solidFill>
                <a:latin typeface="Courier New"/>
                <a:ea typeface="Courier New"/>
                <a:cs typeface="Courier New"/>
                <a:sym typeface="Courier New"/>
              </a:rPr>
              <a:t>catch</a:t>
            </a:r>
            <a:r>
              <a:rPr b="1" lang="en" sz="1250">
                <a:solidFill>
                  <a:srgbClr val="080808"/>
                </a:solidFill>
                <a:highlight>
                  <a:srgbClr val="FFFFFF"/>
                </a:highlight>
                <a:latin typeface="Courier New"/>
                <a:ea typeface="Courier New"/>
                <a:cs typeface="Courier New"/>
                <a:sym typeface="Courier New"/>
              </a:rPr>
              <a:t>(</a:t>
            </a:r>
            <a:r>
              <a:rPr b="1" lang="en" sz="1250">
                <a:solidFill>
                  <a:srgbClr val="995400"/>
                </a:solidFill>
                <a:latin typeface="Courier New"/>
                <a:ea typeface="Courier New"/>
                <a:cs typeface="Courier New"/>
                <a:sym typeface="Courier New"/>
              </a:rPr>
              <a:t>ArrayIndexOutOfBoundsException</a:t>
            </a:r>
            <a:r>
              <a:rPr b="1" lang="en" sz="1250">
                <a:solidFill>
                  <a:srgbClr val="080808"/>
                </a:solidFill>
                <a:highlight>
                  <a:srgbClr val="FFFFFF"/>
                </a:highlight>
                <a:latin typeface="Courier New"/>
                <a:ea typeface="Courier New"/>
                <a:cs typeface="Courier New"/>
                <a:sym typeface="Courier New"/>
              </a:rPr>
              <a:t> </a:t>
            </a:r>
            <a:r>
              <a:rPr b="1" lang="en" sz="1250">
                <a:solidFill>
                  <a:srgbClr val="A64D79"/>
                </a:solidFill>
                <a:highlight>
                  <a:srgbClr val="FFFFFF"/>
                </a:highlight>
                <a:latin typeface="Courier New"/>
                <a:ea typeface="Courier New"/>
                <a:cs typeface="Courier New"/>
                <a:sym typeface="Courier New"/>
              </a:rPr>
              <a:t>e</a:t>
            </a:r>
            <a:r>
              <a:rPr b="1" lang="en" sz="1250">
                <a:solidFill>
                  <a:srgbClr val="080808"/>
                </a:solidFill>
                <a:highlight>
                  <a:srgbClr val="FFFFFF"/>
                </a:highlight>
                <a:latin typeface="Courier New"/>
                <a:ea typeface="Courier New"/>
                <a:cs typeface="Courier New"/>
                <a:sym typeface="Courier New"/>
              </a:rPr>
              <a:t>){ </a:t>
            </a:r>
            <a:r>
              <a:rPr b="1" lang="en" sz="1250">
                <a:solidFill>
                  <a:srgbClr val="E20B0B"/>
                </a:solidFill>
                <a:highlight>
                  <a:srgbClr val="FFFFFF"/>
                </a:highlight>
                <a:latin typeface="Courier New"/>
                <a:ea typeface="Courier New"/>
                <a:cs typeface="Courier New"/>
                <a:sym typeface="Courier New"/>
              </a:rPr>
              <a:t>//jamais appelé</a:t>
            </a:r>
            <a:endParaRPr b="1" sz="1250">
              <a:solidFill>
                <a:srgbClr val="E20B0B"/>
              </a:solidFill>
              <a:highlight>
                <a:srgbClr val="FFFFFF"/>
              </a:highlight>
              <a:latin typeface="Courier New"/>
              <a:ea typeface="Courier New"/>
              <a:cs typeface="Courier New"/>
              <a:sym typeface="Courier New"/>
            </a:endParaRPr>
          </a:p>
          <a:p>
            <a:pPr indent="457200" lvl="0" marL="457200" rtl="0" algn="l">
              <a:spcBef>
                <a:spcPts val="0"/>
              </a:spcBef>
              <a:spcAft>
                <a:spcPts val="0"/>
              </a:spcAft>
              <a:buClr>
                <a:schemeClr val="dk1"/>
              </a:buClr>
              <a:buSzPts val="1100"/>
              <a:buFont typeface="Arial"/>
              <a:buNone/>
            </a:pPr>
            <a:r>
              <a:rPr b="1" lang="en" sz="1250">
                <a:solidFill>
                  <a:schemeClr val="dk1"/>
                </a:solidFill>
                <a:highlight>
                  <a:srgbClr val="FFFFFF"/>
                </a:highlight>
                <a:latin typeface="Courier New"/>
                <a:ea typeface="Courier New"/>
                <a:cs typeface="Courier New"/>
                <a:sym typeface="Courier New"/>
              </a:rPr>
              <a:t>System</a:t>
            </a:r>
            <a:r>
              <a:rPr b="1" lang="en" sz="1250">
                <a:solidFill>
                  <a:srgbClr val="080808"/>
                </a:solidFill>
                <a:highlight>
                  <a:srgbClr val="FFFFFF"/>
                </a:highlight>
                <a:latin typeface="Courier New"/>
                <a:ea typeface="Courier New"/>
                <a:cs typeface="Courier New"/>
                <a:sym typeface="Courier New"/>
              </a:rPr>
              <a:t>.</a:t>
            </a:r>
            <a:r>
              <a:rPr b="1" lang="en" sz="1250">
                <a:solidFill>
                  <a:srgbClr val="871094"/>
                </a:solidFill>
                <a:highlight>
                  <a:srgbClr val="FFFFFF"/>
                </a:highlight>
                <a:latin typeface="Courier New"/>
                <a:ea typeface="Courier New"/>
                <a:cs typeface="Courier New"/>
                <a:sym typeface="Courier New"/>
              </a:rPr>
              <a:t>err</a:t>
            </a:r>
            <a:r>
              <a:rPr b="1" lang="en" sz="1250">
                <a:solidFill>
                  <a:srgbClr val="080808"/>
                </a:solidFill>
                <a:highlight>
                  <a:srgbClr val="FFFFFF"/>
                </a:highlight>
                <a:latin typeface="Courier New"/>
                <a:ea typeface="Courier New"/>
                <a:cs typeface="Courier New"/>
                <a:sym typeface="Courier New"/>
              </a:rPr>
              <a:t>.println(</a:t>
            </a:r>
            <a:r>
              <a:rPr b="1" lang="en" sz="1250">
                <a:solidFill>
                  <a:srgbClr val="A64D79"/>
                </a:solidFill>
                <a:highlight>
                  <a:srgbClr val="FFFFFF"/>
                </a:highlight>
                <a:latin typeface="Courier New"/>
                <a:ea typeface="Courier New"/>
                <a:cs typeface="Courier New"/>
                <a:sym typeface="Courier New"/>
              </a:rPr>
              <a:t>e</a:t>
            </a:r>
            <a:r>
              <a:rPr b="1" lang="en" sz="1250">
                <a:solidFill>
                  <a:schemeClr val="dk1"/>
                </a:solidFill>
                <a:highlight>
                  <a:srgbClr val="FFFFFF"/>
                </a:highlight>
                <a:latin typeface="Courier New"/>
                <a:ea typeface="Courier New"/>
                <a:cs typeface="Courier New"/>
                <a:sym typeface="Courier New"/>
              </a:rPr>
              <a:t>.getMessage()</a:t>
            </a:r>
            <a:r>
              <a:rPr b="1" lang="en" sz="1250">
                <a:solidFill>
                  <a:srgbClr val="080808"/>
                </a:solidFill>
                <a:highlight>
                  <a:srgbClr val="FFFFFF"/>
                </a:highlight>
                <a:latin typeface="Courier New"/>
                <a:ea typeface="Courier New"/>
                <a:cs typeface="Courier New"/>
                <a:sym typeface="Courier New"/>
              </a:rPr>
              <a:t>);</a:t>
            </a:r>
            <a:endParaRPr b="1" sz="1250">
              <a:solidFill>
                <a:srgbClr val="080808"/>
              </a:solidFill>
              <a:highlight>
                <a:srgbClr val="FFFFFF"/>
              </a:highlight>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b="1" lang="en" sz="1250">
                <a:solidFill>
                  <a:srgbClr val="080808"/>
                </a:solidFill>
                <a:highlight>
                  <a:srgbClr val="FFFFFF"/>
                </a:highlight>
                <a:latin typeface="Courier New"/>
                <a:ea typeface="Courier New"/>
                <a:cs typeface="Courier New"/>
                <a:sym typeface="Courier New"/>
              </a:rPr>
              <a:t>}</a:t>
            </a:r>
            <a:endParaRPr b="1" sz="1250">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lang="en" sz="1250">
                <a:solidFill>
                  <a:srgbClr val="262626"/>
                </a:solidFill>
                <a:latin typeface="Courier New"/>
                <a:ea typeface="Courier New"/>
                <a:cs typeface="Courier New"/>
                <a:sym typeface="Courier New"/>
              </a:rPr>
              <a:t>   }</a:t>
            </a:r>
            <a:endParaRPr b="1" i="0" sz="1250" u="none" cap="none" strike="noStrike">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i="0" lang="en" sz="1250" u="none" cap="none" strike="noStrike">
                <a:solidFill>
                  <a:srgbClr val="262626"/>
                </a:solidFill>
                <a:latin typeface="Courier New"/>
                <a:ea typeface="Courier New"/>
                <a:cs typeface="Courier New"/>
                <a:sym typeface="Courier New"/>
              </a:rPr>
              <a:t>}</a:t>
            </a:r>
            <a:endParaRPr b="0" i="0" sz="950" u="none" cap="none" strike="noStrike">
              <a:solidFill>
                <a:srgbClr val="262626"/>
              </a:solidFill>
              <a:latin typeface="Courier New"/>
              <a:ea typeface="Courier New"/>
              <a:cs typeface="Courier New"/>
              <a:sym typeface="Courier New"/>
            </a:endParaRPr>
          </a:p>
        </p:txBody>
      </p:sp>
      <p:sp>
        <p:nvSpPr>
          <p:cNvPr id="231" name="Google Shape;231;p31"/>
          <p:cNvSpPr txBox="1"/>
          <p:nvPr/>
        </p:nvSpPr>
        <p:spPr>
          <a:xfrm>
            <a:off x="483400" y="567700"/>
            <a:ext cx="8163000" cy="9234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1000"/>
              </a:spcAft>
              <a:buNone/>
            </a:pPr>
            <a:r>
              <a:rPr lang="en" sz="1600">
                <a:latin typeface="Roboto Light"/>
                <a:ea typeface="Roboto Light"/>
                <a:cs typeface="Roboto Light"/>
                <a:sym typeface="Roboto Light"/>
              </a:rPr>
              <a:t>On peut déclarer </a:t>
            </a:r>
            <a:r>
              <a:rPr lang="en" sz="1600">
                <a:latin typeface="Roboto Light"/>
                <a:ea typeface="Roboto Light"/>
                <a:cs typeface="Roboto Light"/>
                <a:sym typeface="Roboto Light"/>
              </a:rPr>
              <a:t>plusieurs</a:t>
            </a:r>
            <a:r>
              <a:rPr lang="en" sz="1600">
                <a:latin typeface="Roboto Light"/>
                <a:ea typeface="Roboto Light"/>
                <a:cs typeface="Roboto Light"/>
                <a:sym typeface="Roboto Light"/>
              </a:rPr>
              <a:t> blocs </a:t>
            </a:r>
            <a:r>
              <a:rPr b="1" lang="en" sz="1600">
                <a:solidFill>
                  <a:srgbClr val="E20B0B"/>
                </a:solidFill>
                <a:latin typeface="Roboto"/>
                <a:ea typeface="Roboto"/>
                <a:cs typeface="Roboto"/>
                <a:sym typeface="Roboto"/>
              </a:rPr>
              <a:t>catch, </a:t>
            </a:r>
            <a:r>
              <a:rPr lang="en" sz="1600">
                <a:solidFill>
                  <a:schemeClr val="dk1"/>
                </a:solidFill>
                <a:latin typeface="Roboto Light"/>
                <a:ea typeface="Roboto Light"/>
                <a:cs typeface="Roboto Light"/>
                <a:sym typeface="Roboto Light"/>
              </a:rPr>
              <a:t>mais ils doivent être </a:t>
            </a:r>
            <a:r>
              <a:rPr lang="en" sz="1600">
                <a:solidFill>
                  <a:schemeClr val="dk1"/>
                </a:solidFill>
                <a:highlight>
                  <a:schemeClr val="lt1"/>
                </a:highlight>
                <a:latin typeface="Roboto Light"/>
                <a:ea typeface="Roboto Light"/>
                <a:cs typeface="Roboto Light"/>
                <a:sym typeface="Roboto Light"/>
              </a:rPr>
              <a:t>organisés du cas le plus </a:t>
            </a:r>
            <a:r>
              <a:rPr lang="en" sz="1600">
                <a:solidFill>
                  <a:schemeClr val="dk1"/>
                </a:solidFill>
                <a:latin typeface="Roboto Light"/>
                <a:ea typeface="Roboto Light"/>
                <a:cs typeface="Roboto Light"/>
                <a:sym typeface="Roboto Light"/>
              </a:rPr>
              <a:t>spécifique au cas le plus général.</a:t>
            </a:r>
            <a:endParaRPr sz="1600">
              <a:solidFill>
                <a:schemeClr val="dk1"/>
              </a:solidFill>
              <a:latin typeface="Roboto Light"/>
              <a:ea typeface="Roboto Light"/>
              <a:cs typeface="Roboto Light"/>
              <a:sym typeface="Roboto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descr="D:\esprit 2014\ESPRIT 2014\charte essprit 2014\render\support final\triangle.png" id="63" name="Google Shape;63;p14"/>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64" name="Google Shape;64;p14"/>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66" name="Google Shape;66;p14"/>
          <p:cNvSpPr txBox="1"/>
          <p:nvPr/>
        </p:nvSpPr>
        <p:spPr>
          <a:xfrm>
            <a:off x="487250" y="1094100"/>
            <a:ext cx="7888800" cy="26679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1000"/>
              </a:spcBef>
              <a:spcAft>
                <a:spcPts val="0"/>
              </a:spcAft>
              <a:buClr>
                <a:schemeClr val="dk1"/>
              </a:buClr>
              <a:buSzPts val="1800"/>
              <a:buFont typeface="Roboto"/>
              <a:buChar char="●"/>
            </a:pPr>
            <a:r>
              <a:rPr lang="en" sz="1800">
                <a:solidFill>
                  <a:schemeClr val="dk1"/>
                </a:solidFill>
                <a:latin typeface="Roboto"/>
                <a:ea typeface="Roboto"/>
                <a:cs typeface="Roboto"/>
                <a:sym typeface="Roboto"/>
              </a:rPr>
              <a:t>Découvrir la notion des exceptions</a:t>
            </a:r>
            <a:endParaRPr sz="1800">
              <a:solidFill>
                <a:schemeClr val="dk1"/>
              </a:solidFill>
              <a:latin typeface="Roboto"/>
              <a:ea typeface="Roboto"/>
              <a:cs typeface="Roboto"/>
              <a:sym typeface="Roboto"/>
            </a:endParaRPr>
          </a:p>
          <a:p>
            <a:pPr indent="-342900" lvl="0" marL="457200" rtl="0" algn="l">
              <a:lnSpc>
                <a:spcPct val="150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Savoir écrire un gestionnaire d’exception avec le bloc try</a:t>
            </a:r>
            <a:endParaRPr sz="1800">
              <a:solidFill>
                <a:schemeClr val="dk1"/>
              </a:solidFill>
              <a:latin typeface="Roboto"/>
              <a:ea typeface="Roboto"/>
              <a:cs typeface="Roboto"/>
              <a:sym typeface="Roboto"/>
            </a:endParaRPr>
          </a:p>
          <a:p>
            <a:pPr indent="-342900" lvl="0" marL="457200" rtl="0" algn="l">
              <a:lnSpc>
                <a:spcPct val="150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Savoir le cheminement d’une exception</a:t>
            </a:r>
            <a:endParaRPr sz="1800">
              <a:solidFill>
                <a:schemeClr val="dk1"/>
              </a:solidFill>
              <a:latin typeface="Roboto"/>
              <a:ea typeface="Roboto"/>
              <a:cs typeface="Roboto"/>
              <a:sym typeface="Roboto"/>
            </a:endParaRPr>
          </a:p>
          <a:p>
            <a:pPr indent="-342900" lvl="0" marL="457200" rtl="0" algn="l">
              <a:lnSpc>
                <a:spcPct val="150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Différencier l’utilisation des deux mots clés throw et throws</a:t>
            </a:r>
            <a:endParaRPr sz="1800">
              <a:solidFill>
                <a:schemeClr val="dk1"/>
              </a:solidFill>
              <a:latin typeface="Roboto"/>
              <a:ea typeface="Roboto"/>
              <a:cs typeface="Roboto"/>
              <a:sym typeface="Roboto"/>
            </a:endParaRPr>
          </a:p>
          <a:p>
            <a:pPr indent="-342900" lvl="0" marL="457200" rtl="0" algn="l">
              <a:lnSpc>
                <a:spcPct val="150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Comprendre l’utilisation du multicatch</a:t>
            </a:r>
            <a:endParaRPr sz="1800">
              <a:solidFill>
                <a:schemeClr val="dk1"/>
              </a:solidFill>
              <a:latin typeface="Roboto"/>
              <a:ea typeface="Roboto"/>
              <a:cs typeface="Roboto"/>
              <a:sym typeface="Roboto"/>
            </a:endParaRPr>
          </a:p>
          <a:p>
            <a:pPr indent="0" lvl="0" marL="457200" rtl="0" algn="l">
              <a:lnSpc>
                <a:spcPct val="150000"/>
              </a:lnSpc>
              <a:spcBef>
                <a:spcPts val="1000"/>
              </a:spcBef>
              <a:spcAft>
                <a:spcPts val="0"/>
              </a:spcAft>
              <a:buNone/>
            </a:pPr>
            <a:r>
              <a:t/>
            </a:r>
            <a:endParaRPr sz="1800">
              <a:solidFill>
                <a:schemeClr val="dk1"/>
              </a:solidFill>
              <a:latin typeface="Roboto"/>
              <a:ea typeface="Roboto"/>
              <a:cs typeface="Roboto"/>
              <a:sym typeface="Roboto"/>
            </a:endParaRPr>
          </a:p>
        </p:txBody>
      </p:sp>
      <p:sp>
        <p:nvSpPr>
          <p:cNvPr id="67" name="Google Shape;67;p14"/>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Objectifs du chapitre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descr="D:\esprit 2014\ESPRIT 2014\charte essprit 2014\render\support final\triangle.png" id="236" name="Google Shape;236;p32"/>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237" name="Google Shape;237;p32"/>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238" name="Google Shape;238;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239" name="Google Shape;239;p32"/>
          <p:cNvSpPr txBox="1"/>
          <p:nvPr/>
        </p:nvSpPr>
        <p:spPr>
          <a:xfrm>
            <a:off x="857250" y="27050"/>
            <a:ext cx="4838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Gestion active (</a:t>
            </a:r>
            <a:r>
              <a:rPr b="1" lang="en" sz="1600">
                <a:solidFill>
                  <a:srgbClr val="E20B0B"/>
                </a:solidFill>
                <a:latin typeface="Roboto"/>
                <a:ea typeface="Roboto"/>
                <a:cs typeface="Roboto"/>
                <a:sym typeface="Roboto"/>
              </a:rPr>
              <a:t>finally</a:t>
            </a:r>
            <a:r>
              <a:rPr b="1" lang="en">
                <a:solidFill>
                  <a:srgbClr val="E20B0B"/>
                </a:solidFill>
              </a:rPr>
              <a:t>)</a:t>
            </a:r>
            <a:endParaRPr>
              <a:solidFill>
                <a:schemeClr val="dk1"/>
              </a:solidFill>
            </a:endParaRPr>
          </a:p>
          <a:p>
            <a:pPr indent="0" lvl="0" marL="0" rtl="0" algn="l">
              <a:spcBef>
                <a:spcPts val="0"/>
              </a:spcBef>
              <a:spcAft>
                <a:spcPts val="0"/>
              </a:spcAft>
              <a:buNone/>
            </a:pPr>
            <a:r>
              <a:t/>
            </a:r>
            <a:endParaRPr b="1">
              <a:solidFill>
                <a:srgbClr val="E20B0B"/>
              </a:solidFill>
            </a:endParaRPr>
          </a:p>
        </p:txBody>
      </p:sp>
      <p:sp>
        <p:nvSpPr>
          <p:cNvPr id="240" name="Google Shape;240;p32"/>
          <p:cNvSpPr txBox="1"/>
          <p:nvPr/>
        </p:nvSpPr>
        <p:spPr>
          <a:xfrm>
            <a:off x="483400" y="567700"/>
            <a:ext cx="8163000" cy="14160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1000"/>
              </a:spcAft>
              <a:buNone/>
            </a:pPr>
            <a:r>
              <a:rPr lang="en" sz="1600">
                <a:latin typeface="Roboto Light"/>
                <a:ea typeface="Roboto Light"/>
                <a:cs typeface="Roboto Light"/>
                <a:sym typeface="Roboto Light"/>
              </a:rPr>
              <a:t>Le bloc </a:t>
            </a:r>
            <a:r>
              <a:rPr b="1" lang="en" sz="1600">
                <a:solidFill>
                  <a:srgbClr val="E20B0B"/>
                </a:solidFill>
                <a:latin typeface="Roboto"/>
                <a:ea typeface="Roboto"/>
                <a:cs typeface="Roboto"/>
                <a:sym typeface="Roboto"/>
              </a:rPr>
              <a:t>finally </a:t>
            </a:r>
            <a:r>
              <a:rPr lang="en" sz="1600">
                <a:latin typeface="Roboto Light"/>
                <a:ea typeface="Roboto Light"/>
                <a:cs typeface="Roboto Light"/>
                <a:sym typeface="Roboto Light"/>
              </a:rPr>
              <a:t>est utilisé pour contenir du code qui sera exécuté </a:t>
            </a:r>
            <a:r>
              <a:rPr lang="en" sz="1600">
                <a:highlight>
                  <a:schemeClr val="lt1"/>
                </a:highlight>
                <a:latin typeface="Roboto Light"/>
                <a:ea typeface="Roboto Light"/>
                <a:cs typeface="Roboto Light"/>
                <a:sym typeface="Roboto Light"/>
              </a:rPr>
              <a:t>quel que soit le résultat </a:t>
            </a:r>
            <a:r>
              <a:rPr lang="en" sz="1600">
                <a:latin typeface="Roboto Light"/>
                <a:ea typeface="Roboto Light"/>
                <a:cs typeface="Roboto Light"/>
                <a:sym typeface="Roboto Light"/>
              </a:rPr>
              <a:t>de la tentative (try) et de la gestion d'exception (catch). </a:t>
            </a:r>
            <a:r>
              <a:rPr lang="en" sz="1600">
                <a:solidFill>
                  <a:schemeClr val="dk1"/>
                </a:solidFill>
                <a:latin typeface="Roboto Light"/>
                <a:ea typeface="Roboto Light"/>
                <a:cs typeface="Roboto Light"/>
                <a:sym typeface="Roboto Light"/>
              </a:rPr>
              <a:t>Seul l'appel de </a:t>
            </a:r>
            <a:r>
              <a:rPr b="1" lang="en" sz="1600">
                <a:solidFill>
                  <a:schemeClr val="dk1"/>
                </a:solidFill>
                <a:latin typeface="Roboto"/>
                <a:ea typeface="Roboto"/>
                <a:cs typeface="Roboto"/>
                <a:sym typeface="Roboto"/>
              </a:rPr>
              <a:t>System.exit()</a:t>
            </a:r>
            <a:r>
              <a:rPr lang="en" sz="1600">
                <a:solidFill>
                  <a:schemeClr val="dk1"/>
                </a:solidFill>
                <a:latin typeface="Roboto Light"/>
                <a:ea typeface="Roboto Light"/>
                <a:cs typeface="Roboto Light"/>
                <a:sym typeface="Roboto Light"/>
              </a:rPr>
              <a:t> empêchera l'exécution du bloc finally.</a:t>
            </a:r>
            <a:endParaRPr sz="1600">
              <a:latin typeface="Roboto Light"/>
              <a:ea typeface="Roboto Light"/>
              <a:cs typeface="Roboto Light"/>
              <a:sym typeface="Roboto Light"/>
            </a:endParaRPr>
          </a:p>
        </p:txBody>
      </p:sp>
      <p:sp>
        <p:nvSpPr>
          <p:cNvPr id="241" name="Google Shape;241;p32"/>
          <p:cNvSpPr txBox="1"/>
          <p:nvPr/>
        </p:nvSpPr>
        <p:spPr>
          <a:xfrm>
            <a:off x="546450" y="2036200"/>
            <a:ext cx="8051100" cy="2878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i="0" lang="en" sz="1250" u="none" cap="none" strike="noStrike">
                <a:solidFill>
                  <a:srgbClr val="7928A1"/>
                </a:solidFill>
                <a:latin typeface="Courier New"/>
                <a:ea typeface="Courier New"/>
                <a:cs typeface="Courier New"/>
                <a:sym typeface="Courier New"/>
              </a:rPr>
              <a:t>public</a:t>
            </a:r>
            <a:r>
              <a:rPr b="1" i="0" lang="en" sz="1250" u="none" cap="none" strike="noStrike">
                <a:solidFill>
                  <a:srgbClr val="262626"/>
                </a:solidFill>
                <a:latin typeface="Courier New"/>
                <a:ea typeface="Courier New"/>
                <a:cs typeface="Courier New"/>
                <a:sym typeface="Courier New"/>
              </a:rPr>
              <a:t> </a:t>
            </a:r>
            <a:r>
              <a:rPr b="1" i="0" lang="en" sz="1250" u="none" cap="none" strike="noStrike">
                <a:solidFill>
                  <a:srgbClr val="7928A1"/>
                </a:solidFill>
                <a:latin typeface="Courier New"/>
                <a:ea typeface="Courier New"/>
                <a:cs typeface="Courier New"/>
                <a:sym typeface="Courier New"/>
              </a:rPr>
              <a:t>class</a:t>
            </a:r>
            <a:r>
              <a:rPr b="1" i="0" lang="en" sz="1250" u="none" cap="none" strike="noStrike">
                <a:solidFill>
                  <a:srgbClr val="262626"/>
                </a:solidFill>
                <a:latin typeface="Courier New"/>
                <a:ea typeface="Courier New"/>
                <a:cs typeface="Courier New"/>
                <a:sym typeface="Courier New"/>
              </a:rPr>
              <a:t> </a:t>
            </a:r>
            <a:r>
              <a:rPr b="1" lang="en" sz="1250">
                <a:solidFill>
                  <a:srgbClr val="006F94"/>
                </a:solidFill>
                <a:latin typeface="Courier New"/>
                <a:ea typeface="Courier New"/>
                <a:cs typeface="Courier New"/>
                <a:sym typeface="Courier New"/>
              </a:rPr>
              <a:t>TestException</a:t>
            </a:r>
            <a:r>
              <a:rPr b="1" i="0" lang="en" sz="1250" u="none" cap="none" strike="noStrike">
                <a:solidFill>
                  <a:srgbClr val="262626"/>
                </a:solidFill>
                <a:latin typeface="Courier New"/>
                <a:ea typeface="Courier New"/>
                <a:cs typeface="Courier New"/>
                <a:sym typeface="Courier New"/>
              </a:rPr>
              <a:t>{</a:t>
            </a:r>
            <a:endParaRPr b="1" i="0" sz="1250" u="none" cap="none" strike="noStrike">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t/>
            </a:r>
            <a:endParaRPr b="1" sz="1250">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i="0" lang="en" sz="1250" u="none" cap="none" strike="noStrike">
                <a:solidFill>
                  <a:srgbClr val="262626"/>
                </a:solidFill>
                <a:latin typeface="Courier New"/>
                <a:ea typeface="Courier New"/>
                <a:cs typeface="Courier New"/>
                <a:sym typeface="Courier New"/>
              </a:rPr>
              <a:t>   </a:t>
            </a:r>
            <a:r>
              <a:rPr b="1" i="0" lang="en" sz="1250" u="none" cap="none" strike="noStrike">
                <a:solidFill>
                  <a:srgbClr val="7928A1"/>
                </a:solidFill>
                <a:latin typeface="Courier New"/>
                <a:ea typeface="Courier New"/>
                <a:cs typeface="Courier New"/>
                <a:sym typeface="Courier New"/>
              </a:rPr>
              <a:t>public</a:t>
            </a:r>
            <a:r>
              <a:rPr b="1" i="0" lang="en" sz="1250" u="none" cap="none" strike="noStrike">
                <a:solidFill>
                  <a:srgbClr val="262626"/>
                </a:solidFill>
                <a:latin typeface="Courier New"/>
                <a:ea typeface="Courier New"/>
                <a:cs typeface="Courier New"/>
                <a:sym typeface="Courier New"/>
              </a:rPr>
              <a:t> </a:t>
            </a:r>
            <a:r>
              <a:rPr b="1" i="0" lang="en" sz="1250" u="none" cap="none" strike="noStrike">
                <a:solidFill>
                  <a:srgbClr val="7928A1"/>
                </a:solidFill>
                <a:latin typeface="Courier New"/>
                <a:ea typeface="Courier New"/>
                <a:cs typeface="Courier New"/>
                <a:sym typeface="Courier New"/>
              </a:rPr>
              <a:t>static</a:t>
            </a:r>
            <a:r>
              <a:rPr b="1" i="0" lang="en" sz="1250" u="none" cap="none" strike="noStrike">
                <a:solidFill>
                  <a:srgbClr val="262626"/>
                </a:solidFill>
                <a:latin typeface="Courier New"/>
                <a:ea typeface="Courier New"/>
                <a:cs typeface="Courier New"/>
                <a:sym typeface="Courier New"/>
              </a:rPr>
              <a:t> </a:t>
            </a:r>
            <a:r>
              <a:rPr b="1" i="0" lang="en" sz="1250" u="none" cap="none" strike="noStrike">
                <a:solidFill>
                  <a:srgbClr val="7928A1"/>
                </a:solidFill>
                <a:latin typeface="Courier New"/>
                <a:ea typeface="Courier New"/>
                <a:cs typeface="Courier New"/>
                <a:sym typeface="Courier New"/>
              </a:rPr>
              <a:t>void</a:t>
            </a:r>
            <a:r>
              <a:rPr b="1" i="0" lang="en" sz="1250" u="none" cap="none" strike="noStrike">
                <a:solidFill>
                  <a:srgbClr val="262626"/>
                </a:solidFill>
                <a:latin typeface="Courier New"/>
                <a:ea typeface="Courier New"/>
                <a:cs typeface="Courier New"/>
                <a:sym typeface="Courier New"/>
              </a:rPr>
              <a:t> </a:t>
            </a:r>
            <a:r>
              <a:rPr b="1" i="0" lang="en" sz="1250" u="none" cap="none" strike="noStrike">
                <a:solidFill>
                  <a:srgbClr val="006F94"/>
                </a:solidFill>
                <a:latin typeface="Courier New"/>
                <a:ea typeface="Courier New"/>
                <a:cs typeface="Courier New"/>
                <a:sym typeface="Courier New"/>
              </a:rPr>
              <a:t>main</a:t>
            </a:r>
            <a:r>
              <a:rPr b="1" i="0" lang="en" sz="1250" u="none" cap="none" strike="noStrike">
                <a:solidFill>
                  <a:srgbClr val="995400"/>
                </a:solidFill>
                <a:latin typeface="Courier New"/>
                <a:ea typeface="Courier New"/>
                <a:cs typeface="Courier New"/>
                <a:sym typeface="Courier New"/>
              </a:rPr>
              <a:t>(String[] args)</a:t>
            </a:r>
            <a:r>
              <a:rPr b="1" i="0" lang="en" sz="1250" u="none" cap="none" strike="noStrike">
                <a:solidFill>
                  <a:srgbClr val="262626"/>
                </a:solidFill>
                <a:latin typeface="Courier New"/>
                <a:ea typeface="Courier New"/>
                <a:cs typeface="Courier New"/>
                <a:sym typeface="Courier New"/>
              </a:rPr>
              <a:t> {</a:t>
            </a:r>
            <a:endParaRPr b="1" i="0" sz="1250" u="none" cap="none" strike="noStrike">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lang="en" sz="1250">
                <a:solidFill>
                  <a:srgbClr val="262626"/>
                </a:solidFill>
                <a:latin typeface="Courier New"/>
                <a:ea typeface="Courier New"/>
                <a:cs typeface="Courier New"/>
                <a:sym typeface="Courier New"/>
              </a:rPr>
              <a:t>	</a:t>
            </a:r>
            <a:r>
              <a:rPr b="1" lang="en" sz="1250">
                <a:solidFill>
                  <a:srgbClr val="995400"/>
                </a:solidFill>
                <a:latin typeface="Courier New"/>
                <a:ea typeface="Courier New"/>
                <a:cs typeface="Courier New"/>
                <a:sym typeface="Courier New"/>
              </a:rPr>
              <a:t>try</a:t>
            </a:r>
            <a:r>
              <a:rPr b="1" lang="en" sz="1250">
                <a:solidFill>
                  <a:srgbClr val="262626"/>
                </a:solidFill>
                <a:latin typeface="Courier New"/>
                <a:ea typeface="Courier New"/>
                <a:cs typeface="Courier New"/>
                <a:sym typeface="Courier New"/>
              </a:rPr>
              <a:t>{</a:t>
            </a:r>
            <a:endParaRPr b="1" sz="1250">
              <a:solidFill>
                <a:srgbClr val="262626"/>
              </a:solidFill>
              <a:latin typeface="Courier New"/>
              <a:ea typeface="Courier New"/>
              <a:cs typeface="Courier New"/>
              <a:sym typeface="Courier New"/>
            </a:endParaRPr>
          </a:p>
          <a:p>
            <a:pPr indent="457200" lvl="0" marL="457200" marR="0" rtl="0" algn="l">
              <a:lnSpc>
                <a:spcPct val="100000"/>
              </a:lnSpc>
              <a:spcBef>
                <a:spcPts val="0"/>
              </a:spcBef>
              <a:spcAft>
                <a:spcPts val="0"/>
              </a:spcAft>
              <a:buClr>
                <a:schemeClr val="dk1"/>
              </a:buClr>
              <a:buSzPts val="1100"/>
              <a:buFont typeface="Arial"/>
              <a:buNone/>
            </a:pPr>
            <a:r>
              <a:rPr b="1" lang="en" sz="1250">
                <a:solidFill>
                  <a:srgbClr val="0033B3"/>
                </a:solidFill>
                <a:highlight>
                  <a:srgbClr val="FFFFFF"/>
                </a:highlight>
                <a:latin typeface="Courier New"/>
                <a:ea typeface="Courier New"/>
                <a:cs typeface="Courier New"/>
                <a:sym typeface="Courier New"/>
              </a:rPr>
              <a:t>int</a:t>
            </a:r>
            <a:r>
              <a:rPr b="1" lang="en" sz="1250">
                <a:solidFill>
                  <a:srgbClr val="080808"/>
                </a:solidFill>
                <a:highlight>
                  <a:srgbClr val="FFFFFF"/>
                </a:highlight>
                <a:latin typeface="Courier New"/>
                <a:ea typeface="Courier New"/>
                <a:cs typeface="Courier New"/>
                <a:sym typeface="Courier New"/>
              </a:rPr>
              <a:t>[] </a:t>
            </a:r>
            <a:r>
              <a:rPr b="1" lang="en" sz="1250">
                <a:solidFill>
                  <a:schemeClr val="dk1"/>
                </a:solidFill>
                <a:highlight>
                  <a:srgbClr val="FFFFFF"/>
                </a:highlight>
                <a:latin typeface="Courier New"/>
                <a:ea typeface="Courier New"/>
                <a:cs typeface="Courier New"/>
                <a:sym typeface="Courier New"/>
              </a:rPr>
              <a:t>numbers </a:t>
            </a:r>
            <a:r>
              <a:rPr b="1" lang="en" sz="1250">
                <a:solidFill>
                  <a:srgbClr val="080808"/>
                </a:solidFill>
                <a:highlight>
                  <a:srgbClr val="FFFFFF"/>
                </a:highlight>
                <a:latin typeface="Courier New"/>
                <a:ea typeface="Courier New"/>
                <a:cs typeface="Courier New"/>
                <a:sym typeface="Courier New"/>
              </a:rPr>
              <a:t>= { </a:t>
            </a:r>
            <a:r>
              <a:rPr b="1" lang="en" sz="1250">
                <a:solidFill>
                  <a:srgbClr val="1750EB"/>
                </a:solidFill>
                <a:highlight>
                  <a:srgbClr val="FFFFFF"/>
                </a:highlight>
                <a:latin typeface="Courier New"/>
                <a:ea typeface="Courier New"/>
                <a:cs typeface="Courier New"/>
                <a:sym typeface="Courier New"/>
              </a:rPr>
              <a:t>1</a:t>
            </a:r>
            <a:r>
              <a:rPr b="1" lang="en" sz="1250">
                <a:solidFill>
                  <a:srgbClr val="080808"/>
                </a:solidFill>
                <a:highlight>
                  <a:srgbClr val="FFFFFF"/>
                </a:highlight>
                <a:latin typeface="Courier New"/>
                <a:ea typeface="Courier New"/>
                <a:cs typeface="Courier New"/>
                <a:sym typeface="Courier New"/>
              </a:rPr>
              <a:t>, </a:t>
            </a:r>
            <a:r>
              <a:rPr b="1" lang="en" sz="1250">
                <a:solidFill>
                  <a:srgbClr val="1750EB"/>
                </a:solidFill>
                <a:highlight>
                  <a:srgbClr val="FFFFFF"/>
                </a:highlight>
                <a:latin typeface="Courier New"/>
                <a:ea typeface="Courier New"/>
                <a:cs typeface="Courier New"/>
                <a:sym typeface="Courier New"/>
              </a:rPr>
              <a:t>2</a:t>
            </a:r>
            <a:r>
              <a:rPr b="1" lang="en" sz="1250">
                <a:solidFill>
                  <a:srgbClr val="080808"/>
                </a:solidFill>
                <a:highlight>
                  <a:srgbClr val="FFFFFF"/>
                </a:highlight>
                <a:latin typeface="Courier New"/>
                <a:ea typeface="Courier New"/>
                <a:cs typeface="Courier New"/>
                <a:sym typeface="Courier New"/>
              </a:rPr>
              <a:t>, </a:t>
            </a:r>
            <a:r>
              <a:rPr b="1" lang="en" sz="1250">
                <a:solidFill>
                  <a:srgbClr val="1750EB"/>
                </a:solidFill>
                <a:highlight>
                  <a:srgbClr val="FFFFFF"/>
                </a:highlight>
                <a:latin typeface="Courier New"/>
                <a:ea typeface="Courier New"/>
                <a:cs typeface="Courier New"/>
                <a:sym typeface="Courier New"/>
              </a:rPr>
              <a:t>3 </a:t>
            </a:r>
            <a:r>
              <a:rPr b="1" lang="en" sz="1250">
                <a:solidFill>
                  <a:srgbClr val="080808"/>
                </a:solidFill>
                <a:highlight>
                  <a:srgbClr val="FFFFFF"/>
                </a:highlight>
                <a:latin typeface="Courier New"/>
                <a:ea typeface="Courier New"/>
                <a:cs typeface="Courier New"/>
                <a:sym typeface="Courier New"/>
              </a:rPr>
              <a:t>};</a:t>
            </a:r>
            <a:endParaRPr b="1" sz="1250">
              <a:solidFill>
                <a:srgbClr val="080808"/>
              </a:solidFill>
              <a:highlight>
                <a:srgbClr val="FFFFFF"/>
              </a:highlight>
              <a:latin typeface="Courier New"/>
              <a:ea typeface="Courier New"/>
              <a:cs typeface="Courier New"/>
              <a:sym typeface="Courier New"/>
            </a:endParaRPr>
          </a:p>
          <a:p>
            <a:pPr indent="457200" lvl="0" marL="457200" marR="0" rtl="0" algn="l">
              <a:lnSpc>
                <a:spcPct val="100000"/>
              </a:lnSpc>
              <a:spcBef>
                <a:spcPts val="0"/>
              </a:spcBef>
              <a:spcAft>
                <a:spcPts val="0"/>
              </a:spcAft>
              <a:buClr>
                <a:schemeClr val="dk1"/>
              </a:buClr>
              <a:buSzPts val="1100"/>
              <a:buFont typeface="Arial"/>
              <a:buNone/>
            </a:pPr>
            <a:r>
              <a:rPr b="1" lang="en" sz="1250">
                <a:solidFill>
                  <a:schemeClr val="dk1"/>
                </a:solidFill>
                <a:highlight>
                  <a:srgbClr val="FFFFFF"/>
                </a:highlight>
                <a:latin typeface="Courier New"/>
                <a:ea typeface="Courier New"/>
                <a:cs typeface="Courier New"/>
                <a:sym typeface="Courier New"/>
              </a:rPr>
              <a:t>System</a:t>
            </a:r>
            <a:r>
              <a:rPr b="1" lang="en" sz="1250">
                <a:solidFill>
                  <a:srgbClr val="080808"/>
                </a:solidFill>
                <a:highlight>
                  <a:srgbClr val="FFFFFF"/>
                </a:highlight>
                <a:latin typeface="Courier New"/>
                <a:ea typeface="Courier New"/>
                <a:cs typeface="Courier New"/>
                <a:sym typeface="Courier New"/>
              </a:rPr>
              <a:t>.</a:t>
            </a:r>
            <a:r>
              <a:rPr b="1" lang="en" sz="1250">
                <a:solidFill>
                  <a:srgbClr val="871094"/>
                </a:solidFill>
                <a:highlight>
                  <a:srgbClr val="FFFFFF"/>
                </a:highlight>
                <a:latin typeface="Courier New"/>
                <a:ea typeface="Courier New"/>
                <a:cs typeface="Courier New"/>
                <a:sym typeface="Courier New"/>
              </a:rPr>
              <a:t>out</a:t>
            </a:r>
            <a:r>
              <a:rPr b="1" lang="en" sz="1250">
                <a:solidFill>
                  <a:srgbClr val="080808"/>
                </a:solidFill>
                <a:highlight>
                  <a:srgbClr val="FFFFFF"/>
                </a:highlight>
                <a:latin typeface="Courier New"/>
                <a:ea typeface="Courier New"/>
                <a:cs typeface="Courier New"/>
                <a:sym typeface="Courier New"/>
              </a:rPr>
              <a:t>.println(</a:t>
            </a:r>
            <a:r>
              <a:rPr b="1" lang="en" sz="1250">
                <a:solidFill>
                  <a:schemeClr val="dk1"/>
                </a:solidFill>
                <a:highlight>
                  <a:srgbClr val="FFFFFF"/>
                </a:highlight>
                <a:latin typeface="Courier New"/>
                <a:ea typeface="Courier New"/>
                <a:cs typeface="Courier New"/>
                <a:sym typeface="Courier New"/>
              </a:rPr>
              <a:t>numbers</a:t>
            </a:r>
            <a:r>
              <a:rPr b="1" lang="en" sz="1250">
                <a:solidFill>
                  <a:srgbClr val="080808"/>
                </a:solidFill>
                <a:highlight>
                  <a:srgbClr val="FFFFFF"/>
                </a:highlight>
                <a:latin typeface="Courier New"/>
                <a:ea typeface="Courier New"/>
                <a:cs typeface="Courier New"/>
                <a:sym typeface="Courier New"/>
              </a:rPr>
              <a:t>[</a:t>
            </a:r>
            <a:r>
              <a:rPr b="1" lang="en" sz="1250">
                <a:solidFill>
                  <a:srgbClr val="1750EB"/>
                </a:solidFill>
                <a:highlight>
                  <a:srgbClr val="FFFFFF"/>
                </a:highlight>
                <a:latin typeface="Courier New"/>
                <a:ea typeface="Courier New"/>
                <a:cs typeface="Courier New"/>
                <a:sym typeface="Courier New"/>
              </a:rPr>
              <a:t>3</a:t>
            </a:r>
            <a:r>
              <a:rPr b="1" lang="en" sz="1250">
                <a:solidFill>
                  <a:srgbClr val="080808"/>
                </a:solidFill>
                <a:highlight>
                  <a:srgbClr val="FFFFFF"/>
                </a:highlight>
                <a:latin typeface="Courier New"/>
                <a:ea typeface="Courier New"/>
                <a:cs typeface="Courier New"/>
                <a:sym typeface="Courier New"/>
              </a:rPr>
              <a:t>]);</a:t>
            </a:r>
            <a:endParaRPr b="1" sz="1250">
              <a:solidFill>
                <a:srgbClr val="080808"/>
              </a:solidFill>
              <a:highlight>
                <a:srgbClr val="FFFFFF"/>
              </a:highlight>
              <a:latin typeface="Courier New"/>
              <a:ea typeface="Courier New"/>
              <a:cs typeface="Courier New"/>
              <a:sym typeface="Courier New"/>
            </a:endParaRPr>
          </a:p>
          <a:p>
            <a:pPr indent="457200" lvl="0" marL="457200" marR="0" rtl="0" algn="l">
              <a:lnSpc>
                <a:spcPct val="100000"/>
              </a:lnSpc>
              <a:spcBef>
                <a:spcPts val="0"/>
              </a:spcBef>
              <a:spcAft>
                <a:spcPts val="0"/>
              </a:spcAft>
              <a:buClr>
                <a:schemeClr val="dk1"/>
              </a:buClr>
              <a:buSzPts val="1100"/>
              <a:buFont typeface="Arial"/>
              <a:buNone/>
            </a:pPr>
            <a:r>
              <a:t/>
            </a:r>
            <a:endParaRPr b="1" sz="1250">
              <a:solidFill>
                <a:srgbClr val="080808"/>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rPr b="1" lang="en" sz="1250">
                <a:solidFill>
                  <a:srgbClr val="080808"/>
                </a:solidFill>
                <a:highlight>
                  <a:srgbClr val="FFFFFF"/>
                </a:highlight>
                <a:latin typeface="Courier New"/>
                <a:ea typeface="Courier New"/>
                <a:cs typeface="Courier New"/>
                <a:sym typeface="Courier New"/>
              </a:rPr>
              <a:t>}</a:t>
            </a:r>
            <a:r>
              <a:rPr b="1" lang="en" sz="1250">
                <a:solidFill>
                  <a:srgbClr val="006F94"/>
                </a:solidFill>
                <a:latin typeface="Courier New"/>
                <a:ea typeface="Courier New"/>
                <a:cs typeface="Courier New"/>
                <a:sym typeface="Courier New"/>
              </a:rPr>
              <a:t>catch</a:t>
            </a:r>
            <a:r>
              <a:rPr b="1" lang="en" sz="1250">
                <a:solidFill>
                  <a:srgbClr val="080808"/>
                </a:solidFill>
                <a:highlight>
                  <a:srgbClr val="FFFFFF"/>
                </a:highlight>
                <a:latin typeface="Courier New"/>
                <a:ea typeface="Courier New"/>
                <a:cs typeface="Courier New"/>
                <a:sym typeface="Courier New"/>
              </a:rPr>
              <a:t>(</a:t>
            </a:r>
            <a:r>
              <a:rPr b="1" lang="en" sz="1250">
                <a:solidFill>
                  <a:srgbClr val="995400"/>
                </a:solidFill>
                <a:latin typeface="Courier New"/>
                <a:ea typeface="Courier New"/>
                <a:cs typeface="Courier New"/>
                <a:sym typeface="Courier New"/>
              </a:rPr>
              <a:t>ArrayIndexOutOfBoundsException</a:t>
            </a:r>
            <a:r>
              <a:rPr b="1" lang="en" sz="1250">
                <a:solidFill>
                  <a:srgbClr val="080808"/>
                </a:solidFill>
                <a:highlight>
                  <a:srgbClr val="FFFFFF"/>
                </a:highlight>
                <a:latin typeface="Courier New"/>
                <a:ea typeface="Courier New"/>
                <a:cs typeface="Courier New"/>
                <a:sym typeface="Courier New"/>
              </a:rPr>
              <a:t> </a:t>
            </a:r>
            <a:r>
              <a:rPr b="1" lang="en" sz="1250">
                <a:solidFill>
                  <a:srgbClr val="A64D79"/>
                </a:solidFill>
                <a:highlight>
                  <a:srgbClr val="FFFFFF"/>
                </a:highlight>
                <a:latin typeface="Courier New"/>
                <a:ea typeface="Courier New"/>
                <a:cs typeface="Courier New"/>
                <a:sym typeface="Courier New"/>
              </a:rPr>
              <a:t>ex</a:t>
            </a:r>
            <a:r>
              <a:rPr b="1" lang="en" sz="1250">
                <a:solidFill>
                  <a:srgbClr val="080808"/>
                </a:solidFill>
                <a:highlight>
                  <a:srgbClr val="FFFFFF"/>
                </a:highlight>
                <a:latin typeface="Courier New"/>
                <a:ea typeface="Courier New"/>
                <a:cs typeface="Courier New"/>
                <a:sym typeface="Courier New"/>
              </a:rPr>
              <a:t>){</a:t>
            </a:r>
            <a:endParaRPr b="1" sz="1250">
              <a:solidFill>
                <a:srgbClr val="080808"/>
              </a:solidFill>
              <a:highlight>
                <a:srgbClr val="FFFFFF"/>
              </a:highlight>
              <a:latin typeface="Courier New"/>
              <a:ea typeface="Courier New"/>
              <a:cs typeface="Courier New"/>
              <a:sym typeface="Courier New"/>
            </a:endParaRPr>
          </a:p>
          <a:p>
            <a:pPr indent="457200" lvl="0" marL="457200" rtl="0" algn="l">
              <a:spcBef>
                <a:spcPts val="0"/>
              </a:spcBef>
              <a:spcAft>
                <a:spcPts val="0"/>
              </a:spcAft>
              <a:buClr>
                <a:schemeClr val="dk1"/>
              </a:buClr>
              <a:buSzPts val="1100"/>
              <a:buFont typeface="Arial"/>
              <a:buNone/>
            </a:pPr>
            <a:r>
              <a:rPr b="1" lang="en" sz="1250">
                <a:solidFill>
                  <a:schemeClr val="dk1"/>
                </a:solidFill>
                <a:highlight>
                  <a:srgbClr val="FFFFFF"/>
                </a:highlight>
                <a:latin typeface="Courier New"/>
                <a:ea typeface="Courier New"/>
                <a:cs typeface="Courier New"/>
                <a:sym typeface="Courier New"/>
              </a:rPr>
              <a:t>System</a:t>
            </a:r>
            <a:r>
              <a:rPr b="1" lang="en" sz="1250">
                <a:solidFill>
                  <a:srgbClr val="080808"/>
                </a:solidFill>
                <a:highlight>
                  <a:srgbClr val="FFFFFF"/>
                </a:highlight>
                <a:latin typeface="Courier New"/>
                <a:ea typeface="Courier New"/>
                <a:cs typeface="Courier New"/>
                <a:sym typeface="Courier New"/>
              </a:rPr>
              <a:t>.</a:t>
            </a:r>
            <a:r>
              <a:rPr b="1" lang="en" sz="1250">
                <a:solidFill>
                  <a:srgbClr val="871094"/>
                </a:solidFill>
                <a:highlight>
                  <a:srgbClr val="FFFFFF"/>
                </a:highlight>
                <a:latin typeface="Courier New"/>
                <a:ea typeface="Courier New"/>
                <a:cs typeface="Courier New"/>
                <a:sym typeface="Courier New"/>
              </a:rPr>
              <a:t>err</a:t>
            </a:r>
            <a:r>
              <a:rPr b="1" lang="en" sz="1250">
                <a:solidFill>
                  <a:srgbClr val="080808"/>
                </a:solidFill>
                <a:highlight>
                  <a:srgbClr val="FFFFFF"/>
                </a:highlight>
                <a:latin typeface="Courier New"/>
                <a:ea typeface="Courier New"/>
                <a:cs typeface="Courier New"/>
                <a:sym typeface="Courier New"/>
              </a:rPr>
              <a:t>.println(</a:t>
            </a:r>
            <a:r>
              <a:rPr b="1" lang="en" sz="1250">
                <a:solidFill>
                  <a:srgbClr val="A64D79"/>
                </a:solidFill>
                <a:highlight>
                  <a:srgbClr val="FFFFFF"/>
                </a:highlight>
                <a:latin typeface="Courier New"/>
                <a:ea typeface="Courier New"/>
                <a:cs typeface="Courier New"/>
                <a:sym typeface="Courier New"/>
              </a:rPr>
              <a:t>ex</a:t>
            </a:r>
            <a:r>
              <a:rPr b="1" lang="en" sz="1250">
                <a:solidFill>
                  <a:schemeClr val="dk1"/>
                </a:solidFill>
                <a:highlight>
                  <a:srgbClr val="FFFFFF"/>
                </a:highlight>
                <a:latin typeface="Courier New"/>
                <a:ea typeface="Courier New"/>
                <a:cs typeface="Courier New"/>
                <a:sym typeface="Courier New"/>
              </a:rPr>
              <a:t>.getMessage()</a:t>
            </a:r>
            <a:r>
              <a:rPr b="1" lang="en" sz="1250">
                <a:solidFill>
                  <a:srgbClr val="080808"/>
                </a:solidFill>
                <a:highlight>
                  <a:srgbClr val="FFFFFF"/>
                </a:highlight>
                <a:latin typeface="Courier New"/>
                <a:ea typeface="Courier New"/>
                <a:cs typeface="Courier New"/>
                <a:sym typeface="Courier New"/>
              </a:rPr>
              <a:t>);</a:t>
            </a:r>
            <a:endParaRPr b="1" sz="1250">
              <a:solidFill>
                <a:srgbClr val="080808"/>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rPr b="1" lang="en" sz="1250">
                <a:solidFill>
                  <a:srgbClr val="080808"/>
                </a:solidFill>
                <a:highlight>
                  <a:srgbClr val="FFFFFF"/>
                </a:highlight>
                <a:latin typeface="Courier New"/>
                <a:ea typeface="Courier New"/>
                <a:cs typeface="Courier New"/>
                <a:sym typeface="Courier New"/>
              </a:rPr>
              <a:t>}</a:t>
            </a:r>
            <a:r>
              <a:rPr b="1" lang="en" sz="1250">
                <a:solidFill>
                  <a:srgbClr val="006F94"/>
                </a:solidFill>
                <a:latin typeface="Courier New"/>
                <a:ea typeface="Courier New"/>
                <a:cs typeface="Courier New"/>
                <a:sym typeface="Courier New"/>
              </a:rPr>
              <a:t>finally</a:t>
            </a:r>
            <a:r>
              <a:rPr b="1" lang="en" sz="1250">
                <a:solidFill>
                  <a:srgbClr val="080808"/>
                </a:solidFill>
                <a:highlight>
                  <a:srgbClr val="FFFFFF"/>
                </a:highlight>
                <a:latin typeface="Courier New"/>
                <a:ea typeface="Courier New"/>
                <a:cs typeface="Courier New"/>
                <a:sym typeface="Courier New"/>
              </a:rPr>
              <a:t>{</a:t>
            </a:r>
            <a:endParaRPr b="1" sz="1250">
              <a:solidFill>
                <a:srgbClr val="E20B0B"/>
              </a:solidFill>
              <a:highlight>
                <a:srgbClr val="FFFFFF"/>
              </a:highlight>
              <a:latin typeface="Courier New"/>
              <a:ea typeface="Courier New"/>
              <a:cs typeface="Courier New"/>
              <a:sym typeface="Courier New"/>
            </a:endParaRPr>
          </a:p>
          <a:p>
            <a:pPr indent="457200" lvl="0" marL="457200" rtl="0" algn="l">
              <a:spcBef>
                <a:spcPts val="0"/>
              </a:spcBef>
              <a:spcAft>
                <a:spcPts val="0"/>
              </a:spcAft>
              <a:buClr>
                <a:schemeClr val="dk1"/>
              </a:buClr>
              <a:buSzPts val="1100"/>
              <a:buFont typeface="Arial"/>
              <a:buNone/>
            </a:pPr>
            <a:r>
              <a:rPr b="1" lang="en" sz="1250">
                <a:solidFill>
                  <a:schemeClr val="dk1"/>
                </a:solidFill>
                <a:highlight>
                  <a:srgbClr val="FFFFFF"/>
                </a:highlight>
                <a:latin typeface="Courier New"/>
                <a:ea typeface="Courier New"/>
                <a:cs typeface="Courier New"/>
                <a:sym typeface="Courier New"/>
              </a:rPr>
              <a:t>System</a:t>
            </a:r>
            <a:r>
              <a:rPr b="1" lang="en" sz="1250">
                <a:solidFill>
                  <a:srgbClr val="080808"/>
                </a:solidFill>
                <a:highlight>
                  <a:srgbClr val="FFFFFF"/>
                </a:highlight>
                <a:latin typeface="Courier New"/>
                <a:ea typeface="Courier New"/>
                <a:cs typeface="Courier New"/>
                <a:sym typeface="Courier New"/>
              </a:rPr>
              <a:t>.</a:t>
            </a:r>
            <a:r>
              <a:rPr b="1" lang="en" sz="1250">
                <a:solidFill>
                  <a:srgbClr val="871094"/>
                </a:solidFill>
                <a:highlight>
                  <a:srgbClr val="FFFFFF"/>
                </a:highlight>
                <a:latin typeface="Courier New"/>
                <a:ea typeface="Courier New"/>
                <a:cs typeface="Courier New"/>
                <a:sym typeface="Courier New"/>
              </a:rPr>
              <a:t>out</a:t>
            </a:r>
            <a:r>
              <a:rPr b="1" lang="en" sz="1250">
                <a:solidFill>
                  <a:srgbClr val="080808"/>
                </a:solidFill>
                <a:highlight>
                  <a:srgbClr val="FFFFFF"/>
                </a:highlight>
                <a:latin typeface="Courier New"/>
                <a:ea typeface="Courier New"/>
                <a:cs typeface="Courier New"/>
                <a:sym typeface="Courier New"/>
              </a:rPr>
              <a:t>.println(</a:t>
            </a:r>
            <a:r>
              <a:rPr b="1" lang="en" sz="1250">
                <a:solidFill>
                  <a:srgbClr val="188038"/>
                </a:solidFill>
                <a:highlight>
                  <a:srgbClr val="FFFFFF"/>
                </a:highlight>
                <a:latin typeface="Courier New"/>
                <a:ea typeface="Courier New"/>
                <a:cs typeface="Courier New"/>
                <a:sym typeface="Courier New"/>
              </a:rPr>
              <a:t>“Le bloc finally s’exécute toujours”</a:t>
            </a:r>
            <a:r>
              <a:rPr b="1" lang="en" sz="1250">
                <a:solidFill>
                  <a:srgbClr val="080808"/>
                </a:solidFill>
                <a:highlight>
                  <a:srgbClr val="FFFFFF"/>
                </a:highlight>
                <a:latin typeface="Courier New"/>
                <a:ea typeface="Courier New"/>
                <a:cs typeface="Courier New"/>
                <a:sym typeface="Courier New"/>
              </a:rPr>
              <a:t>);</a:t>
            </a:r>
            <a:endParaRPr b="1" sz="1250">
              <a:solidFill>
                <a:srgbClr val="080808"/>
              </a:solidFill>
              <a:highlight>
                <a:srgbClr val="FFFFFF"/>
              </a:highlight>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b="1" lang="en" sz="1250">
                <a:solidFill>
                  <a:srgbClr val="080808"/>
                </a:solidFill>
                <a:highlight>
                  <a:srgbClr val="FFFFFF"/>
                </a:highlight>
                <a:latin typeface="Courier New"/>
                <a:ea typeface="Courier New"/>
                <a:cs typeface="Courier New"/>
                <a:sym typeface="Courier New"/>
              </a:rPr>
              <a:t>}</a:t>
            </a:r>
            <a:endParaRPr b="1" sz="1250">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lang="en" sz="1250">
                <a:solidFill>
                  <a:srgbClr val="262626"/>
                </a:solidFill>
                <a:latin typeface="Courier New"/>
                <a:ea typeface="Courier New"/>
                <a:cs typeface="Courier New"/>
                <a:sym typeface="Courier New"/>
              </a:rPr>
              <a:t>   }</a:t>
            </a:r>
            <a:endParaRPr b="1" i="0" sz="1250" u="none" cap="none" strike="noStrike">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i="0" lang="en" sz="1250" u="none" cap="none" strike="noStrike">
                <a:solidFill>
                  <a:srgbClr val="262626"/>
                </a:solidFill>
                <a:latin typeface="Courier New"/>
                <a:ea typeface="Courier New"/>
                <a:cs typeface="Courier New"/>
                <a:sym typeface="Courier New"/>
              </a:rPr>
              <a:t>}</a:t>
            </a:r>
            <a:endParaRPr b="0" i="0" sz="950" u="none" cap="none" strike="noStrike">
              <a:solidFill>
                <a:srgbClr val="262626"/>
              </a:solidFill>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descr="D:\esprit 2014\ESPRIT 2014\charte essprit 2014\render\support final\triangle.png" id="246" name="Google Shape;246;p33"/>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247" name="Google Shape;247;p33"/>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248" name="Google Shape;248;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249" name="Google Shape;249;p33"/>
          <p:cNvSpPr txBox="1"/>
          <p:nvPr/>
        </p:nvSpPr>
        <p:spPr>
          <a:xfrm>
            <a:off x="857250" y="27050"/>
            <a:ext cx="4838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Gestion active (</a:t>
            </a:r>
            <a:r>
              <a:rPr b="1" lang="en" sz="1600">
                <a:solidFill>
                  <a:srgbClr val="E20B0B"/>
                </a:solidFill>
                <a:latin typeface="Roboto"/>
                <a:ea typeface="Roboto"/>
                <a:cs typeface="Roboto"/>
                <a:sym typeface="Roboto"/>
              </a:rPr>
              <a:t>finally</a:t>
            </a:r>
            <a:r>
              <a:rPr b="1" lang="en">
                <a:solidFill>
                  <a:srgbClr val="E20B0B"/>
                </a:solidFill>
              </a:rPr>
              <a:t>)</a:t>
            </a:r>
            <a:endParaRPr>
              <a:solidFill>
                <a:schemeClr val="dk1"/>
              </a:solidFill>
            </a:endParaRPr>
          </a:p>
          <a:p>
            <a:pPr indent="0" lvl="0" marL="0" rtl="0" algn="l">
              <a:spcBef>
                <a:spcPts val="0"/>
              </a:spcBef>
              <a:spcAft>
                <a:spcPts val="0"/>
              </a:spcAft>
              <a:buNone/>
            </a:pPr>
            <a:r>
              <a:t/>
            </a:r>
            <a:endParaRPr b="1">
              <a:solidFill>
                <a:srgbClr val="E20B0B"/>
              </a:solidFill>
            </a:endParaRPr>
          </a:p>
        </p:txBody>
      </p:sp>
      <p:sp>
        <p:nvSpPr>
          <p:cNvPr id="250" name="Google Shape;250;p33"/>
          <p:cNvSpPr txBox="1"/>
          <p:nvPr/>
        </p:nvSpPr>
        <p:spPr>
          <a:xfrm>
            <a:off x="483400" y="567700"/>
            <a:ext cx="8163000" cy="14160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1000"/>
              </a:spcAft>
              <a:buNone/>
            </a:pPr>
            <a:r>
              <a:rPr lang="en" sz="1600">
                <a:solidFill>
                  <a:schemeClr val="dk1"/>
                </a:solidFill>
                <a:latin typeface="Roboto Light"/>
                <a:ea typeface="Roboto Light"/>
                <a:cs typeface="Roboto Light"/>
                <a:sym typeface="Roboto Light"/>
              </a:rPr>
              <a:t>La clause </a:t>
            </a:r>
            <a:r>
              <a:rPr b="1" lang="en" sz="1600">
                <a:solidFill>
                  <a:srgbClr val="E20B0B"/>
                </a:solidFill>
                <a:latin typeface="Roboto"/>
                <a:ea typeface="Roboto"/>
                <a:cs typeface="Roboto"/>
                <a:sym typeface="Roboto"/>
              </a:rPr>
              <a:t>finally </a:t>
            </a:r>
            <a:r>
              <a:rPr lang="en" sz="1600">
                <a:solidFill>
                  <a:schemeClr val="dk1"/>
                </a:solidFill>
                <a:latin typeface="Roboto Light"/>
                <a:ea typeface="Roboto Light"/>
                <a:cs typeface="Roboto Light"/>
                <a:sym typeface="Roboto Light"/>
              </a:rPr>
              <a:t>peut être utilisée avec ou sans des clauses catch.</a:t>
            </a:r>
            <a:r>
              <a:rPr lang="en" sz="1600">
                <a:solidFill>
                  <a:schemeClr val="dk1"/>
                </a:solidFill>
                <a:highlight>
                  <a:schemeClr val="lt1"/>
                </a:highlight>
                <a:latin typeface="Roboto Light"/>
                <a:ea typeface="Roboto Light"/>
                <a:cs typeface="Roboto Light"/>
                <a:sym typeface="Roboto Light"/>
              </a:rPr>
              <a:t> </a:t>
            </a:r>
            <a:r>
              <a:rPr lang="en" sz="1600">
                <a:highlight>
                  <a:schemeClr val="lt1"/>
                </a:highlight>
                <a:latin typeface="Roboto Light"/>
                <a:ea typeface="Roboto Light"/>
                <a:cs typeface="Roboto Light"/>
                <a:sym typeface="Roboto Light"/>
              </a:rPr>
              <a:t>Il est couramment </a:t>
            </a:r>
            <a:r>
              <a:rPr lang="en" sz="1600">
                <a:latin typeface="Roboto Light"/>
                <a:ea typeface="Roboto Light"/>
                <a:cs typeface="Roboto Light"/>
                <a:sym typeface="Roboto Light"/>
              </a:rPr>
              <a:t>utilisé pour effectuer des opérations de nettoyage,</a:t>
            </a:r>
            <a:r>
              <a:rPr lang="en" sz="1600">
                <a:highlight>
                  <a:schemeClr val="lt1"/>
                </a:highlight>
                <a:latin typeface="Roboto Light"/>
                <a:ea typeface="Roboto Light"/>
                <a:cs typeface="Roboto Light"/>
                <a:sym typeface="Roboto Light"/>
              </a:rPr>
              <a:t> telles que la </a:t>
            </a:r>
            <a:r>
              <a:rPr lang="en" sz="1600">
                <a:latin typeface="Roboto Light"/>
                <a:ea typeface="Roboto Light"/>
                <a:cs typeface="Roboto Light"/>
                <a:sym typeface="Roboto Light"/>
              </a:rPr>
              <a:t>fermeture de fichiers ou la libération de ressources. </a:t>
            </a:r>
            <a:endParaRPr sz="1600">
              <a:latin typeface="Roboto Light"/>
              <a:ea typeface="Roboto Light"/>
              <a:cs typeface="Roboto Light"/>
              <a:sym typeface="Roboto Light"/>
            </a:endParaRPr>
          </a:p>
        </p:txBody>
      </p:sp>
      <p:sp>
        <p:nvSpPr>
          <p:cNvPr id="251" name="Google Shape;251;p33"/>
          <p:cNvSpPr txBox="1"/>
          <p:nvPr/>
        </p:nvSpPr>
        <p:spPr>
          <a:xfrm>
            <a:off x="546450" y="1960000"/>
            <a:ext cx="8051100" cy="2878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i="0" lang="en" sz="1250" u="none" cap="none" strike="noStrike">
                <a:solidFill>
                  <a:srgbClr val="7928A1"/>
                </a:solidFill>
                <a:latin typeface="Courier New"/>
                <a:ea typeface="Courier New"/>
                <a:cs typeface="Courier New"/>
                <a:sym typeface="Courier New"/>
              </a:rPr>
              <a:t>public</a:t>
            </a:r>
            <a:r>
              <a:rPr b="1" i="0" lang="en" sz="1250" u="none" cap="none" strike="noStrike">
                <a:solidFill>
                  <a:srgbClr val="262626"/>
                </a:solidFill>
                <a:latin typeface="Courier New"/>
                <a:ea typeface="Courier New"/>
                <a:cs typeface="Courier New"/>
                <a:sym typeface="Courier New"/>
              </a:rPr>
              <a:t> </a:t>
            </a:r>
            <a:r>
              <a:rPr b="1" i="0" lang="en" sz="1250" u="none" cap="none" strike="noStrike">
                <a:solidFill>
                  <a:srgbClr val="7928A1"/>
                </a:solidFill>
                <a:latin typeface="Courier New"/>
                <a:ea typeface="Courier New"/>
                <a:cs typeface="Courier New"/>
                <a:sym typeface="Courier New"/>
              </a:rPr>
              <a:t>class</a:t>
            </a:r>
            <a:r>
              <a:rPr b="1" i="0" lang="en" sz="1250" u="none" cap="none" strike="noStrike">
                <a:solidFill>
                  <a:srgbClr val="262626"/>
                </a:solidFill>
                <a:latin typeface="Courier New"/>
                <a:ea typeface="Courier New"/>
                <a:cs typeface="Courier New"/>
                <a:sym typeface="Courier New"/>
              </a:rPr>
              <a:t> </a:t>
            </a:r>
            <a:r>
              <a:rPr b="1" lang="en" sz="1250">
                <a:solidFill>
                  <a:srgbClr val="006F94"/>
                </a:solidFill>
                <a:latin typeface="Courier New"/>
                <a:ea typeface="Courier New"/>
                <a:cs typeface="Courier New"/>
                <a:sym typeface="Courier New"/>
              </a:rPr>
              <a:t>TestException</a:t>
            </a:r>
            <a:r>
              <a:rPr b="1" i="0" lang="en" sz="1250" u="none" cap="none" strike="noStrike">
                <a:solidFill>
                  <a:srgbClr val="262626"/>
                </a:solidFill>
                <a:latin typeface="Courier New"/>
                <a:ea typeface="Courier New"/>
                <a:cs typeface="Courier New"/>
                <a:sym typeface="Courier New"/>
              </a:rPr>
              <a:t>{</a:t>
            </a:r>
            <a:endParaRPr b="1" i="0" sz="1250" u="none" cap="none" strike="noStrike">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t/>
            </a:r>
            <a:endParaRPr b="1" sz="1250">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i="0" lang="en" sz="1250" u="none" cap="none" strike="noStrike">
                <a:solidFill>
                  <a:srgbClr val="262626"/>
                </a:solidFill>
                <a:latin typeface="Courier New"/>
                <a:ea typeface="Courier New"/>
                <a:cs typeface="Courier New"/>
                <a:sym typeface="Courier New"/>
              </a:rPr>
              <a:t>   </a:t>
            </a:r>
            <a:r>
              <a:rPr b="1" i="0" lang="en" sz="1250" u="none" cap="none" strike="noStrike">
                <a:solidFill>
                  <a:srgbClr val="7928A1"/>
                </a:solidFill>
                <a:latin typeface="Courier New"/>
                <a:ea typeface="Courier New"/>
                <a:cs typeface="Courier New"/>
                <a:sym typeface="Courier New"/>
              </a:rPr>
              <a:t>public</a:t>
            </a:r>
            <a:r>
              <a:rPr b="1" i="0" lang="en" sz="1250" u="none" cap="none" strike="noStrike">
                <a:solidFill>
                  <a:srgbClr val="262626"/>
                </a:solidFill>
                <a:latin typeface="Courier New"/>
                <a:ea typeface="Courier New"/>
                <a:cs typeface="Courier New"/>
                <a:sym typeface="Courier New"/>
              </a:rPr>
              <a:t> </a:t>
            </a:r>
            <a:r>
              <a:rPr b="1" i="0" lang="en" sz="1250" u="none" cap="none" strike="noStrike">
                <a:solidFill>
                  <a:srgbClr val="7928A1"/>
                </a:solidFill>
                <a:latin typeface="Courier New"/>
                <a:ea typeface="Courier New"/>
                <a:cs typeface="Courier New"/>
                <a:sym typeface="Courier New"/>
              </a:rPr>
              <a:t>static</a:t>
            </a:r>
            <a:r>
              <a:rPr b="1" i="0" lang="en" sz="1250" u="none" cap="none" strike="noStrike">
                <a:solidFill>
                  <a:srgbClr val="262626"/>
                </a:solidFill>
                <a:latin typeface="Courier New"/>
                <a:ea typeface="Courier New"/>
                <a:cs typeface="Courier New"/>
                <a:sym typeface="Courier New"/>
              </a:rPr>
              <a:t> </a:t>
            </a:r>
            <a:r>
              <a:rPr b="1" i="0" lang="en" sz="1250" u="none" cap="none" strike="noStrike">
                <a:solidFill>
                  <a:srgbClr val="7928A1"/>
                </a:solidFill>
                <a:latin typeface="Courier New"/>
                <a:ea typeface="Courier New"/>
                <a:cs typeface="Courier New"/>
                <a:sym typeface="Courier New"/>
              </a:rPr>
              <a:t>void</a:t>
            </a:r>
            <a:r>
              <a:rPr b="1" i="0" lang="en" sz="1250" u="none" cap="none" strike="noStrike">
                <a:solidFill>
                  <a:srgbClr val="262626"/>
                </a:solidFill>
                <a:latin typeface="Courier New"/>
                <a:ea typeface="Courier New"/>
                <a:cs typeface="Courier New"/>
                <a:sym typeface="Courier New"/>
              </a:rPr>
              <a:t> </a:t>
            </a:r>
            <a:r>
              <a:rPr b="1" i="0" lang="en" sz="1250" u="none" cap="none" strike="noStrike">
                <a:solidFill>
                  <a:srgbClr val="006F94"/>
                </a:solidFill>
                <a:latin typeface="Courier New"/>
                <a:ea typeface="Courier New"/>
                <a:cs typeface="Courier New"/>
                <a:sym typeface="Courier New"/>
              </a:rPr>
              <a:t>main</a:t>
            </a:r>
            <a:r>
              <a:rPr b="1" i="0" lang="en" sz="1250" u="none" cap="none" strike="noStrike">
                <a:solidFill>
                  <a:srgbClr val="995400"/>
                </a:solidFill>
                <a:latin typeface="Courier New"/>
                <a:ea typeface="Courier New"/>
                <a:cs typeface="Courier New"/>
                <a:sym typeface="Courier New"/>
              </a:rPr>
              <a:t>(String[] args)</a:t>
            </a:r>
            <a:r>
              <a:rPr b="1" i="0" lang="en" sz="1250" u="none" cap="none" strike="noStrike">
                <a:solidFill>
                  <a:srgbClr val="262626"/>
                </a:solidFill>
                <a:latin typeface="Courier New"/>
                <a:ea typeface="Courier New"/>
                <a:cs typeface="Courier New"/>
                <a:sym typeface="Courier New"/>
              </a:rPr>
              <a:t> {</a:t>
            </a:r>
            <a:endParaRPr b="1" sz="1250">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lang="en" sz="1250">
                <a:solidFill>
                  <a:srgbClr val="262626"/>
                </a:solidFill>
                <a:latin typeface="Courier New"/>
                <a:ea typeface="Courier New"/>
                <a:cs typeface="Courier New"/>
                <a:sym typeface="Courier New"/>
              </a:rPr>
              <a:t>	</a:t>
            </a:r>
            <a:r>
              <a:rPr b="1" lang="en" sz="1250">
                <a:solidFill>
                  <a:schemeClr val="dk1"/>
                </a:solidFill>
                <a:highlight>
                  <a:srgbClr val="FFFFFF"/>
                </a:highlight>
                <a:latin typeface="Courier New"/>
                <a:ea typeface="Courier New"/>
                <a:cs typeface="Courier New"/>
                <a:sym typeface="Courier New"/>
              </a:rPr>
              <a:t>File file </a:t>
            </a:r>
            <a:r>
              <a:rPr b="1" lang="en" sz="1250">
                <a:solidFill>
                  <a:srgbClr val="080808"/>
                </a:solidFill>
                <a:highlight>
                  <a:srgbClr val="FFFFFF"/>
                </a:highlight>
                <a:latin typeface="Courier New"/>
                <a:ea typeface="Courier New"/>
                <a:cs typeface="Courier New"/>
                <a:sym typeface="Courier New"/>
              </a:rPr>
              <a:t>= </a:t>
            </a:r>
            <a:r>
              <a:rPr b="1" lang="en" sz="1250">
                <a:solidFill>
                  <a:srgbClr val="0033B3"/>
                </a:solidFill>
                <a:highlight>
                  <a:srgbClr val="FFFFFF"/>
                </a:highlight>
                <a:latin typeface="Courier New"/>
                <a:ea typeface="Courier New"/>
                <a:cs typeface="Courier New"/>
                <a:sym typeface="Courier New"/>
              </a:rPr>
              <a:t>null</a:t>
            </a:r>
            <a:r>
              <a:rPr b="1" lang="en" sz="1250">
                <a:solidFill>
                  <a:srgbClr val="080808"/>
                </a:solidFill>
                <a:highlight>
                  <a:srgbClr val="FFFFFF"/>
                </a:highlight>
                <a:latin typeface="Courier New"/>
                <a:ea typeface="Courier New"/>
                <a:cs typeface="Courier New"/>
                <a:sym typeface="Courier New"/>
              </a:rPr>
              <a:t>;</a:t>
            </a:r>
            <a:endParaRPr b="1" sz="1250">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lang="en" sz="1250">
                <a:solidFill>
                  <a:srgbClr val="262626"/>
                </a:solidFill>
                <a:latin typeface="Courier New"/>
                <a:ea typeface="Courier New"/>
                <a:cs typeface="Courier New"/>
                <a:sym typeface="Courier New"/>
              </a:rPr>
              <a:t>	</a:t>
            </a:r>
            <a:r>
              <a:rPr b="1" lang="en" sz="1250">
                <a:solidFill>
                  <a:srgbClr val="995400"/>
                </a:solidFill>
                <a:latin typeface="Courier New"/>
                <a:ea typeface="Courier New"/>
                <a:cs typeface="Courier New"/>
                <a:sym typeface="Courier New"/>
              </a:rPr>
              <a:t>try</a:t>
            </a:r>
            <a:r>
              <a:rPr b="1" lang="en" sz="1250">
                <a:solidFill>
                  <a:srgbClr val="262626"/>
                </a:solidFill>
                <a:latin typeface="Courier New"/>
                <a:ea typeface="Courier New"/>
                <a:cs typeface="Courier New"/>
                <a:sym typeface="Courier New"/>
              </a:rPr>
              <a:t>{</a:t>
            </a:r>
            <a:endParaRPr b="1" sz="1250">
              <a:solidFill>
                <a:srgbClr val="262626"/>
              </a:solidFill>
              <a:latin typeface="Courier New"/>
              <a:ea typeface="Courier New"/>
              <a:cs typeface="Courier New"/>
              <a:sym typeface="Courier New"/>
            </a:endParaRPr>
          </a:p>
          <a:p>
            <a:pPr indent="457200" lvl="0" marL="457200" marR="0" rtl="0" algn="l">
              <a:lnSpc>
                <a:spcPct val="100000"/>
              </a:lnSpc>
              <a:spcBef>
                <a:spcPts val="0"/>
              </a:spcBef>
              <a:spcAft>
                <a:spcPts val="0"/>
              </a:spcAft>
              <a:buClr>
                <a:schemeClr val="dk1"/>
              </a:buClr>
              <a:buSzPts val="1100"/>
              <a:buFont typeface="Arial"/>
              <a:buNone/>
            </a:pPr>
            <a:r>
              <a:rPr b="1" lang="en" sz="1250">
                <a:solidFill>
                  <a:schemeClr val="dk1"/>
                </a:solidFill>
                <a:highlight>
                  <a:srgbClr val="FFFFFF"/>
                </a:highlight>
                <a:latin typeface="Courier New"/>
                <a:ea typeface="Courier New"/>
                <a:cs typeface="Courier New"/>
                <a:sym typeface="Courier New"/>
              </a:rPr>
              <a:t>file </a:t>
            </a:r>
            <a:r>
              <a:rPr b="1" lang="en" sz="1250">
                <a:solidFill>
                  <a:srgbClr val="080808"/>
                </a:solidFill>
                <a:highlight>
                  <a:srgbClr val="FFFFFF"/>
                </a:highlight>
                <a:latin typeface="Courier New"/>
                <a:ea typeface="Courier New"/>
                <a:cs typeface="Courier New"/>
                <a:sym typeface="Courier New"/>
              </a:rPr>
              <a:t>= </a:t>
            </a:r>
            <a:r>
              <a:rPr b="1" lang="en" sz="1250">
                <a:solidFill>
                  <a:srgbClr val="0033B3"/>
                </a:solidFill>
                <a:highlight>
                  <a:srgbClr val="FFFFFF"/>
                </a:highlight>
                <a:latin typeface="Courier New"/>
                <a:ea typeface="Courier New"/>
                <a:cs typeface="Courier New"/>
                <a:sym typeface="Courier New"/>
              </a:rPr>
              <a:t>new </a:t>
            </a:r>
            <a:r>
              <a:rPr b="1" lang="en" sz="1250">
                <a:solidFill>
                  <a:srgbClr val="080808"/>
                </a:solidFill>
                <a:highlight>
                  <a:srgbClr val="FFFFFF"/>
                </a:highlight>
                <a:latin typeface="Courier New"/>
                <a:ea typeface="Courier New"/>
                <a:cs typeface="Courier New"/>
                <a:sym typeface="Courier New"/>
              </a:rPr>
              <a:t>File(</a:t>
            </a:r>
            <a:r>
              <a:rPr b="1" lang="en" sz="1250">
                <a:solidFill>
                  <a:srgbClr val="067D17"/>
                </a:solidFill>
                <a:highlight>
                  <a:srgbClr val="FFFFFF"/>
                </a:highlight>
                <a:latin typeface="Courier New"/>
                <a:ea typeface="Courier New"/>
                <a:cs typeface="Courier New"/>
                <a:sym typeface="Courier New"/>
              </a:rPr>
              <a:t>"temp.txt"</a:t>
            </a:r>
            <a:r>
              <a:rPr b="1" lang="en" sz="1250">
                <a:solidFill>
                  <a:srgbClr val="080808"/>
                </a:solidFill>
                <a:highlight>
                  <a:srgbClr val="FFFFFF"/>
                </a:highlight>
                <a:latin typeface="Courier New"/>
                <a:ea typeface="Courier New"/>
                <a:cs typeface="Courier New"/>
                <a:sym typeface="Courier New"/>
              </a:rPr>
              <a:t>);</a:t>
            </a:r>
            <a:endParaRPr b="1" sz="1250">
              <a:solidFill>
                <a:srgbClr val="080808"/>
              </a:solidFill>
              <a:highlight>
                <a:srgbClr val="FFFFFF"/>
              </a:highlight>
              <a:latin typeface="Courier New"/>
              <a:ea typeface="Courier New"/>
              <a:cs typeface="Courier New"/>
              <a:sym typeface="Courier New"/>
            </a:endParaRPr>
          </a:p>
          <a:p>
            <a:pPr indent="457200" lvl="0" marL="457200" marR="0" rtl="0" algn="l">
              <a:lnSpc>
                <a:spcPct val="100000"/>
              </a:lnSpc>
              <a:spcBef>
                <a:spcPts val="0"/>
              </a:spcBef>
              <a:spcAft>
                <a:spcPts val="0"/>
              </a:spcAft>
              <a:buClr>
                <a:schemeClr val="dk1"/>
              </a:buClr>
              <a:buSzPts val="1100"/>
              <a:buFont typeface="Arial"/>
              <a:buNone/>
            </a:pPr>
            <a:r>
              <a:rPr b="1" lang="en" sz="1250">
                <a:solidFill>
                  <a:schemeClr val="dk1"/>
                </a:solidFill>
                <a:highlight>
                  <a:srgbClr val="FFFFFF"/>
                </a:highlight>
                <a:latin typeface="Courier New"/>
                <a:ea typeface="Courier New"/>
                <a:cs typeface="Courier New"/>
                <a:sym typeface="Courier New"/>
              </a:rPr>
              <a:t>System</a:t>
            </a:r>
            <a:r>
              <a:rPr b="1" lang="en" sz="1250">
                <a:solidFill>
                  <a:srgbClr val="080808"/>
                </a:solidFill>
                <a:highlight>
                  <a:srgbClr val="FFFFFF"/>
                </a:highlight>
                <a:latin typeface="Courier New"/>
                <a:ea typeface="Courier New"/>
                <a:cs typeface="Courier New"/>
                <a:sym typeface="Courier New"/>
              </a:rPr>
              <a:t>.</a:t>
            </a:r>
            <a:r>
              <a:rPr b="1" i="1" lang="en" sz="1250">
                <a:solidFill>
                  <a:srgbClr val="871094"/>
                </a:solidFill>
                <a:highlight>
                  <a:srgbClr val="FFFFFF"/>
                </a:highlight>
                <a:latin typeface="Courier New"/>
                <a:ea typeface="Courier New"/>
                <a:cs typeface="Courier New"/>
                <a:sym typeface="Courier New"/>
              </a:rPr>
              <a:t>out</a:t>
            </a:r>
            <a:r>
              <a:rPr b="1" lang="en" sz="1250">
                <a:solidFill>
                  <a:srgbClr val="080808"/>
                </a:solidFill>
                <a:highlight>
                  <a:srgbClr val="FFFFFF"/>
                </a:highlight>
                <a:latin typeface="Courier New"/>
                <a:ea typeface="Courier New"/>
                <a:cs typeface="Courier New"/>
                <a:sym typeface="Courier New"/>
              </a:rPr>
              <a:t>.println(</a:t>
            </a:r>
            <a:r>
              <a:rPr b="1" lang="en" sz="1250">
                <a:solidFill>
                  <a:schemeClr val="dk1"/>
                </a:solidFill>
                <a:highlight>
                  <a:srgbClr val="FFFFFF"/>
                </a:highlight>
                <a:latin typeface="Courier New"/>
                <a:ea typeface="Courier New"/>
                <a:cs typeface="Courier New"/>
                <a:sym typeface="Courier New"/>
              </a:rPr>
              <a:t>file</a:t>
            </a:r>
            <a:r>
              <a:rPr b="1" lang="en" sz="1250">
                <a:solidFill>
                  <a:srgbClr val="080808"/>
                </a:solidFill>
                <a:highlight>
                  <a:srgbClr val="FFFFFF"/>
                </a:highlight>
                <a:latin typeface="Courier New"/>
                <a:ea typeface="Courier New"/>
                <a:cs typeface="Courier New"/>
                <a:sym typeface="Courier New"/>
              </a:rPr>
              <a:t>.getName());</a:t>
            </a:r>
            <a:endParaRPr b="1" sz="1250">
              <a:solidFill>
                <a:srgbClr val="0033B3"/>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rPr b="1" lang="en" sz="1250">
                <a:solidFill>
                  <a:srgbClr val="080808"/>
                </a:solidFill>
                <a:highlight>
                  <a:srgbClr val="FFFFFF"/>
                </a:highlight>
                <a:latin typeface="Courier New"/>
                <a:ea typeface="Courier New"/>
                <a:cs typeface="Courier New"/>
                <a:sym typeface="Courier New"/>
              </a:rPr>
              <a:t>}</a:t>
            </a:r>
            <a:r>
              <a:rPr b="1" lang="en" sz="1250">
                <a:solidFill>
                  <a:srgbClr val="006F94"/>
                </a:solidFill>
                <a:latin typeface="Courier New"/>
                <a:ea typeface="Courier New"/>
                <a:cs typeface="Courier New"/>
                <a:sym typeface="Courier New"/>
              </a:rPr>
              <a:t>finally</a:t>
            </a:r>
            <a:r>
              <a:rPr b="1" lang="en" sz="1250">
                <a:solidFill>
                  <a:srgbClr val="080808"/>
                </a:solidFill>
                <a:highlight>
                  <a:srgbClr val="FFFFFF"/>
                </a:highlight>
                <a:latin typeface="Courier New"/>
                <a:ea typeface="Courier New"/>
                <a:cs typeface="Courier New"/>
                <a:sym typeface="Courier New"/>
              </a:rPr>
              <a:t>{</a:t>
            </a:r>
            <a:endParaRPr b="1" sz="1250">
              <a:solidFill>
                <a:srgbClr val="E20B0B"/>
              </a:solidFill>
              <a:highlight>
                <a:srgbClr val="FFFFFF"/>
              </a:highlight>
              <a:latin typeface="Courier New"/>
              <a:ea typeface="Courier New"/>
              <a:cs typeface="Courier New"/>
              <a:sym typeface="Courier New"/>
            </a:endParaRPr>
          </a:p>
          <a:p>
            <a:pPr indent="457200" lvl="0" marL="457200" rtl="0" algn="l">
              <a:spcBef>
                <a:spcPts val="0"/>
              </a:spcBef>
              <a:spcAft>
                <a:spcPts val="0"/>
              </a:spcAft>
              <a:buClr>
                <a:schemeClr val="dk1"/>
              </a:buClr>
              <a:buSzPts val="1100"/>
              <a:buFont typeface="Arial"/>
              <a:buNone/>
            </a:pPr>
            <a:r>
              <a:rPr b="1" lang="en" sz="1250">
                <a:solidFill>
                  <a:srgbClr val="0033B3"/>
                </a:solidFill>
                <a:highlight>
                  <a:srgbClr val="FFFFFF"/>
                </a:highlight>
                <a:latin typeface="Courier New"/>
                <a:ea typeface="Courier New"/>
                <a:cs typeface="Courier New"/>
                <a:sym typeface="Courier New"/>
              </a:rPr>
              <a:t>if </a:t>
            </a:r>
            <a:r>
              <a:rPr b="1" lang="en" sz="1250">
                <a:solidFill>
                  <a:srgbClr val="080808"/>
                </a:solidFill>
                <a:highlight>
                  <a:srgbClr val="FFFFFF"/>
                </a:highlight>
                <a:latin typeface="Courier New"/>
                <a:ea typeface="Courier New"/>
                <a:cs typeface="Courier New"/>
                <a:sym typeface="Courier New"/>
              </a:rPr>
              <a:t>(</a:t>
            </a:r>
            <a:r>
              <a:rPr b="1" lang="en" sz="1250">
                <a:solidFill>
                  <a:schemeClr val="dk1"/>
                </a:solidFill>
                <a:highlight>
                  <a:srgbClr val="FFFFFF"/>
                </a:highlight>
                <a:latin typeface="Courier New"/>
                <a:ea typeface="Courier New"/>
                <a:cs typeface="Courier New"/>
                <a:sym typeface="Courier New"/>
              </a:rPr>
              <a:t>file </a:t>
            </a:r>
            <a:r>
              <a:rPr b="1" lang="en" sz="1250">
                <a:solidFill>
                  <a:srgbClr val="080808"/>
                </a:solidFill>
                <a:highlight>
                  <a:srgbClr val="FFFFFF"/>
                </a:highlight>
                <a:latin typeface="Courier New"/>
                <a:ea typeface="Courier New"/>
                <a:cs typeface="Courier New"/>
                <a:sym typeface="Courier New"/>
              </a:rPr>
              <a:t>!= </a:t>
            </a:r>
            <a:r>
              <a:rPr b="1" lang="en" sz="1250">
                <a:solidFill>
                  <a:srgbClr val="0033B3"/>
                </a:solidFill>
                <a:highlight>
                  <a:srgbClr val="FFFFFF"/>
                </a:highlight>
                <a:latin typeface="Courier New"/>
                <a:ea typeface="Courier New"/>
                <a:cs typeface="Courier New"/>
                <a:sym typeface="Courier New"/>
              </a:rPr>
              <a:t>null</a:t>
            </a:r>
            <a:r>
              <a:rPr b="1" lang="en" sz="1250">
                <a:solidFill>
                  <a:srgbClr val="080808"/>
                </a:solidFill>
                <a:highlight>
                  <a:srgbClr val="FFFFFF"/>
                </a:highlight>
                <a:latin typeface="Courier New"/>
                <a:ea typeface="Courier New"/>
                <a:cs typeface="Courier New"/>
                <a:sym typeface="Courier New"/>
              </a:rPr>
              <a:t>) {</a:t>
            </a:r>
            <a:endParaRPr b="1" sz="1250">
              <a:solidFill>
                <a:srgbClr val="080808"/>
              </a:solidFill>
              <a:highlight>
                <a:srgbClr val="FFFFFF"/>
              </a:highlight>
              <a:latin typeface="Courier New"/>
              <a:ea typeface="Courier New"/>
              <a:cs typeface="Courier New"/>
              <a:sym typeface="Courier New"/>
            </a:endParaRPr>
          </a:p>
          <a:p>
            <a:pPr indent="457200" lvl="0" marL="914400" rtl="0" algn="l">
              <a:spcBef>
                <a:spcPts val="0"/>
              </a:spcBef>
              <a:spcAft>
                <a:spcPts val="0"/>
              </a:spcAft>
              <a:buClr>
                <a:schemeClr val="dk1"/>
              </a:buClr>
              <a:buSzPts val="1100"/>
              <a:buFont typeface="Arial"/>
              <a:buNone/>
            </a:pPr>
            <a:r>
              <a:rPr b="1" lang="en" sz="1250">
                <a:solidFill>
                  <a:schemeClr val="dk1"/>
                </a:solidFill>
                <a:highlight>
                  <a:srgbClr val="FFFFFF"/>
                </a:highlight>
                <a:latin typeface="Courier New"/>
                <a:ea typeface="Courier New"/>
                <a:cs typeface="Courier New"/>
                <a:sym typeface="Courier New"/>
              </a:rPr>
              <a:t>file</a:t>
            </a:r>
            <a:r>
              <a:rPr b="1" lang="en" sz="1250">
                <a:solidFill>
                  <a:srgbClr val="080808"/>
                </a:solidFill>
                <a:highlight>
                  <a:srgbClr val="FFFFFF"/>
                </a:highlight>
                <a:latin typeface="Courier New"/>
                <a:ea typeface="Courier New"/>
                <a:cs typeface="Courier New"/>
                <a:sym typeface="Courier New"/>
              </a:rPr>
              <a:t>.delete();</a:t>
            </a:r>
            <a:endParaRPr b="1" sz="1250">
              <a:solidFill>
                <a:srgbClr val="080808"/>
              </a:solidFill>
              <a:highlight>
                <a:srgbClr val="FFFFFF"/>
              </a:highlight>
              <a:latin typeface="Courier New"/>
              <a:ea typeface="Courier New"/>
              <a:cs typeface="Courier New"/>
              <a:sym typeface="Courier New"/>
            </a:endParaRPr>
          </a:p>
          <a:p>
            <a:pPr indent="457200" lvl="0" marL="457200" rtl="0" algn="l">
              <a:spcBef>
                <a:spcPts val="0"/>
              </a:spcBef>
              <a:spcAft>
                <a:spcPts val="0"/>
              </a:spcAft>
              <a:buClr>
                <a:schemeClr val="dk1"/>
              </a:buClr>
              <a:buSzPts val="1100"/>
              <a:buFont typeface="Arial"/>
              <a:buNone/>
            </a:pPr>
            <a:r>
              <a:rPr b="1" lang="en" sz="1250">
                <a:solidFill>
                  <a:srgbClr val="080808"/>
                </a:solidFill>
                <a:highlight>
                  <a:srgbClr val="FFFFFF"/>
                </a:highlight>
                <a:latin typeface="Courier New"/>
                <a:ea typeface="Courier New"/>
                <a:cs typeface="Courier New"/>
                <a:sym typeface="Courier New"/>
              </a:rPr>
              <a:t>}</a:t>
            </a:r>
            <a:endParaRPr b="1" sz="1250">
              <a:solidFill>
                <a:schemeClr val="dk1"/>
              </a:solidFill>
              <a:highlight>
                <a:srgbClr val="FFFFFF"/>
              </a:highlight>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b="1" lang="en" sz="1250">
                <a:solidFill>
                  <a:srgbClr val="080808"/>
                </a:solidFill>
                <a:highlight>
                  <a:srgbClr val="FFFFFF"/>
                </a:highlight>
                <a:latin typeface="Courier New"/>
                <a:ea typeface="Courier New"/>
                <a:cs typeface="Courier New"/>
                <a:sym typeface="Courier New"/>
              </a:rPr>
              <a:t>}</a:t>
            </a:r>
            <a:endParaRPr b="1" sz="1250">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lang="en" sz="1250">
                <a:solidFill>
                  <a:srgbClr val="262626"/>
                </a:solidFill>
                <a:latin typeface="Courier New"/>
                <a:ea typeface="Courier New"/>
                <a:cs typeface="Courier New"/>
                <a:sym typeface="Courier New"/>
              </a:rPr>
              <a:t>   }</a:t>
            </a:r>
            <a:endParaRPr b="1" i="0" sz="1250" u="none" cap="none" strike="noStrike">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i="0" lang="en" sz="1250" u="none" cap="none" strike="noStrike">
                <a:solidFill>
                  <a:srgbClr val="262626"/>
                </a:solidFill>
                <a:latin typeface="Courier New"/>
                <a:ea typeface="Courier New"/>
                <a:cs typeface="Courier New"/>
                <a:sym typeface="Courier New"/>
              </a:rPr>
              <a:t>}</a:t>
            </a:r>
            <a:endParaRPr b="1" i="0" sz="1250" u="none" cap="none" strike="noStrike">
              <a:solidFill>
                <a:srgbClr val="262626"/>
              </a:solidFill>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descr="D:\esprit 2014\ESPRIT 2014\charte essprit 2014\render\support final\triangle.png" id="256" name="Google Shape;256;p34"/>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257" name="Google Shape;257;p34"/>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258" name="Google Shape;258;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259" name="Google Shape;259;p34"/>
          <p:cNvSpPr txBox="1"/>
          <p:nvPr/>
        </p:nvSpPr>
        <p:spPr>
          <a:xfrm>
            <a:off x="857250" y="27050"/>
            <a:ext cx="4838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Gestion passive (</a:t>
            </a:r>
            <a:r>
              <a:rPr b="1" lang="en" sz="1600">
                <a:solidFill>
                  <a:srgbClr val="E20B0B"/>
                </a:solidFill>
                <a:latin typeface="Roboto"/>
                <a:ea typeface="Roboto"/>
                <a:cs typeface="Roboto"/>
                <a:sym typeface="Roboto"/>
              </a:rPr>
              <a:t>throws</a:t>
            </a:r>
            <a:r>
              <a:rPr b="1" lang="en">
                <a:solidFill>
                  <a:srgbClr val="E20B0B"/>
                </a:solidFill>
              </a:rPr>
              <a:t>)</a:t>
            </a:r>
            <a:endParaRPr>
              <a:solidFill>
                <a:schemeClr val="dk1"/>
              </a:solidFill>
            </a:endParaRPr>
          </a:p>
          <a:p>
            <a:pPr indent="0" lvl="0" marL="0" rtl="0" algn="l">
              <a:spcBef>
                <a:spcPts val="0"/>
              </a:spcBef>
              <a:spcAft>
                <a:spcPts val="0"/>
              </a:spcAft>
              <a:buNone/>
            </a:pPr>
            <a:r>
              <a:t/>
            </a:r>
            <a:endParaRPr b="1">
              <a:solidFill>
                <a:srgbClr val="E20B0B"/>
              </a:solidFill>
            </a:endParaRPr>
          </a:p>
        </p:txBody>
      </p:sp>
      <p:sp>
        <p:nvSpPr>
          <p:cNvPr id="260" name="Google Shape;260;p34"/>
          <p:cNvSpPr txBox="1"/>
          <p:nvPr/>
        </p:nvSpPr>
        <p:spPr>
          <a:xfrm>
            <a:off x="648075" y="745350"/>
            <a:ext cx="7847400" cy="25296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sz="1600">
                <a:solidFill>
                  <a:schemeClr val="dk1"/>
                </a:solidFill>
                <a:latin typeface="Roboto Light"/>
                <a:ea typeface="Roboto Light"/>
                <a:cs typeface="Roboto Light"/>
                <a:sym typeface="Roboto Light"/>
              </a:rPr>
              <a:t>Le mot-clé </a:t>
            </a:r>
            <a:r>
              <a:rPr b="1" lang="en" sz="1600">
                <a:solidFill>
                  <a:srgbClr val="E20B0B"/>
                </a:solidFill>
                <a:latin typeface="Roboto"/>
                <a:ea typeface="Roboto"/>
                <a:cs typeface="Roboto"/>
                <a:sym typeface="Roboto"/>
              </a:rPr>
              <a:t>throws </a:t>
            </a:r>
            <a:r>
              <a:rPr lang="en" sz="1600">
                <a:solidFill>
                  <a:schemeClr val="dk1"/>
                </a:solidFill>
                <a:latin typeface="Roboto Light"/>
                <a:ea typeface="Roboto Light"/>
                <a:cs typeface="Roboto Light"/>
                <a:sym typeface="Roboto Light"/>
              </a:rPr>
              <a:t>est utilisé dans la déclaration d'une méthode </a:t>
            </a:r>
            <a:r>
              <a:rPr lang="en" sz="1600">
                <a:solidFill>
                  <a:schemeClr val="dk1"/>
                </a:solidFill>
                <a:highlight>
                  <a:schemeClr val="lt1"/>
                </a:highlight>
                <a:latin typeface="Roboto Light"/>
                <a:ea typeface="Roboto Light"/>
                <a:cs typeface="Roboto Light"/>
                <a:sym typeface="Roboto Light"/>
              </a:rPr>
              <a:t>pour indiquer que la </a:t>
            </a:r>
            <a:r>
              <a:rPr lang="en" sz="1600">
                <a:solidFill>
                  <a:schemeClr val="dk1"/>
                </a:solidFill>
                <a:latin typeface="Roboto Light"/>
                <a:ea typeface="Roboto Light"/>
                <a:cs typeface="Roboto Light"/>
                <a:sym typeface="Roboto Light"/>
              </a:rPr>
              <a:t>méthode peut lancer certaines exceptions.</a:t>
            </a:r>
            <a:endParaRPr sz="1600">
              <a:solidFill>
                <a:schemeClr val="dk1"/>
              </a:solidFill>
              <a:latin typeface="Roboto Light"/>
              <a:ea typeface="Roboto Light"/>
              <a:cs typeface="Roboto Light"/>
              <a:sym typeface="Roboto Light"/>
            </a:endParaRPr>
          </a:p>
          <a:p>
            <a:pPr indent="0" lvl="0" marL="0" rtl="0" algn="l">
              <a:lnSpc>
                <a:spcPct val="200000"/>
              </a:lnSpc>
              <a:spcBef>
                <a:spcPts val="1000"/>
              </a:spcBef>
              <a:spcAft>
                <a:spcPts val="1000"/>
              </a:spcAft>
              <a:buNone/>
            </a:pPr>
            <a:r>
              <a:rPr lang="en" sz="1600">
                <a:solidFill>
                  <a:schemeClr val="dk1"/>
                </a:solidFill>
                <a:latin typeface="Roboto Light"/>
                <a:ea typeface="Roboto Light"/>
                <a:cs typeface="Roboto Light"/>
                <a:sym typeface="Roboto Light"/>
              </a:rPr>
              <a:t> Les méthodes qui appellent cette méthode doivent soit capturer ces exceptions avec un bloc try-catch ou déclarer à leur tour qu'elles peuvent lancer ces exceptions avec le mot-clé throws.</a:t>
            </a:r>
            <a:endParaRPr sz="1600">
              <a:solidFill>
                <a:schemeClr val="dk1"/>
              </a:solidFill>
              <a:latin typeface="Roboto Light"/>
              <a:ea typeface="Roboto Light"/>
              <a:cs typeface="Roboto Light"/>
              <a:sym typeface="Roboto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descr="D:\esprit 2014\ESPRIT 2014\charte essprit 2014\render\support final\triangle.png" id="265" name="Google Shape;265;p35"/>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266" name="Google Shape;266;p35"/>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267" name="Google Shape;267;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268" name="Google Shape;268;p35"/>
          <p:cNvSpPr txBox="1"/>
          <p:nvPr/>
        </p:nvSpPr>
        <p:spPr>
          <a:xfrm>
            <a:off x="857250" y="27050"/>
            <a:ext cx="4838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Gestion passive (</a:t>
            </a:r>
            <a:r>
              <a:rPr b="1" lang="en" sz="1600">
                <a:solidFill>
                  <a:srgbClr val="E20B0B"/>
                </a:solidFill>
                <a:latin typeface="Roboto"/>
                <a:ea typeface="Roboto"/>
                <a:cs typeface="Roboto"/>
                <a:sym typeface="Roboto"/>
              </a:rPr>
              <a:t>throws</a:t>
            </a:r>
            <a:r>
              <a:rPr b="1" lang="en">
                <a:solidFill>
                  <a:srgbClr val="E20B0B"/>
                </a:solidFill>
              </a:rPr>
              <a:t>) : exemple</a:t>
            </a:r>
            <a:endParaRPr>
              <a:solidFill>
                <a:schemeClr val="dk1"/>
              </a:solidFill>
            </a:endParaRPr>
          </a:p>
          <a:p>
            <a:pPr indent="0" lvl="0" marL="0" rtl="0" algn="l">
              <a:spcBef>
                <a:spcPts val="0"/>
              </a:spcBef>
              <a:spcAft>
                <a:spcPts val="0"/>
              </a:spcAft>
              <a:buNone/>
            </a:pPr>
            <a:r>
              <a:t/>
            </a:r>
            <a:endParaRPr b="1">
              <a:solidFill>
                <a:srgbClr val="E20B0B"/>
              </a:solidFill>
            </a:endParaRPr>
          </a:p>
        </p:txBody>
      </p:sp>
      <p:sp>
        <p:nvSpPr>
          <p:cNvPr id="269" name="Google Shape;269;p35"/>
          <p:cNvSpPr txBox="1"/>
          <p:nvPr/>
        </p:nvSpPr>
        <p:spPr>
          <a:xfrm>
            <a:off x="547050" y="1101750"/>
            <a:ext cx="8049900" cy="3132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lang="en" sz="1350">
                <a:solidFill>
                  <a:srgbClr val="7928A1"/>
                </a:solidFill>
                <a:latin typeface="Courier New"/>
                <a:ea typeface="Courier New"/>
                <a:cs typeface="Courier New"/>
                <a:sym typeface="Courier New"/>
              </a:rPr>
              <a:t>public </a:t>
            </a:r>
            <a:r>
              <a:rPr b="1" i="0" lang="en" sz="1350" u="none" cap="none" strike="noStrike">
                <a:solidFill>
                  <a:srgbClr val="7928A1"/>
                </a:solidFill>
                <a:latin typeface="Courier New"/>
                <a:ea typeface="Courier New"/>
                <a:cs typeface="Courier New"/>
                <a:sym typeface="Courier New"/>
              </a:rPr>
              <a:t>class</a:t>
            </a:r>
            <a:r>
              <a:rPr b="1" i="0" lang="en" sz="1350" u="none" cap="none" strike="noStrike">
                <a:solidFill>
                  <a:srgbClr val="262626"/>
                </a:solidFill>
                <a:latin typeface="Courier New"/>
                <a:ea typeface="Courier New"/>
                <a:cs typeface="Courier New"/>
                <a:sym typeface="Courier New"/>
              </a:rPr>
              <a:t> </a:t>
            </a:r>
            <a:r>
              <a:rPr b="1" lang="en" sz="1250">
                <a:solidFill>
                  <a:srgbClr val="006F94"/>
                </a:solidFill>
                <a:latin typeface="Courier New"/>
                <a:ea typeface="Courier New"/>
                <a:cs typeface="Courier New"/>
                <a:sym typeface="Courier New"/>
              </a:rPr>
              <a:t>TestException</a:t>
            </a:r>
            <a:r>
              <a:rPr b="1" i="0" lang="en" sz="1350" u="none" cap="none" strike="noStrike">
                <a:solidFill>
                  <a:srgbClr val="262626"/>
                </a:solidFill>
                <a:latin typeface="Courier New"/>
                <a:ea typeface="Courier New"/>
                <a:cs typeface="Courier New"/>
                <a:sym typeface="Courier New"/>
              </a:rPr>
              <a:t> {</a:t>
            </a:r>
            <a:endParaRPr b="1" i="0" sz="1350" u="none" cap="none" strike="noStrike">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t/>
            </a:r>
            <a:endParaRPr b="1" sz="1350">
              <a:solidFill>
                <a:srgbClr val="262626"/>
              </a:solidFill>
              <a:latin typeface="Courier New"/>
              <a:ea typeface="Courier New"/>
              <a:cs typeface="Courier New"/>
              <a:sym typeface="Courier New"/>
            </a:endParaRPr>
          </a:p>
          <a:p>
            <a:pPr indent="457200" lvl="0" marL="0" rtl="0" algn="l">
              <a:spcBef>
                <a:spcPts val="0"/>
              </a:spcBef>
              <a:spcAft>
                <a:spcPts val="0"/>
              </a:spcAft>
              <a:buClr>
                <a:schemeClr val="dk1"/>
              </a:buClr>
              <a:buSzPts val="1350"/>
              <a:buFont typeface="Arial"/>
              <a:buNone/>
            </a:pPr>
            <a:r>
              <a:rPr b="1" lang="en" sz="1250">
                <a:solidFill>
                  <a:srgbClr val="7928A1"/>
                </a:solidFill>
                <a:latin typeface="Courier New"/>
                <a:ea typeface="Courier New"/>
                <a:cs typeface="Courier New"/>
                <a:sym typeface="Courier New"/>
              </a:rPr>
              <a:t>public</a:t>
            </a:r>
            <a:r>
              <a:rPr b="1" lang="en" sz="1250">
                <a:solidFill>
                  <a:srgbClr val="262626"/>
                </a:solidFill>
                <a:latin typeface="Courier New"/>
                <a:ea typeface="Courier New"/>
                <a:cs typeface="Courier New"/>
                <a:sym typeface="Courier New"/>
              </a:rPr>
              <a:t> </a:t>
            </a:r>
            <a:r>
              <a:rPr b="1" lang="en" sz="1250">
                <a:solidFill>
                  <a:srgbClr val="7928A1"/>
                </a:solidFill>
                <a:latin typeface="Courier New"/>
                <a:ea typeface="Courier New"/>
                <a:cs typeface="Courier New"/>
                <a:sym typeface="Courier New"/>
              </a:rPr>
              <a:t>int </a:t>
            </a:r>
            <a:r>
              <a:rPr b="1" lang="en" sz="1250">
                <a:solidFill>
                  <a:srgbClr val="006F94"/>
                </a:solidFill>
                <a:latin typeface="Courier New"/>
                <a:ea typeface="Courier New"/>
                <a:cs typeface="Courier New"/>
                <a:sym typeface="Courier New"/>
              </a:rPr>
              <a:t>divide</a:t>
            </a:r>
            <a:r>
              <a:rPr b="1" lang="en" sz="1250">
                <a:solidFill>
                  <a:srgbClr val="262626"/>
                </a:solidFill>
                <a:latin typeface="Courier New"/>
                <a:ea typeface="Courier New"/>
                <a:cs typeface="Courier New"/>
                <a:sym typeface="Courier New"/>
              </a:rPr>
              <a:t>(int x, int y) </a:t>
            </a:r>
            <a:r>
              <a:rPr b="1" lang="en" sz="1250">
                <a:solidFill>
                  <a:srgbClr val="7928A1"/>
                </a:solidFill>
                <a:latin typeface="Courier New"/>
                <a:ea typeface="Courier New"/>
                <a:cs typeface="Courier New"/>
                <a:sym typeface="Courier New"/>
              </a:rPr>
              <a:t>throws </a:t>
            </a:r>
            <a:r>
              <a:rPr b="1" lang="en" sz="1250">
                <a:solidFill>
                  <a:srgbClr val="995400"/>
                </a:solidFill>
                <a:latin typeface="Courier New"/>
                <a:ea typeface="Courier New"/>
                <a:cs typeface="Courier New"/>
                <a:sym typeface="Courier New"/>
              </a:rPr>
              <a:t>ArithmeticException</a:t>
            </a:r>
            <a:r>
              <a:rPr b="1" lang="en" sz="1250">
                <a:solidFill>
                  <a:srgbClr val="262626"/>
                </a:solidFill>
                <a:latin typeface="Courier New"/>
                <a:ea typeface="Courier New"/>
                <a:cs typeface="Courier New"/>
                <a:sym typeface="Courier New"/>
              </a:rPr>
              <a:t> {</a:t>
            </a:r>
            <a:endParaRPr b="1" sz="1250">
              <a:solidFill>
                <a:srgbClr val="262626"/>
              </a:solidFill>
              <a:latin typeface="Courier New"/>
              <a:ea typeface="Courier New"/>
              <a:cs typeface="Courier New"/>
              <a:sym typeface="Courier New"/>
            </a:endParaRPr>
          </a:p>
          <a:p>
            <a:pPr indent="457200" lvl="0" marL="457200" rtl="0" algn="l">
              <a:spcBef>
                <a:spcPts val="0"/>
              </a:spcBef>
              <a:spcAft>
                <a:spcPts val="0"/>
              </a:spcAft>
              <a:buClr>
                <a:schemeClr val="dk1"/>
              </a:buClr>
              <a:buSzPts val="1100"/>
              <a:buFont typeface="Arial"/>
              <a:buNone/>
            </a:pPr>
            <a:r>
              <a:rPr b="1" lang="en" sz="1250">
                <a:solidFill>
                  <a:srgbClr val="0033B3"/>
                </a:solidFill>
                <a:highlight>
                  <a:srgbClr val="FFFFFF"/>
                </a:highlight>
                <a:latin typeface="Courier New"/>
                <a:ea typeface="Courier New"/>
                <a:cs typeface="Courier New"/>
                <a:sym typeface="Courier New"/>
              </a:rPr>
              <a:t>return </a:t>
            </a:r>
            <a:r>
              <a:rPr b="1" lang="en" sz="1250">
                <a:solidFill>
                  <a:schemeClr val="dk1"/>
                </a:solidFill>
                <a:highlight>
                  <a:srgbClr val="FFFFFF"/>
                </a:highlight>
                <a:latin typeface="Courier New"/>
                <a:ea typeface="Courier New"/>
                <a:cs typeface="Courier New"/>
                <a:sym typeface="Courier New"/>
              </a:rPr>
              <a:t>x/y;</a:t>
            </a:r>
            <a:endParaRPr b="1" sz="125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rPr b="1" lang="en" sz="1250">
                <a:solidFill>
                  <a:srgbClr val="262626"/>
                </a:solidFill>
                <a:latin typeface="Courier New"/>
                <a:ea typeface="Courier New"/>
                <a:cs typeface="Courier New"/>
                <a:sym typeface="Courier New"/>
              </a:rPr>
              <a:t>   	}</a:t>
            </a:r>
            <a:endParaRPr b="1" sz="125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t/>
            </a:r>
            <a:endParaRPr b="1" sz="1250">
              <a:solidFill>
                <a:srgbClr val="262626"/>
              </a:solidFill>
              <a:latin typeface="Courier New"/>
              <a:ea typeface="Courier New"/>
              <a:cs typeface="Courier New"/>
              <a:sym typeface="Courier New"/>
            </a:endParaRPr>
          </a:p>
          <a:p>
            <a:pPr indent="0" lvl="0" marL="457200" marR="0" rtl="0" algn="l">
              <a:lnSpc>
                <a:spcPct val="100000"/>
              </a:lnSpc>
              <a:spcBef>
                <a:spcPts val="0"/>
              </a:spcBef>
              <a:spcAft>
                <a:spcPts val="0"/>
              </a:spcAft>
              <a:buClr>
                <a:srgbClr val="000000"/>
              </a:buClr>
              <a:buSzPts val="1350"/>
              <a:buFont typeface="Arial"/>
              <a:buNone/>
            </a:pPr>
            <a:r>
              <a:rPr b="1" lang="en" sz="1250">
                <a:solidFill>
                  <a:srgbClr val="7928A1"/>
                </a:solidFill>
                <a:latin typeface="Courier New"/>
                <a:ea typeface="Courier New"/>
                <a:cs typeface="Courier New"/>
                <a:sym typeface="Courier New"/>
              </a:rPr>
              <a:t>public</a:t>
            </a:r>
            <a:r>
              <a:rPr b="1" lang="en" sz="1250">
                <a:solidFill>
                  <a:srgbClr val="262626"/>
                </a:solidFill>
                <a:latin typeface="Courier New"/>
                <a:ea typeface="Courier New"/>
                <a:cs typeface="Courier New"/>
                <a:sym typeface="Courier New"/>
              </a:rPr>
              <a:t> </a:t>
            </a:r>
            <a:r>
              <a:rPr b="1" lang="en" sz="1250">
                <a:solidFill>
                  <a:srgbClr val="7928A1"/>
                </a:solidFill>
                <a:latin typeface="Courier New"/>
                <a:ea typeface="Courier New"/>
                <a:cs typeface="Courier New"/>
                <a:sym typeface="Courier New"/>
              </a:rPr>
              <a:t>static</a:t>
            </a:r>
            <a:r>
              <a:rPr b="1" lang="en" sz="1250">
                <a:solidFill>
                  <a:srgbClr val="262626"/>
                </a:solidFill>
                <a:latin typeface="Courier New"/>
                <a:ea typeface="Courier New"/>
                <a:cs typeface="Courier New"/>
                <a:sym typeface="Courier New"/>
              </a:rPr>
              <a:t> </a:t>
            </a:r>
            <a:r>
              <a:rPr b="1" lang="en" sz="1250">
                <a:solidFill>
                  <a:srgbClr val="7928A1"/>
                </a:solidFill>
                <a:latin typeface="Courier New"/>
                <a:ea typeface="Courier New"/>
                <a:cs typeface="Courier New"/>
                <a:sym typeface="Courier New"/>
              </a:rPr>
              <a:t>void</a:t>
            </a:r>
            <a:r>
              <a:rPr b="1" lang="en" sz="1250">
                <a:solidFill>
                  <a:srgbClr val="262626"/>
                </a:solidFill>
                <a:latin typeface="Courier New"/>
                <a:ea typeface="Courier New"/>
                <a:cs typeface="Courier New"/>
                <a:sym typeface="Courier New"/>
              </a:rPr>
              <a:t> </a:t>
            </a:r>
            <a:r>
              <a:rPr b="1" lang="en" sz="1250">
                <a:solidFill>
                  <a:srgbClr val="006F94"/>
                </a:solidFill>
                <a:latin typeface="Courier New"/>
                <a:ea typeface="Courier New"/>
                <a:cs typeface="Courier New"/>
                <a:sym typeface="Courier New"/>
              </a:rPr>
              <a:t>main</a:t>
            </a:r>
            <a:r>
              <a:rPr b="1" lang="en" sz="1250">
                <a:solidFill>
                  <a:srgbClr val="995400"/>
                </a:solidFill>
                <a:latin typeface="Courier New"/>
                <a:ea typeface="Courier New"/>
                <a:cs typeface="Courier New"/>
                <a:sym typeface="Courier New"/>
              </a:rPr>
              <a:t>(String[] args)</a:t>
            </a:r>
            <a:r>
              <a:rPr b="1" lang="en" sz="1250">
                <a:solidFill>
                  <a:srgbClr val="262626"/>
                </a:solidFill>
                <a:latin typeface="Courier New"/>
                <a:ea typeface="Courier New"/>
                <a:cs typeface="Courier New"/>
                <a:sym typeface="Courier New"/>
              </a:rPr>
              <a:t> {</a:t>
            </a:r>
            <a:endParaRPr b="1" sz="1250">
              <a:solidFill>
                <a:srgbClr val="262626"/>
              </a:solidFill>
              <a:latin typeface="Courier New"/>
              <a:ea typeface="Courier New"/>
              <a:cs typeface="Courier New"/>
              <a:sym typeface="Courier New"/>
            </a:endParaRPr>
          </a:p>
          <a:p>
            <a:pPr indent="0" lvl="0" marL="457200" rtl="0" algn="l">
              <a:spcBef>
                <a:spcPts val="0"/>
              </a:spcBef>
              <a:spcAft>
                <a:spcPts val="0"/>
              </a:spcAft>
              <a:buClr>
                <a:schemeClr val="dk1"/>
              </a:buClr>
              <a:buSzPts val="1350"/>
              <a:buFont typeface="Arial"/>
              <a:buNone/>
            </a:pPr>
            <a:r>
              <a:rPr b="1" lang="en" sz="1250">
                <a:solidFill>
                  <a:srgbClr val="262626"/>
                </a:solidFill>
                <a:latin typeface="Courier New"/>
                <a:ea typeface="Courier New"/>
                <a:cs typeface="Courier New"/>
                <a:sym typeface="Courier New"/>
              </a:rPr>
              <a:t>	Util u = new Util();</a:t>
            </a:r>
            <a:endParaRPr b="1" sz="1250">
              <a:solidFill>
                <a:srgbClr val="262626"/>
              </a:solidFill>
              <a:latin typeface="Courier New"/>
              <a:ea typeface="Courier New"/>
              <a:cs typeface="Courier New"/>
              <a:sym typeface="Courier New"/>
            </a:endParaRPr>
          </a:p>
          <a:p>
            <a:pPr indent="0" lvl="0" marL="457200" rtl="0" algn="l">
              <a:spcBef>
                <a:spcPts val="0"/>
              </a:spcBef>
              <a:spcAft>
                <a:spcPts val="0"/>
              </a:spcAft>
              <a:buClr>
                <a:schemeClr val="dk1"/>
              </a:buClr>
              <a:buSzPts val="1350"/>
              <a:buFont typeface="Arial"/>
              <a:buNone/>
            </a:pPr>
            <a:r>
              <a:rPr b="1" lang="en" sz="1250">
                <a:solidFill>
                  <a:srgbClr val="262626"/>
                </a:solidFill>
                <a:latin typeface="Courier New"/>
                <a:ea typeface="Courier New"/>
                <a:cs typeface="Courier New"/>
                <a:sym typeface="Courier New"/>
              </a:rPr>
              <a:t>	</a:t>
            </a:r>
            <a:r>
              <a:rPr b="1" lang="en" sz="1250">
                <a:solidFill>
                  <a:srgbClr val="995400"/>
                </a:solidFill>
                <a:latin typeface="Courier New"/>
                <a:ea typeface="Courier New"/>
                <a:cs typeface="Courier New"/>
                <a:sym typeface="Courier New"/>
              </a:rPr>
              <a:t>try</a:t>
            </a:r>
            <a:r>
              <a:rPr b="1" lang="en" sz="1250">
                <a:solidFill>
                  <a:srgbClr val="262626"/>
                </a:solidFill>
                <a:latin typeface="Courier New"/>
                <a:ea typeface="Courier New"/>
                <a:cs typeface="Courier New"/>
                <a:sym typeface="Courier New"/>
              </a:rPr>
              <a:t>{</a:t>
            </a:r>
            <a:endParaRPr b="1" sz="1250">
              <a:solidFill>
                <a:srgbClr val="262626"/>
              </a:solidFill>
              <a:latin typeface="Courier New"/>
              <a:ea typeface="Courier New"/>
              <a:cs typeface="Courier New"/>
              <a:sym typeface="Courier New"/>
            </a:endParaRPr>
          </a:p>
          <a:p>
            <a:pPr indent="0" lvl="0" marL="457200" rtl="0" algn="l">
              <a:spcBef>
                <a:spcPts val="0"/>
              </a:spcBef>
              <a:spcAft>
                <a:spcPts val="0"/>
              </a:spcAft>
              <a:buClr>
                <a:schemeClr val="dk1"/>
              </a:buClr>
              <a:buSzPts val="1350"/>
              <a:buFont typeface="Arial"/>
              <a:buNone/>
            </a:pPr>
            <a:r>
              <a:rPr b="1" lang="en" sz="1250">
                <a:solidFill>
                  <a:srgbClr val="262626"/>
                </a:solidFill>
                <a:latin typeface="Courier New"/>
                <a:ea typeface="Courier New"/>
                <a:cs typeface="Courier New"/>
                <a:sym typeface="Courier New"/>
              </a:rPr>
              <a:t>		</a:t>
            </a:r>
            <a:r>
              <a:rPr b="1" lang="en" sz="1250">
                <a:solidFill>
                  <a:srgbClr val="0033B3"/>
                </a:solidFill>
                <a:highlight>
                  <a:srgbClr val="FFFFFF"/>
                </a:highlight>
                <a:latin typeface="Courier New"/>
                <a:ea typeface="Courier New"/>
                <a:cs typeface="Courier New"/>
                <a:sym typeface="Courier New"/>
              </a:rPr>
              <a:t>int</a:t>
            </a:r>
            <a:r>
              <a:rPr b="1" lang="en" sz="1250">
                <a:solidFill>
                  <a:srgbClr val="262626"/>
                </a:solidFill>
                <a:latin typeface="Courier New"/>
                <a:ea typeface="Courier New"/>
                <a:cs typeface="Courier New"/>
                <a:sym typeface="Courier New"/>
              </a:rPr>
              <a:t> x = u.divide(10,0);</a:t>
            </a:r>
            <a:endParaRPr b="1" sz="1250">
              <a:solidFill>
                <a:srgbClr val="262626"/>
              </a:solidFill>
              <a:latin typeface="Courier New"/>
              <a:ea typeface="Courier New"/>
              <a:cs typeface="Courier New"/>
              <a:sym typeface="Courier New"/>
            </a:endParaRPr>
          </a:p>
          <a:p>
            <a:pPr indent="0" lvl="0" marL="457200" rtl="0" algn="l">
              <a:spcBef>
                <a:spcPts val="0"/>
              </a:spcBef>
              <a:spcAft>
                <a:spcPts val="0"/>
              </a:spcAft>
              <a:buClr>
                <a:schemeClr val="dk1"/>
              </a:buClr>
              <a:buSzPts val="1350"/>
              <a:buFont typeface="Arial"/>
              <a:buNone/>
            </a:pPr>
            <a:r>
              <a:rPr b="1" lang="en" sz="1250">
                <a:solidFill>
                  <a:srgbClr val="262626"/>
                </a:solidFill>
                <a:latin typeface="Courier New"/>
                <a:ea typeface="Courier New"/>
                <a:cs typeface="Courier New"/>
                <a:sym typeface="Courier New"/>
              </a:rPr>
              <a:t>	}</a:t>
            </a:r>
            <a:r>
              <a:rPr b="1" lang="en" sz="1250">
                <a:solidFill>
                  <a:srgbClr val="006F94"/>
                </a:solidFill>
                <a:latin typeface="Courier New"/>
                <a:ea typeface="Courier New"/>
                <a:cs typeface="Courier New"/>
                <a:sym typeface="Courier New"/>
              </a:rPr>
              <a:t>catch</a:t>
            </a:r>
            <a:r>
              <a:rPr b="1" lang="en" sz="1250">
                <a:solidFill>
                  <a:srgbClr val="080808"/>
                </a:solidFill>
                <a:highlight>
                  <a:srgbClr val="FFFFFF"/>
                </a:highlight>
                <a:latin typeface="Courier New"/>
                <a:ea typeface="Courier New"/>
                <a:cs typeface="Courier New"/>
                <a:sym typeface="Courier New"/>
              </a:rPr>
              <a:t>(</a:t>
            </a:r>
            <a:r>
              <a:rPr b="1" lang="en" sz="1250">
                <a:solidFill>
                  <a:srgbClr val="995400"/>
                </a:solidFill>
                <a:latin typeface="Courier New"/>
                <a:ea typeface="Courier New"/>
                <a:cs typeface="Courier New"/>
                <a:sym typeface="Courier New"/>
              </a:rPr>
              <a:t>ArithmeticException</a:t>
            </a:r>
            <a:r>
              <a:rPr b="1" lang="en" sz="1250">
                <a:solidFill>
                  <a:srgbClr val="080808"/>
                </a:solidFill>
                <a:highlight>
                  <a:srgbClr val="FFFFFF"/>
                </a:highlight>
                <a:latin typeface="Courier New"/>
                <a:ea typeface="Courier New"/>
                <a:cs typeface="Courier New"/>
                <a:sym typeface="Courier New"/>
              </a:rPr>
              <a:t> </a:t>
            </a:r>
            <a:r>
              <a:rPr b="1" lang="en" sz="1250">
                <a:solidFill>
                  <a:srgbClr val="A64D79"/>
                </a:solidFill>
                <a:highlight>
                  <a:srgbClr val="FFFFFF"/>
                </a:highlight>
                <a:latin typeface="Courier New"/>
                <a:ea typeface="Courier New"/>
                <a:cs typeface="Courier New"/>
                <a:sym typeface="Courier New"/>
              </a:rPr>
              <a:t>ex</a:t>
            </a:r>
            <a:r>
              <a:rPr b="1" lang="en" sz="1250">
                <a:solidFill>
                  <a:srgbClr val="080808"/>
                </a:solidFill>
                <a:highlight>
                  <a:srgbClr val="FFFFFF"/>
                </a:highlight>
                <a:latin typeface="Courier New"/>
                <a:ea typeface="Courier New"/>
                <a:cs typeface="Courier New"/>
                <a:sym typeface="Courier New"/>
              </a:rPr>
              <a:t>){</a:t>
            </a:r>
            <a:endParaRPr b="1" sz="1250">
              <a:solidFill>
                <a:srgbClr val="080808"/>
              </a:solidFill>
              <a:highlight>
                <a:srgbClr val="FFFFFF"/>
              </a:highlight>
              <a:latin typeface="Courier New"/>
              <a:ea typeface="Courier New"/>
              <a:cs typeface="Courier New"/>
              <a:sym typeface="Courier New"/>
            </a:endParaRPr>
          </a:p>
          <a:p>
            <a:pPr indent="457200" lvl="0" marL="914400" rtl="0" algn="l">
              <a:spcBef>
                <a:spcPts val="0"/>
              </a:spcBef>
              <a:spcAft>
                <a:spcPts val="0"/>
              </a:spcAft>
              <a:buClr>
                <a:schemeClr val="dk1"/>
              </a:buClr>
              <a:buSzPts val="1350"/>
              <a:buFont typeface="Arial"/>
              <a:buNone/>
            </a:pPr>
            <a:r>
              <a:rPr b="1" lang="en" sz="1250">
                <a:solidFill>
                  <a:schemeClr val="dk1"/>
                </a:solidFill>
                <a:highlight>
                  <a:srgbClr val="FFFFFF"/>
                </a:highlight>
                <a:latin typeface="Courier New"/>
                <a:ea typeface="Courier New"/>
                <a:cs typeface="Courier New"/>
                <a:sym typeface="Courier New"/>
              </a:rPr>
              <a:t>System</a:t>
            </a:r>
            <a:r>
              <a:rPr b="1" lang="en" sz="1250">
                <a:solidFill>
                  <a:srgbClr val="080808"/>
                </a:solidFill>
                <a:highlight>
                  <a:srgbClr val="FFFFFF"/>
                </a:highlight>
                <a:latin typeface="Courier New"/>
                <a:ea typeface="Courier New"/>
                <a:cs typeface="Courier New"/>
                <a:sym typeface="Courier New"/>
              </a:rPr>
              <a:t>.</a:t>
            </a:r>
            <a:r>
              <a:rPr b="1" lang="en" sz="1250">
                <a:solidFill>
                  <a:srgbClr val="871094"/>
                </a:solidFill>
                <a:highlight>
                  <a:srgbClr val="FFFFFF"/>
                </a:highlight>
                <a:latin typeface="Courier New"/>
                <a:ea typeface="Courier New"/>
                <a:cs typeface="Courier New"/>
                <a:sym typeface="Courier New"/>
              </a:rPr>
              <a:t>err</a:t>
            </a:r>
            <a:r>
              <a:rPr b="1" lang="en" sz="1250">
                <a:solidFill>
                  <a:srgbClr val="080808"/>
                </a:solidFill>
                <a:highlight>
                  <a:srgbClr val="FFFFFF"/>
                </a:highlight>
                <a:latin typeface="Courier New"/>
                <a:ea typeface="Courier New"/>
                <a:cs typeface="Courier New"/>
                <a:sym typeface="Courier New"/>
              </a:rPr>
              <a:t>.println(</a:t>
            </a:r>
            <a:r>
              <a:rPr b="1" lang="en" sz="1250">
                <a:solidFill>
                  <a:srgbClr val="A64D79"/>
                </a:solidFill>
                <a:highlight>
                  <a:srgbClr val="FFFFFF"/>
                </a:highlight>
                <a:latin typeface="Courier New"/>
                <a:ea typeface="Courier New"/>
                <a:cs typeface="Courier New"/>
                <a:sym typeface="Courier New"/>
              </a:rPr>
              <a:t>ex</a:t>
            </a:r>
            <a:r>
              <a:rPr b="1" lang="en" sz="1250">
                <a:solidFill>
                  <a:schemeClr val="dk1"/>
                </a:solidFill>
                <a:highlight>
                  <a:srgbClr val="FFFFFF"/>
                </a:highlight>
                <a:latin typeface="Courier New"/>
                <a:ea typeface="Courier New"/>
                <a:cs typeface="Courier New"/>
                <a:sym typeface="Courier New"/>
              </a:rPr>
              <a:t>.getMessage()</a:t>
            </a:r>
            <a:r>
              <a:rPr b="1" lang="en" sz="1250">
                <a:solidFill>
                  <a:srgbClr val="080808"/>
                </a:solidFill>
                <a:highlight>
                  <a:srgbClr val="FFFFFF"/>
                </a:highlight>
                <a:latin typeface="Courier New"/>
                <a:ea typeface="Courier New"/>
                <a:cs typeface="Courier New"/>
                <a:sym typeface="Courier New"/>
              </a:rPr>
              <a:t>);	</a:t>
            </a:r>
            <a:endParaRPr b="1" sz="1250">
              <a:solidFill>
                <a:srgbClr val="080808"/>
              </a:solidFill>
              <a:highlight>
                <a:srgbClr val="FFFFFF"/>
              </a:highlight>
              <a:latin typeface="Courier New"/>
              <a:ea typeface="Courier New"/>
              <a:cs typeface="Courier New"/>
              <a:sym typeface="Courier New"/>
            </a:endParaRPr>
          </a:p>
          <a:p>
            <a:pPr indent="0" lvl="0" marL="457200" rtl="0" algn="l">
              <a:spcBef>
                <a:spcPts val="0"/>
              </a:spcBef>
              <a:spcAft>
                <a:spcPts val="0"/>
              </a:spcAft>
              <a:buClr>
                <a:schemeClr val="dk1"/>
              </a:buClr>
              <a:buSzPts val="1350"/>
              <a:buFont typeface="Arial"/>
              <a:buNone/>
            </a:pPr>
            <a:r>
              <a:rPr b="1" lang="en" sz="1250">
                <a:solidFill>
                  <a:srgbClr val="080808"/>
                </a:solidFill>
                <a:highlight>
                  <a:srgbClr val="FFFFFF"/>
                </a:highlight>
                <a:latin typeface="Courier New"/>
                <a:ea typeface="Courier New"/>
                <a:cs typeface="Courier New"/>
                <a:sym typeface="Courier New"/>
              </a:rPr>
              <a:t>	}</a:t>
            </a:r>
            <a:endParaRPr b="1" sz="1250">
              <a:solidFill>
                <a:srgbClr val="262626"/>
              </a:solidFill>
              <a:latin typeface="Courier New"/>
              <a:ea typeface="Courier New"/>
              <a:cs typeface="Courier New"/>
              <a:sym typeface="Courier New"/>
            </a:endParaRPr>
          </a:p>
          <a:p>
            <a:pPr indent="0" lvl="0" marL="457200" marR="0" rtl="0" algn="l">
              <a:lnSpc>
                <a:spcPct val="100000"/>
              </a:lnSpc>
              <a:spcBef>
                <a:spcPts val="0"/>
              </a:spcBef>
              <a:spcAft>
                <a:spcPts val="0"/>
              </a:spcAft>
              <a:buClr>
                <a:srgbClr val="000000"/>
              </a:buClr>
              <a:buSzPts val="1350"/>
              <a:buFont typeface="Arial"/>
              <a:buNone/>
            </a:pPr>
            <a:r>
              <a:rPr b="1" lang="en" sz="1350">
                <a:solidFill>
                  <a:srgbClr val="262626"/>
                </a:solidFill>
                <a:latin typeface="Courier New"/>
                <a:ea typeface="Courier New"/>
                <a:cs typeface="Courier New"/>
                <a:sym typeface="Courier New"/>
              </a:rPr>
              <a:t>}</a:t>
            </a:r>
            <a:endParaRPr b="1" sz="1350">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i="0" lang="en" sz="1350" u="none" cap="none" strike="noStrike">
                <a:solidFill>
                  <a:srgbClr val="262626"/>
                </a:solidFill>
                <a:latin typeface="Courier New"/>
                <a:ea typeface="Courier New"/>
                <a:cs typeface="Courier New"/>
                <a:sym typeface="Courier New"/>
              </a:rPr>
              <a:t>}</a:t>
            </a:r>
            <a:endParaRPr b="1" i="0" sz="1350" u="none" cap="none" strike="noStrike">
              <a:solidFill>
                <a:srgbClr val="262626"/>
              </a:solidFill>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pic>
        <p:nvPicPr>
          <p:cNvPr descr="D:\esprit 2014\ESPRIT 2014\charte essprit 2014\render\support final\triangle.png" id="274" name="Google Shape;274;p36"/>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275" name="Google Shape;275;p36"/>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276" name="Google Shape;276;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277" name="Google Shape;277;p36"/>
          <p:cNvSpPr txBox="1"/>
          <p:nvPr/>
        </p:nvSpPr>
        <p:spPr>
          <a:xfrm>
            <a:off x="857250" y="27050"/>
            <a:ext cx="4838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Lancer une exception (throw)</a:t>
            </a:r>
            <a:endParaRPr>
              <a:solidFill>
                <a:schemeClr val="dk1"/>
              </a:solidFill>
            </a:endParaRPr>
          </a:p>
          <a:p>
            <a:pPr indent="0" lvl="0" marL="0" rtl="0" algn="l">
              <a:spcBef>
                <a:spcPts val="0"/>
              </a:spcBef>
              <a:spcAft>
                <a:spcPts val="0"/>
              </a:spcAft>
              <a:buNone/>
            </a:pPr>
            <a:r>
              <a:t/>
            </a:r>
            <a:endParaRPr b="1">
              <a:solidFill>
                <a:srgbClr val="E20B0B"/>
              </a:solidFill>
            </a:endParaRPr>
          </a:p>
        </p:txBody>
      </p:sp>
      <p:sp>
        <p:nvSpPr>
          <p:cNvPr id="278" name="Google Shape;278;p36"/>
          <p:cNvSpPr txBox="1"/>
          <p:nvPr/>
        </p:nvSpPr>
        <p:spPr>
          <a:xfrm>
            <a:off x="648075" y="745350"/>
            <a:ext cx="7847400" cy="9234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1000"/>
              </a:spcAft>
              <a:buNone/>
            </a:pPr>
            <a:r>
              <a:rPr lang="en" sz="1600">
                <a:solidFill>
                  <a:schemeClr val="dk1"/>
                </a:solidFill>
                <a:latin typeface="Roboto Light"/>
                <a:ea typeface="Roboto Light"/>
                <a:cs typeface="Roboto Light"/>
                <a:sym typeface="Roboto Light"/>
              </a:rPr>
              <a:t>Vous pouvez lancer manuellement une exception en utilisant le </a:t>
            </a:r>
            <a:r>
              <a:rPr lang="en" sz="1600">
                <a:solidFill>
                  <a:schemeClr val="dk1"/>
                </a:solidFill>
                <a:highlight>
                  <a:schemeClr val="lt1"/>
                </a:highlight>
                <a:latin typeface="Roboto Light"/>
                <a:ea typeface="Roboto Light"/>
                <a:cs typeface="Roboto Light"/>
                <a:sym typeface="Roboto Light"/>
              </a:rPr>
              <a:t>mot-clé </a:t>
            </a:r>
            <a:r>
              <a:rPr b="1" lang="en" sz="1600">
                <a:solidFill>
                  <a:srgbClr val="E20B0B"/>
                </a:solidFill>
                <a:highlight>
                  <a:schemeClr val="lt1"/>
                </a:highlight>
                <a:latin typeface="Roboto"/>
                <a:ea typeface="Roboto"/>
                <a:cs typeface="Roboto"/>
                <a:sym typeface="Roboto"/>
              </a:rPr>
              <a:t>throw </a:t>
            </a:r>
            <a:r>
              <a:rPr lang="en" sz="1600">
                <a:solidFill>
                  <a:schemeClr val="dk1"/>
                </a:solidFill>
                <a:highlight>
                  <a:schemeClr val="lt1"/>
                </a:highlight>
                <a:latin typeface="Roboto Light"/>
                <a:ea typeface="Roboto Light"/>
                <a:cs typeface="Roboto Light"/>
                <a:sym typeface="Roboto Light"/>
              </a:rPr>
              <a:t>suivi de </a:t>
            </a:r>
            <a:r>
              <a:rPr lang="en" sz="1600">
                <a:solidFill>
                  <a:schemeClr val="dk1"/>
                </a:solidFill>
                <a:latin typeface="Roboto Light"/>
                <a:ea typeface="Roboto Light"/>
                <a:cs typeface="Roboto Light"/>
                <a:sym typeface="Roboto Light"/>
              </a:rPr>
              <a:t>l'instance de l'exception que vous souhaitez lever.</a:t>
            </a:r>
            <a:endParaRPr sz="1600">
              <a:solidFill>
                <a:schemeClr val="dk1"/>
              </a:solidFill>
              <a:latin typeface="Roboto Light"/>
              <a:ea typeface="Roboto Light"/>
              <a:cs typeface="Roboto Light"/>
              <a:sym typeface="Roboto Light"/>
            </a:endParaRPr>
          </a:p>
        </p:txBody>
      </p:sp>
      <p:sp>
        <p:nvSpPr>
          <p:cNvPr id="279" name="Google Shape;279;p36"/>
          <p:cNvSpPr txBox="1"/>
          <p:nvPr/>
        </p:nvSpPr>
        <p:spPr>
          <a:xfrm>
            <a:off x="547050" y="1863750"/>
            <a:ext cx="8049900" cy="2940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lang="en" sz="1350">
                <a:solidFill>
                  <a:srgbClr val="7928A1"/>
                </a:solidFill>
                <a:latin typeface="Courier New"/>
                <a:ea typeface="Courier New"/>
                <a:cs typeface="Courier New"/>
                <a:sym typeface="Courier New"/>
              </a:rPr>
              <a:t>public </a:t>
            </a:r>
            <a:r>
              <a:rPr b="1" i="0" lang="en" sz="1350" u="none" cap="none" strike="noStrike">
                <a:solidFill>
                  <a:srgbClr val="7928A1"/>
                </a:solidFill>
                <a:latin typeface="Courier New"/>
                <a:ea typeface="Courier New"/>
                <a:cs typeface="Courier New"/>
                <a:sym typeface="Courier New"/>
              </a:rPr>
              <a:t>class</a:t>
            </a:r>
            <a:r>
              <a:rPr b="1" i="0" lang="en" sz="1350" u="none" cap="none" strike="noStrike">
                <a:solidFill>
                  <a:srgbClr val="262626"/>
                </a:solidFill>
                <a:latin typeface="Courier New"/>
                <a:ea typeface="Courier New"/>
                <a:cs typeface="Courier New"/>
                <a:sym typeface="Courier New"/>
              </a:rPr>
              <a:t> </a:t>
            </a:r>
            <a:r>
              <a:rPr b="1" lang="en" sz="1250">
                <a:solidFill>
                  <a:srgbClr val="006F94"/>
                </a:solidFill>
                <a:latin typeface="Courier New"/>
                <a:ea typeface="Courier New"/>
                <a:cs typeface="Courier New"/>
                <a:sym typeface="Courier New"/>
              </a:rPr>
              <a:t>TestException</a:t>
            </a:r>
            <a:r>
              <a:rPr b="1" i="0" lang="en" sz="1350" u="none" cap="none" strike="noStrike">
                <a:solidFill>
                  <a:srgbClr val="262626"/>
                </a:solidFill>
                <a:latin typeface="Courier New"/>
                <a:ea typeface="Courier New"/>
                <a:cs typeface="Courier New"/>
                <a:sym typeface="Courier New"/>
              </a:rPr>
              <a:t> {</a:t>
            </a:r>
            <a:endParaRPr b="1" i="0" sz="1350" u="none" cap="none" strike="noStrike">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t/>
            </a:r>
            <a:endParaRPr b="1" sz="1250">
              <a:solidFill>
                <a:srgbClr val="262626"/>
              </a:solidFill>
              <a:latin typeface="Courier New"/>
              <a:ea typeface="Courier New"/>
              <a:cs typeface="Courier New"/>
              <a:sym typeface="Courier New"/>
            </a:endParaRPr>
          </a:p>
          <a:p>
            <a:pPr indent="0" lvl="0" marL="457200" marR="0" rtl="0" algn="l">
              <a:lnSpc>
                <a:spcPct val="100000"/>
              </a:lnSpc>
              <a:spcBef>
                <a:spcPts val="0"/>
              </a:spcBef>
              <a:spcAft>
                <a:spcPts val="0"/>
              </a:spcAft>
              <a:buClr>
                <a:srgbClr val="000000"/>
              </a:buClr>
              <a:buSzPts val="1350"/>
              <a:buFont typeface="Arial"/>
              <a:buNone/>
            </a:pPr>
            <a:r>
              <a:rPr b="1" lang="en" sz="1250">
                <a:solidFill>
                  <a:srgbClr val="7928A1"/>
                </a:solidFill>
                <a:latin typeface="Courier New"/>
                <a:ea typeface="Courier New"/>
                <a:cs typeface="Courier New"/>
                <a:sym typeface="Courier New"/>
              </a:rPr>
              <a:t>public</a:t>
            </a:r>
            <a:r>
              <a:rPr b="1" lang="en" sz="1250">
                <a:solidFill>
                  <a:srgbClr val="262626"/>
                </a:solidFill>
                <a:latin typeface="Courier New"/>
                <a:ea typeface="Courier New"/>
                <a:cs typeface="Courier New"/>
                <a:sym typeface="Courier New"/>
              </a:rPr>
              <a:t> </a:t>
            </a:r>
            <a:r>
              <a:rPr b="1" lang="en" sz="1250">
                <a:solidFill>
                  <a:srgbClr val="7928A1"/>
                </a:solidFill>
                <a:latin typeface="Courier New"/>
                <a:ea typeface="Courier New"/>
                <a:cs typeface="Courier New"/>
                <a:sym typeface="Courier New"/>
              </a:rPr>
              <a:t>static</a:t>
            </a:r>
            <a:r>
              <a:rPr b="1" lang="en" sz="1250">
                <a:solidFill>
                  <a:srgbClr val="262626"/>
                </a:solidFill>
                <a:latin typeface="Courier New"/>
                <a:ea typeface="Courier New"/>
                <a:cs typeface="Courier New"/>
                <a:sym typeface="Courier New"/>
              </a:rPr>
              <a:t> </a:t>
            </a:r>
            <a:r>
              <a:rPr b="1" lang="en" sz="1250">
                <a:solidFill>
                  <a:srgbClr val="7928A1"/>
                </a:solidFill>
                <a:latin typeface="Courier New"/>
                <a:ea typeface="Courier New"/>
                <a:cs typeface="Courier New"/>
                <a:sym typeface="Courier New"/>
              </a:rPr>
              <a:t>void</a:t>
            </a:r>
            <a:r>
              <a:rPr b="1" lang="en" sz="1250">
                <a:solidFill>
                  <a:srgbClr val="262626"/>
                </a:solidFill>
                <a:latin typeface="Courier New"/>
                <a:ea typeface="Courier New"/>
                <a:cs typeface="Courier New"/>
                <a:sym typeface="Courier New"/>
              </a:rPr>
              <a:t> </a:t>
            </a:r>
            <a:r>
              <a:rPr b="1" lang="en" sz="1250">
                <a:solidFill>
                  <a:srgbClr val="006F94"/>
                </a:solidFill>
                <a:latin typeface="Courier New"/>
                <a:ea typeface="Courier New"/>
                <a:cs typeface="Courier New"/>
                <a:sym typeface="Courier New"/>
              </a:rPr>
              <a:t>main</a:t>
            </a:r>
            <a:r>
              <a:rPr b="1" lang="en" sz="1250">
                <a:solidFill>
                  <a:srgbClr val="995400"/>
                </a:solidFill>
                <a:latin typeface="Courier New"/>
                <a:ea typeface="Courier New"/>
                <a:cs typeface="Courier New"/>
                <a:sym typeface="Courier New"/>
              </a:rPr>
              <a:t>(String[] args)</a:t>
            </a:r>
            <a:r>
              <a:rPr b="1" lang="en" sz="1250">
                <a:solidFill>
                  <a:srgbClr val="262626"/>
                </a:solidFill>
                <a:latin typeface="Courier New"/>
                <a:ea typeface="Courier New"/>
                <a:cs typeface="Courier New"/>
                <a:sym typeface="Courier New"/>
              </a:rPr>
              <a:t> {</a:t>
            </a:r>
            <a:endParaRPr b="1" sz="1250">
              <a:solidFill>
                <a:srgbClr val="262626"/>
              </a:solidFill>
              <a:latin typeface="Courier New"/>
              <a:ea typeface="Courier New"/>
              <a:cs typeface="Courier New"/>
              <a:sym typeface="Courier New"/>
            </a:endParaRPr>
          </a:p>
          <a:p>
            <a:pPr indent="0" lvl="0" marL="457200" rtl="0" algn="l">
              <a:spcBef>
                <a:spcPts val="0"/>
              </a:spcBef>
              <a:spcAft>
                <a:spcPts val="0"/>
              </a:spcAft>
              <a:buClr>
                <a:schemeClr val="dk1"/>
              </a:buClr>
              <a:buSzPts val="1350"/>
              <a:buFont typeface="Arial"/>
              <a:buNone/>
            </a:pPr>
            <a:r>
              <a:rPr b="1" lang="en" sz="1250">
                <a:solidFill>
                  <a:srgbClr val="262626"/>
                </a:solidFill>
                <a:latin typeface="Courier New"/>
                <a:ea typeface="Courier New"/>
                <a:cs typeface="Courier New"/>
                <a:sym typeface="Courier New"/>
              </a:rPr>
              <a:t>	</a:t>
            </a:r>
            <a:r>
              <a:rPr b="1" lang="en" sz="1250">
                <a:solidFill>
                  <a:srgbClr val="995400"/>
                </a:solidFill>
                <a:latin typeface="Courier New"/>
                <a:ea typeface="Courier New"/>
                <a:cs typeface="Courier New"/>
                <a:sym typeface="Courier New"/>
              </a:rPr>
              <a:t>try</a:t>
            </a:r>
            <a:r>
              <a:rPr b="1" lang="en" sz="1250">
                <a:solidFill>
                  <a:srgbClr val="262626"/>
                </a:solidFill>
                <a:latin typeface="Courier New"/>
                <a:ea typeface="Courier New"/>
                <a:cs typeface="Courier New"/>
                <a:sym typeface="Courier New"/>
              </a:rPr>
              <a:t>{</a:t>
            </a:r>
            <a:endParaRPr b="1" sz="1250">
              <a:solidFill>
                <a:srgbClr val="262626"/>
              </a:solidFill>
              <a:latin typeface="Courier New"/>
              <a:ea typeface="Courier New"/>
              <a:cs typeface="Courier New"/>
              <a:sym typeface="Courier New"/>
            </a:endParaRPr>
          </a:p>
          <a:p>
            <a:pPr indent="0" lvl="0" marL="457200" rtl="0" algn="l">
              <a:spcBef>
                <a:spcPts val="0"/>
              </a:spcBef>
              <a:spcAft>
                <a:spcPts val="0"/>
              </a:spcAft>
              <a:buClr>
                <a:schemeClr val="dk1"/>
              </a:buClr>
              <a:buSzPts val="1350"/>
              <a:buFont typeface="Arial"/>
              <a:buNone/>
            </a:pPr>
            <a:r>
              <a:rPr b="1" lang="en" sz="1250">
                <a:solidFill>
                  <a:srgbClr val="262626"/>
                </a:solidFill>
                <a:latin typeface="Courier New"/>
                <a:ea typeface="Courier New"/>
                <a:cs typeface="Courier New"/>
                <a:sym typeface="Courier New"/>
              </a:rPr>
              <a:t>		</a:t>
            </a:r>
            <a:r>
              <a:rPr b="1" lang="en" sz="1250">
                <a:solidFill>
                  <a:srgbClr val="7928A1"/>
                </a:solidFill>
                <a:latin typeface="Courier New"/>
                <a:ea typeface="Courier New"/>
                <a:cs typeface="Courier New"/>
                <a:sym typeface="Courier New"/>
              </a:rPr>
              <a:t>throw</a:t>
            </a:r>
            <a:r>
              <a:rPr b="1" lang="en" sz="1250">
                <a:solidFill>
                  <a:srgbClr val="262626"/>
                </a:solidFill>
                <a:latin typeface="Courier New"/>
                <a:ea typeface="Courier New"/>
                <a:cs typeface="Courier New"/>
                <a:sym typeface="Courier New"/>
              </a:rPr>
              <a:t> </a:t>
            </a:r>
            <a:r>
              <a:rPr b="1" lang="en" sz="1250">
                <a:solidFill>
                  <a:srgbClr val="7928A1"/>
                </a:solidFill>
                <a:latin typeface="Courier New"/>
                <a:ea typeface="Courier New"/>
                <a:cs typeface="Courier New"/>
                <a:sym typeface="Courier New"/>
              </a:rPr>
              <a:t>new</a:t>
            </a:r>
            <a:r>
              <a:rPr b="1" lang="en" sz="1250">
                <a:solidFill>
                  <a:srgbClr val="262626"/>
                </a:solidFill>
                <a:latin typeface="Courier New"/>
                <a:ea typeface="Courier New"/>
                <a:cs typeface="Courier New"/>
                <a:sym typeface="Courier New"/>
              </a:rPr>
              <a:t> </a:t>
            </a:r>
            <a:r>
              <a:rPr b="1" lang="en" sz="1250">
                <a:solidFill>
                  <a:srgbClr val="995400"/>
                </a:solidFill>
                <a:latin typeface="Courier New"/>
                <a:ea typeface="Courier New"/>
                <a:cs typeface="Courier New"/>
                <a:sym typeface="Courier New"/>
              </a:rPr>
              <a:t>Exception</a:t>
            </a:r>
            <a:r>
              <a:rPr b="1" lang="en" sz="1250">
                <a:solidFill>
                  <a:srgbClr val="262626"/>
                </a:solidFill>
                <a:latin typeface="Courier New"/>
                <a:ea typeface="Courier New"/>
                <a:cs typeface="Courier New"/>
                <a:sym typeface="Courier New"/>
              </a:rPr>
              <a:t>(</a:t>
            </a:r>
            <a:r>
              <a:rPr b="1" lang="en" sz="1250">
                <a:solidFill>
                  <a:srgbClr val="007500"/>
                </a:solidFill>
                <a:latin typeface="Courier New"/>
                <a:ea typeface="Courier New"/>
                <a:cs typeface="Courier New"/>
                <a:sym typeface="Courier New"/>
              </a:rPr>
              <a:t>"Une erreur s'est produite !"</a:t>
            </a:r>
            <a:r>
              <a:rPr b="1" lang="en" sz="1250">
                <a:solidFill>
                  <a:srgbClr val="262626"/>
                </a:solidFill>
                <a:latin typeface="Courier New"/>
                <a:ea typeface="Courier New"/>
                <a:cs typeface="Courier New"/>
                <a:sym typeface="Courier New"/>
              </a:rPr>
              <a:t>);</a:t>
            </a:r>
            <a:endParaRPr b="1" sz="1250">
              <a:solidFill>
                <a:srgbClr val="0033B3"/>
              </a:solidFill>
              <a:latin typeface="Courier New"/>
              <a:ea typeface="Courier New"/>
              <a:cs typeface="Courier New"/>
              <a:sym typeface="Courier New"/>
            </a:endParaRPr>
          </a:p>
          <a:p>
            <a:pPr indent="0" lvl="0" marL="457200" rtl="0" algn="l">
              <a:spcBef>
                <a:spcPts val="0"/>
              </a:spcBef>
              <a:spcAft>
                <a:spcPts val="0"/>
              </a:spcAft>
              <a:buClr>
                <a:schemeClr val="dk1"/>
              </a:buClr>
              <a:buSzPts val="1350"/>
              <a:buFont typeface="Arial"/>
              <a:buNone/>
            </a:pPr>
            <a:r>
              <a:rPr b="1" lang="en" sz="1250">
                <a:solidFill>
                  <a:srgbClr val="262626"/>
                </a:solidFill>
                <a:latin typeface="Courier New"/>
                <a:ea typeface="Courier New"/>
                <a:cs typeface="Courier New"/>
                <a:sym typeface="Courier New"/>
              </a:rPr>
              <a:t>	}</a:t>
            </a:r>
            <a:r>
              <a:rPr b="1" lang="en" sz="1250">
                <a:solidFill>
                  <a:srgbClr val="006F94"/>
                </a:solidFill>
                <a:latin typeface="Courier New"/>
                <a:ea typeface="Courier New"/>
                <a:cs typeface="Courier New"/>
                <a:sym typeface="Courier New"/>
              </a:rPr>
              <a:t>catch</a:t>
            </a:r>
            <a:r>
              <a:rPr b="1" lang="en" sz="1250">
                <a:solidFill>
                  <a:srgbClr val="080808"/>
                </a:solidFill>
                <a:highlight>
                  <a:srgbClr val="FFFFFF"/>
                </a:highlight>
                <a:latin typeface="Courier New"/>
                <a:ea typeface="Courier New"/>
                <a:cs typeface="Courier New"/>
                <a:sym typeface="Courier New"/>
              </a:rPr>
              <a:t>(</a:t>
            </a:r>
            <a:r>
              <a:rPr b="1" lang="en" sz="1250">
                <a:solidFill>
                  <a:srgbClr val="995400"/>
                </a:solidFill>
                <a:latin typeface="Courier New"/>
                <a:ea typeface="Courier New"/>
                <a:cs typeface="Courier New"/>
                <a:sym typeface="Courier New"/>
              </a:rPr>
              <a:t>ArithmeticException</a:t>
            </a:r>
            <a:r>
              <a:rPr b="1" lang="en" sz="1250">
                <a:solidFill>
                  <a:srgbClr val="080808"/>
                </a:solidFill>
                <a:highlight>
                  <a:srgbClr val="FFFFFF"/>
                </a:highlight>
                <a:latin typeface="Courier New"/>
                <a:ea typeface="Courier New"/>
                <a:cs typeface="Courier New"/>
                <a:sym typeface="Courier New"/>
              </a:rPr>
              <a:t> </a:t>
            </a:r>
            <a:r>
              <a:rPr b="1" lang="en" sz="1250">
                <a:solidFill>
                  <a:srgbClr val="A64D79"/>
                </a:solidFill>
                <a:highlight>
                  <a:srgbClr val="FFFFFF"/>
                </a:highlight>
                <a:latin typeface="Courier New"/>
                <a:ea typeface="Courier New"/>
                <a:cs typeface="Courier New"/>
                <a:sym typeface="Courier New"/>
              </a:rPr>
              <a:t>ex</a:t>
            </a:r>
            <a:r>
              <a:rPr b="1" lang="en" sz="1250">
                <a:solidFill>
                  <a:srgbClr val="080808"/>
                </a:solidFill>
                <a:highlight>
                  <a:srgbClr val="FFFFFF"/>
                </a:highlight>
                <a:latin typeface="Courier New"/>
                <a:ea typeface="Courier New"/>
                <a:cs typeface="Courier New"/>
                <a:sym typeface="Courier New"/>
              </a:rPr>
              <a:t>){</a:t>
            </a:r>
            <a:endParaRPr b="1" sz="1250">
              <a:solidFill>
                <a:srgbClr val="080808"/>
              </a:solidFill>
              <a:highlight>
                <a:srgbClr val="FFFFFF"/>
              </a:highlight>
              <a:latin typeface="Courier New"/>
              <a:ea typeface="Courier New"/>
              <a:cs typeface="Courier New"/>
              <a:sym typeface="Courier New"/>
            </a:endParaRPr>
          </a:p>
          <a:p>
            <a:pPr indent="457200" lvl="0" marL="914400" rtl="0" algn="l">
              <a:spcBef>
                <a:spcPts val="0"/>
              </a:spcBef>
              <a:spcAft>
                <a:spcPts val="0"/>
              </a:spcAft>
              <a:buClr>
                <a:schemeClr val="dk1"/>
              </a:buClr>
              <a:buSzPts val="1100"/>
              <a:buFont typeface="Arial"/>
              <a:buNone/>
            </a:pPr>
            <a:r>
              <a:rPr b="1" lang="en" sz="1250">
                <a:solidFill>
                  <a:srgbClr val="262626"/>
                </a:solidFill>
                <a:latin typeface="Courier New"/>
                <a:ea typeface="Courier New"/>
                <a:cs typeface="Courier New"/>
                <a:sym typeface="Courier New"/>
              </a:rPr>
              <a:t>System.out.println(</a:t>
            </a:r>
            <a:r>
              <a:rPr b="1" lang="en" sz="1250">
                <a:solidFill>
                  <a:srgbClr val="007500"/>
                </a:solidFill>
                <a:latin typeface="Courier New"/>
                <a:ea typeface="Courier New"/>
                <a:cs typeface="Courier New"/>
                <a:sym typeface="Courier New"/>
              </a:rPr>
              <a:t>"Erreur: "</a:t>
            </a:r>
            <a:r>
              <a:rPr b="1" lang="en" sz="1250">
                <a:solidFill>
                  <a:srgbClr val="262626"/>
                </a:solidFill>
                <a:latin typeface="Courier New"/>
                <a:ea typeface="Courier New"/>
                <a:cs typeface="Courier New"/>
                <a:sym typeface="Courier New"/>
              </a:rPr>
              <a:t> + e.getMessage());</a:t>
            </a:r>
            <a:endParaRPr b="1" sz="1450">
              <a:solidFill>
                <a:schemeClr val="dk1"/>
              </a:solidFill>
              <a:latin typeface="Courier New"/>
              <a:ea typeface="Courier New"/>
              <a:cs typeface="Courier New"/>
              <a:sym typeface="Courier New"/>
            </a:endParaRPr>
          </a:p>
          <a:p>
            <a:pPr indent="0" lvl="0" marL="457200" rtl="0" algn="l">
              <a:spcBef>
                <a:spcPts val="0"/>
              </a:spcBef>
              <a:spcAft>
                <a:spcPts val="0"/>
              </a:spcAft>
              <a:buClr>
                <a:schemeClr val="dk1"/>
              </a:buClr>
              <a:buSzPts val="1350"/>
              <a:buFont typeface="Arial"/>
              <a:buNone/>
            </a:pPr>
            <a:r>
              <a:rPr b="1" lang="en" sz="1250">
                <a:solidFill>
                  <a:srgbClr val="080808"/>
                </a:solidFill>
                <a:highlight>
                  <a:srgbClr val="FFFFFF"/>
                </a:highlight>
                <a:latin typeface="Courier New"/>
                <a:ea typeface="Courier New"/>
                <a:cs typeface="Courier New"/>
                <a:sym typeface="Courier New"/>
              </a:rPr>
              <a:t>	}</a:t>
            </a:r>
            <a:endParaRPr b="1" sz="1250">
              <a:solidFill>
                <a:srgbClr val="262626"/>
              </a:solidFill>
              <a:latin typeface="Courier New"/>
              <a:ea typeface="Courier New"/>
              <a:cs typeface="Courier New"/>
              <a:sym typeface="Courier New"/>
            </a:endParaRPr>
          </a:p>
          <a:p>
            <a:pPr indent="0" lvl="0" marL="457200" marR="0" rtl="0" algn="l">
              <a:lnSpc>
                <a:spcPct val="100000"/>
              </a:lnSpc>
              <a:spcBef>
                <a:spcPts val="0"/>
              </a:spcBef>
              <a:spcAft>
                <a:spcPts val="0"/>
              </a:spcAft>
              <a:buClr>
                <a:srgbClr val="000000"/>
              </a:buClr>
              <a:buSzPts val="1350"/>
              <a:buFont typeface="Arial"/>
              <a:buNone/>
            </a:pPr>
            <a:r>
              <a:rPr b="1" lang="en" sz="1350">
                <a:solidFill>
                  <a:srgbClr val="262626"/>
                </a:solidFill>
                <a:latin typeface="Courier New"/>
                <a:ea typeface="Courier New"/>
                <a:cs typeface="Courier New"/>
                <a:sym typeface="Courier New"/>
              </a:rPr>
              <a:t>}</a:t>
            </a:r>
            <a:endParaRPr b="1" sz="1350">
              <a:solidFill>
                <a:srgbClr val="262626"/>
              </a:solidFill>
              <a:latin typeface="Courier New"/>
              <a:ea typeface="Courier New"/>
              <a:cs typeface="Courier New"/>
              <a:sym typeface="Courier New"/>
            </a:endParaRPr>
          </a:p>
          <a:p>
            <a:pPr indent="0" lvl="0" marL="457200" marR="0" rtl="0" algn="l">
              <a:lnSpc>
                <a:spcPct val="100000"/>
              </a:lnSpc>
              <a:spcBef>
                <a:spcPts val="0"/>
              </a:spcBef>
              <a:spcAft>
                <a:spcPts val="0"/>
              </a:spcAft>
              <a:buClr>
                <a:srgbClr val="000000"/>
              </a:buClr>
              <a:buSzPts val="1350"/>
              <a:buFont typeface="Arial"/>
              <a:buNone/>
            </a:pPr>
            <a:r>
              <a:t/>
            </a:r>
            <a:endParaRPr b="1" sz="1350">
              <a:solidFill>
                <a:srgbClr val="262626"/>
              </a:solidFill>
              <a:latin typeface="Courier New"/>
              <a:ea typeface="Courier New"/>
              <a:cs typeface="Courier New"/>
              <a:sym typeface="Courier New"/>
            </a:endParaRPr>
          </a:p>
          <a:p>
            <a:pPr indent="457200" lvl="0" marL="0" rtl="0" algn="l">
              <a:spcBef>
                <a:spcPts val="0"/>
              </a:spcBef>
              <a:spcAft>
                <a:spcPts val="0"/>
              </a:spcAft>
              <a:buClr>
                <a:schemeClr val="dk1"/>
              </a:buClr>
              <a:buSzPts val="1350"/>
              <a:buFont typeface="Arial"/>
              <a:buNone/>
            </a:pPr>
            <a:r>
              <a:rPr b="1" lang="en" sz="1250">
                <a:solidFill>
                  <a:srgbClr val="7928A1"/>
                </a:solidFill>
                <a:latin typeface="Courier New"/>
                <a:ea typeface="Courier New"/>
                <a:cs typeface="Courier New"/>
                <a:sym typeface="Courier New"/>
              </a:rPr>
              <a:t>public</a:t>
            </a:r>
            <a:r>
              <a:rPr b="1" lang="en" sz="1250">
                <a:solidFill>
                  <a:srgbClr val="262626"/>
                </a:solidFill>
                <a:latin typeface="Courier New"/>
                <a:ea typeface="Courier New"/>
                <a:cs typeface="Courier New"/>
                <a:sym typeface="Courier New"/>
              </a:rPr>
              <a:t> </a:t>
            </a:r>
            <a:r>
              <a:rPr b="1" lang="en" sz="1250">
                <a:solidFill>
                  <a:srgbClr val="7928A1"/>
                </a:solidFill>
                <a:latin typeface="Courier New"/>
                <a:ea typeface="Courier New"/>
                <a:cs typeface="Courier New"/>
                <a:sym typeface="Courier New"/>
              </a:rPr>
              <a:t>void </a:t>
            </a:r>
            <a:r>
              <a:rPr b="1" lang="en" sz="1250">
                <a:solidFill>
                  <a:srgbClr val="006F94"/>
                </a:solidFill>
                <a:latin typeface="Courier New"/>
                <a:ea typeface="Courier New"/>
                <a:cs typeface="Courier New"/>
                <a:sym typeface="Courier New"/>
              </a:rPr>
              <a:t>tester</a:t>
            </a:r>
            <a:r>
              <a:rPr b="1" lang="en" sz="1250">
                <a:solidFill>
                  <a:srgbClr val="262626"/>
                </a:solidFill>
                <a:latin typeface="Courier New"/>
                <a:ea typeface="Courier New"/>
                <a:cs typeface="Courier New"/>
                <a:sym typeface="Courier New"/>
              </a:rPr>
              <a:t>(int x, int y) </a:t>
            </a:r>
            <a:r>
              <a:rPr b="1" lang="en" sz="1250">
                <a:solidFill>
                  <a:srgbClr val="7928A1"/>
                </a:solidFill>
                <a:latin typeface="Courier New"/>
                <a:ea typeface="Courier New"/>
                <a:cs typeface="Courier New"/>
                <a:sym typeface="Courier New"/>
              </a:rPr>
              <a:t>throws </a:t>
            </a:r>
            <a:r>
              <a:rPr b="1" lang="en" sz="1250">
                <a:solidFill>
                  <a:srgbClr val="995400"/>
                </a:solidFill>
                <a:latin typeface="Courier New"/>
                <a:ea typeface="Courier New"/>
                <a:cs typeface="Courier New"/>
                <a:sym typeface="Courier New"/>
              </a:rPr>
              <a:t>OhNoException</a:t>
            </a:r>
            <a:r>
              <a:rPr b="1" lang="en" sz="1250">
                <a:solidFill>
                  <a:srgbClr val="262626"/>
                </a:solidFill>
                <a:latin typeface="Courier New"/>
                <a:ea typeface="Courier New"/>
                <a:cs typeface="Courier New"/>
                <a:sym typeface="Courier New"/>
              </a:rPr>
              <a:t>{</a:t>
            </a:r>
            <a:endParaRPr b="1" sz="1250">
              <a:solidFill>
                <a:srgbClr val="262626"/>
              </a:solidFill>
              <a:latin typeface="Courier New"/>
              <a:ea typeface="Courier New"/>
              <a:cs typeface="Courier New"/>
              <a:sym typeface="Courier New"/>
            </a:endParaRPr>
          </a:p>
          <a:p>
            <a:pPr indent="457200" lvl="0" marL="457200" rtl="0" algn="l">
              <a:spcBef>
                <a:spcPts val="0"/>
              </a:spcBef>
              <a:spcAft>
                <a:spcPts val="0"/>
              </a:spcAft>
              <a:buClr>
                <a:schemeClr val="dk1"/>
              </a:buClr>
              <a:buSzPts val="1350"/>
              <a:buFont typeface="Arial"/>
              <a:buNone/>
            </a:pPr>
            <a:r>
              <a:rPr b="1" lang="en" sz="1250">
                <a:solidFill>
                  <a:srgbClr val="7928A1"/>
                </a:solidFill>
                <a:latin typeface="Courier New"/>
                <a:ea typeface="Courier New"/>
                <a:cs typeface="Courier New"/>
                <a:sym typeface="Courier New"/>
              </a:rPr>
              <a:t>throw</a:t>
            </a:r>
            <a:r>
              <a:rPr b="1" lang="en" sz="1250">
                <a:solidFill>
                  <a:srgbClr val="262626"/>
                </a:solidFill>
                <a:latin typeface="Courier New"/>
                <a:ea typeface="Courier New"/>
                <a:cs typeface="Courier New"/>
                <a:sym typeface="Courier New"/>
              </a:rPr>
              <a:t> </a:t>
            </a:r>
            <a:r>
              <a:rPr b="1" lang="en" sz="1250">
                <a:solidFill>
                  <a:srgbClr val="7928A1"/>
                </a:solidFill>
                <a:latin typeface="Courier New"/>
                <a:ea typeface="Courier New"/>
                <a:cs typeface="Courier New"/>
                <a:sym typeface="Courier New"/>
              </a:rPr>
              <a:t>new</a:t>
            </a:r>
            <a:r>
              <a:rPr b="1" lang="en" sz="1250">
                <a:solidFill>
                  <a:srgbClr val="262626"/>
                </a:solidFill>
                <a:latin typeface="Courier New"/>
                <a:ea typeface="Courier New"/>
                <a:cs typeface="Courier New"/>
                <a:sym typeface="Courier New"/>
              </a:rPr>
              <a:t> </a:t>
            </a:r>
            <a:r>
              <a:rPr b="1" lang="en" sz="1250">
                <a:solidFill>
                  <a:srgbClr val="995400"/>
                </a:solidFill>
                <a:latin typeface="Courier New"/>
                <a:ea typeface="Courier New"/>
                <a:cs typeface="Courier New"/>
                <a:sym typeface="Courier New"/>
              </a:rPr>
              <a:t>OhNoException</a:t>
            </a:r>
            <a:r>
              <a:rPr b="1" lang="en" sz="1250">
                <a:solidFill>
                  <a:srgbClr val="262626"/>
                </a:solidFill>
                <a:latin typeface="Courier New"/>
                <a:ea typeface="Courier New"/>
                <a:cs typeface="Courier New"/>
                <a:sym typeface="Courier New"/>
              </a:rPr>
              <a:t>(</a:t>
            </a:r>
            <a:r>
              <a:rPr b="1" lang="en" sz="1250">
                <a:solidFill>
                  <a:srgbClr val="007500"/>
                </a:solidFill>
                <a:latin typeface="Courier New"/>
                <a:ea typeface="Courier New"/>
                <a:cs typeface="Courier New"/>
                <a:sym typeface="Courier New"/>
              </a:rPr>
              <a:t>"Oh no !"</a:t>
            </a:r>
            <a:r>
              <a:rPr b="1" lang="en" sz="1250">
                <a:solidFill>
                  <a:srgbClr val="262626"/>
                </a:solidFill>
                <a:latin typeface="Courier New"/>
                <a:ea typeface="Courier New"/>
                <a:cs typeface="Courier New"/>
                <a:sym typeface="Courier New"/>
              </a:rPr>
              <a:t>);</a:t>
            </a:r>
            <a:endParaRPr b="1" sz="125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rPr b="1" lang="en" sz="1250">
                <a:solidFill>
                  <a:srgbClr val="262626"/>
                </a:solidFill>
                <a:latin typeface="Courier New"/>
                <a:ea typeface="Courier New"/>
                <a:cs typeface="Courier New"/>
                <a:sym typeface="Courier New"/>
              </a:rPr>
              <a:t>   	}</a:t>
            </a:r>
            <a:endParaRPr b="1" sz="1350">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i="0" lang="en" sz="1350" u="none" cap="none" strike="noStrike">
                <a:solidFill>
                  <a:srgbClr val="262626"/>
                </a:solidFill>
                <a:latin typeface="Courier New"/>
                <a:ea typeface="Courier New"/>
                <a:cs typeface="Courier New"/>
                <a:sym typeface="Courier New"/>
              </a:rPr>
              <a:t>}</a:t>
            </a:r>
            <a:endParaRPr b="1" i="0" sz="1350" u="none" cap="none" strike="noStrike">
              <a:solidFill>
                <a:srgbClr val="262626"/>
              </a:solidFill>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descr="D:\esprit 2014\ESPRIT 2014\charte essprit 2014\render\support final\triangle.png" id="284" name="Google Shape;284;p37"/>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285" name="Google Shape;285;p37"/>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286" name="Google Shape;286;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287" name="Google Shape;287;p37"/>
          <p:cNvSpPr txBox="1"/>
          <p:nvPr/>
        </p:nvSpPr>
        <p:spPr>
          <a:xfrm>
            <a:off x="857250" y="27050"/>
            <a:ext cx="483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Les exceptions personnalisées</a:t>
            </a:r>
            <a:endParaRPr b="1">
              <a:solidFill>
                <a:srgbClr val="E20B0B"/>
              </a:solidFill>
            </a:endParaRPr>
          </a:p>
        </p:txBody>
      </p:sp>
      <p:sp>
        <p:nvSpPr>
          <p:cNvPr id="288" name="Google Shape;288;p37"/>
          <p:cNvSpPr txBox="1"/>
          <p:nvPr/>
        </p:nvSpPr>
        <p:spPr>
          <a:xfrm>
            <a:off x="648075" y="745350"/>
            <a:ext cx="7847400" cy="19086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1000"/>
              </a:spcAft>
              <a:buNone/>
            </a:pPr>
            <a:r>
              <a:rPr lang="en" sz="1600">
                <a:solidFill>
                  <a:schemeClr val="dk1"/>
                </a:solidFill>
                <a:latin typeface="Roboto Light"/>
                <a:ea typeface="Roboto Light"/>
                <a:cs typeface="Roboto Light"/>
                <a:sym typeface="Roboto Light"/>
              </a:rPr>
              <a:t> il est possible de créer des classes d'exceptions personnalisées </a:t>
            </a:r>
            <a:r>
              <a:rPr lang="en" sz="1600">
                <a:solidFill>
                  <a:schemeClr val="dk1"/>
                </a:solidFill>
                <a:highlight>
                  <a:schemeClr val="lt1"/>
                </a:highlight>
                <a:latin typeface="Roboto Light"/>
                <a:ea typeface="Roboto Light"/>
                <a:cs typeface="Roboto Light"/>
                <a:sym typeface="Roboto Light"/>
              </a:rPr>
              <a:t>en étendant les </a:t>
            </a:r>
            <a:r>
              <a:rPr lang="en" sz="1600">
                <a:solidFill>
                  <a:schemeClr val="dk1"/>
                </a:solidFill>
                <a:latin typeface="Roboto Light"/>
                <a:ea typeface="Roboto Light"/>
                <a:cs typeface="Roboto Light"/>
                <a:sym typeface="Roboto Light"/>
              </a:rPr>
              <a:t>classes de base </a:t>
            </a:r>
            <a:r>
              <a:rPr b="1" lang="en" sz="1600">
                <a:solidFill>
                  <a:schemeClr val="dk1"/>
                </a:solidFill>
                <a:latin typeface="Roboto"/>
                <a:ea typeface="Roboto"/>
                <a:cs typeface="Roboto"/>
                <a:sym typeface="Roboto"/>
              </a:rPr>
              <a:t>Throwable, Error, ou Exception</a:t>
            </a:r>
            <a:r>
              <a:rPr lang="en" sz="1600">
                <a:solidFill>
                  <a:schemeClr val="dk1"/>
                </a:solidFill>
                <a:latin typeface="Roboto Light"/>
                <a:ea typeface="Roboto Light"/>
                <a:cs typeface="Roboto Light"/>
                <a:sym typeface="Roboto Light"/>
              </a:rPr>
              <a:t>. Ces classes d'exceptions personnalisées peuvent être utiles pour signaler des erreurs spécifiques à une application ou à une bibliothèque particulière.</a:t>
            </a:r>
            <a:endParaRPr sz="1600">
              <a:solidFill>
                <a:schemeClr val="dk1"/>
              </a:solidFill>
              <a:latin typeface="Roboto Light"/>
              <a:ea typeface="Roboto Light"/>
              <a:cs typeface="Roboto Light"/>
              <a:sym typeface="Roboto Light"/>
            </a:endParaRPr>
          </a:p>
        </p:txBody>
      </p:sp>
      <p:sp>
        <p:nvSpPr>
          <p:cNvPr id="289" name="Google Shape;289;p37"/>
          <p:cNvSpPr txBox="1"/>
          <p:nvPr/>
        </p:nvSpPr>
        <p:spPr>
          <a:xfrm>
            <a:off x="547050" y="2854350"/>
            <a:ext cx="8049900" cy="2154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lang="en" sz="1350">
                <a:solidFill>
                  <a:srgbClr val="7928A1"/>
                </a:solidFill>
                <a:latin typeface="Courier New"/>
                <a:ea typeface="Courier New"/>
                <a:cs typeface="Courier New"/>
                <a:sym typeface="Courier New"/>
              </a:rPr>
              <a:t>public </a:t>
            </a:r>
            <a:r>
              <a:rPr b="1" i="0" lang="en" sz="1350" u="none" cap="none" strike="noStrike">
                <a:solidFill>
                  <a:srgbClr val="7928A1"/>
                </a:solidFill>
                <a:latin typeface="Courier New"/>
                <a:ea typeface="Courier New"/>
                <a:cs typeface="Courier New"/>
                <a:sym typeface="Courier New"/>
              </a:rPr>
              <a:t>class</a:t>
            </a:r>
            <a:r>
              <a:rPr b="1" i="0" lang="en" sz="1350" u="none" cap="none" strike="noStrike">
                <a:solidFill>
                  <a:srgbClr val="262626"/>
                </a:solidFill>
                <a:latin typeface="Courier New"/>
                <a:ea typeface="Courier New"/>
                <a:cs typeface="Courier New"/>
                <a:sym typeface="Courier New"/>
              </a:rPr>
              <a:t> </a:t>
            </a:r>
            <a:r>
              <a:rPr b="1" lang="en" sz="1250">
                <a:solidFill>
                  <a:srgbClr val="006F94"/>
                </a:solidFill>
                <a:latin typeface="Courier New"/>
                <a:ea typeface="Courier New"/>
                <a:cs typeface="Courier New"/>
                <a:sym typeface="Courier New"/>
              </a:rPr>
              <a:t>OhNoException </a:t>
            </a:r>
            <a:r>
              <a:rPr b="1" lang="en" sz="1250">
                <a:solidFill>
                  <a:schemeClr val="dk1"/>
                </a:solidFill>
                <a:latin typeface="Courier New"/>
                <a:ea typeface="Courier New"/>
                <a:cs typeface="Courier New"/>
                <a:sym typeface="Courier New"/>
              </a:rPr>
              <a:t>extends </a:t>
            </a:r>
            <a:r>
              <a:rPr b="1" lang="en" sz="1250">
                <a:solidFill>
                  <a:srgbClr val="995400"/>
                </a:solidFill>
                <a:latin typeface="Courier New"/>
                <a:ea typeface="Courier New"/>
                <a:cs typeface="Courier New"/>
                <a:sym typeface="Courier New"/>
              </a:rPr>
              <a:t>Exception</a:t>
            </a:r>
            <a:r>
              <a:rPr b="1" i="0" lang="en" sz="1350" u="none" cap="none" strike="noStrike">
                <a:solidFill>
                  <a:srgbClr val="262626"/>
                </a:solidFill>
                <a:latin typeface="Courier New"/>
                <a:ea typeface="Courier New"/>
                <a:cs typeface="Courier New"/>
                <a:sym typeface="Courier New"/>
              </a:rPr>
              <a:t>{</a:t>
            </a:r>
            <a:endParaRPr b="1" sz="1350">
              <a:solidFill>
                <a:srgbClr val="262626"/>
              </a:solidFill>
              <a:latin typeface="Courier New"/>
              <a:ea typeface="Courier New"/>
              <a:cs typeface="Courier New"/>
              <a:sym typeface="Courier New"/>
            </a:endParaRPr>
          </a:p>
          <a:p>
            <a:pPr indent="0" lvl="0" marL="457200" marR="0" rtl="0" algn="l">
              <a:lnSpc>
                <a:spcPct val="100000"/>
              </a:lnSpc>
              <a:spcBef>
                <a:spcPts val="0"/>
              </a:spcBef>
              <a:spcAft>
                <a:spcPts val="0"/>
              </a:spcAft>
              <a:buClr>
                <a:srgbClr val="000000"/>
              </a:buClr>
              <a:buSzPts val="1350"/>
              <a:buFont typeface="Arial"/>
              <a:buNone/>
            </a:pPr>
            <a:r>
              <a:t/>
            </a:r>
            <a:endParaRPr b="1" sz="1350">
              <a:solidFill>
                <a:srgbClr val="262626"/>
              </a:solidFill>
              <a:latin typeface="Courier New"/>
              <a:ea typeface="Courier New"/>
              <a:cs typeface="Courier New"/>
              <a:sym typeface="Courier New"/>
            </a:endParaRPr>
          </a:p>
          <a:p>
            <a:pPr indent="457200" lvl="0" marL="0" rtl="0" algn="l">
              <a:spcBef>
                <a:spcPts val="0"/>
              </a:spcBef>
              <a:spcAft>
                <a:spcPts val="0"/>
              </a:spcAft>
              <a:buClr>
                <a:schemeClr val="dk1"/>
              </a:buClr>
              <a:buSzPts val="1350"/>
              <a:buFont typeface="Arial"/>
              <a:buNone/>
            </a:pPr>
            <a:r>
              <a:rPr b="1" lang="en" sz="1250">
                <a:solidFill>
                  <a:srgbClr val="7928A1"/>
                </a:solidFill>
                <a:latin typeface="Courier New"/>
                <a:ea typeface="Courier New"/>
                <a:cs typeface="Courier New"/>
                <a:sym typeface="Courier New"/>
              </a:rPr>
              <a:t>public</a:t>
            </a:r>
            <a:r>
              <a:rPr b="1" lang="en" sz="1250">
                <a:solidFill>
                  <a:srgbClr val="262626"/>
                </a:solidFill>
                <a:latin typeface="Courier New"/>
                <a:ea typeface="Courier New"/>
                <a:cs typeface="Courier New"/>
                <a:sym typeface="Courier New"/>
              </a:rPr>
              <a:t> </a:t>
            </a:r>
            <a:r>
              <a:rPr b="1" lang="en" sz="1250">
                <a:solidFill>
                  <a:srgbClr val="006F94"/>
                </a:solidFill>
                <a:latin typeface="Courier New"/>
                <a:ea typeface="Courier New"/>
                <a:cs typeface="Courier New"/>
                <a:sym typeface="Courier New"/>
              </a:rPr>
              <a:t>OhNoException</a:t>
            </a:r>
            <a:r>
              <a:rPr b="1" lang="en" sz="1250">
                <a:solidFill>
                  <a:srgbClr val="262626"/>
                </a:solidFill>
                <a:latin typeface="Courier New"/>
                <a:ea typeface="Courier New"/>
                <a:cs typeface="Courier New"/>
                <a:sym typeface="Courier New"/>
              </a:rPr>
              <a:t>(){</a:t>
            </a:r>
            <a:endParaRPr b="1" sz="125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rPr b="1" lang="en" sz="1250">
                <a:solidFill>
                  <a:srgbClr val="262626"/>
                </a:solidFill>
                <a:latin typeface="Courier New"/>
                <a:ea typeface="Courier New"/>
                <a:cs typeface="Courier New"/>
                <a:sym typeface="Courier New"/>
              </a:rPr>
              <a:t>		</a:t>
            </a:r>
            <a:r>
              <a:rPr b="1" lang="en" sz="1250">
                <a:solidFill>
                  <a:schemeClr val="accent1"/>
                </a:solidFill>
                <a:latin typeface="Courier New"/>
                <a:ea typeface="Courier New"/>
                <a:cs typeface="Courier New"/>
                <a:sym typeface="Courier New"/>
              </a:rPr>
              <a:t>super</a:t>
            </a:r>
            <a:r>
              <a:rPr b="1" lang="en" sz="1250">
                <a:solidFill>
                  <a:srgbClr val="262626"/>
                </a:solidFill>
                <a:latin typeface="Courier New"/>
                <a:ea typeface="Courier New"/>
                <a:cs typeface="Courier New"/>
                <a:sym typeface="Courier New"/>
              </a:rPr>
              <a:t>();</a:t>
            </a:r>
            <a:endParaRPr b="1" sz="125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rPr b="1" lang="en" sz="1250">
                <a:solidFill>
                  <a:srgbClr val="262626"/>
                </a:solidFill>
                <a:latin typeface="Courier New"/>
                <a:ea typeface="Courier New"/>
                <a:cs typeface="Courier New"/>
                <a:sym typeface="Courier New"/>
              </a:rPr>
              <a:t>   	}</a:t>
            </a:r>
            <a:endParaRPr b="1" sz="125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t/>
            </a:r>
            <a:endParaRPr b="1" sz="125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rPr b="1" lang="en" sz="1250">
                <a:solidFill>
                  <a:srgbClr val="262626"/>
                </a:solidFill>
                <a:latin typeface="Courier New"/>
                <a:ea typeface="Courier New"/>
                <a:cs typeface="Courier New"/>
                <a:sym typeface="Courier New"/>
              </a:rPr>
              <a:t>	</a:t>
            </a:r>
            <a:r>
              <a:rPr b="1" lang="en" sz="1250">
                <a:solidFill>
                  <a:srgbClr val="7928A1"/>
                </a:solidFill>
                <a:latin typeface="Courier New"/>
                <a:ea typeface="Courier New"/>
                <a:cs typeface="Courier New"/>
                <a:sym typeface="Courier New"/>
              </a:rPr>
              <a:t>public</a:t>
            </a:r>
            <a:r>
              <a:rPr b="1" lang="en" sz="1250">
                <a:solidFill>
                  <a:srgbClr val="262626"/>
                </a:solidFill>
                <a:latin typeface="Courier New"/>
                <a:ea typeface="Courier New"/>
                <a:cs typeface="Courier New"/>
                <a:sym typeface="Courier New"/>
              </a:rPr>
              <a:t> </a:t>
            </a:r>
            <a:r>
              <a:rPr b="1" lang="en" sz="1250">
                <a:solidFill>
                  <a:srgbClr val="006F94"/>
                </a:solidFill>
                <a:latin typeface="Courier New"/>
                <a:ea typeface="Courier New"/>
                <a:cs typeface="Courier New"/>
                <a:sym typeface="Courier New"/>
              </a:rPr>
              <a:t>OhNoException</a:t>
            </a:r>
            <a:r>
              <a:rPr b="1" lang="en" sz="1250">
                <a:solidFill>
                  <a:srgbClr val="262626"/>
                </a:solidFill>
                <a:latin typeface="Courier New"/>
                <a:ea typeface="Courier New"/>
                <a:cs typeface="Courier New"/>
                <a:sym typeface="Courier New"/>
              </a:rPr>
              <a:t>(String message){</a:t>
            </a:r>
            <a:endParaRPr b="1" sz="125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rPr b="1" lang="en" sz="1250">
                <a:solidFill>
                  <a:srgbClr val="262626"/>
                </a:solidFill>
                <a:latin typeface="Courier New"/>
                <a:ea typeface="Courier New"/>
                <a:cs typeface="Courier New"/>
                <a:sym typeface="Courier New"/>
              </a:rPr>
              <a:t>		</a:t>
            </a:r>
            <a:r>
              <a:rPr b="1" lang="en" sz="1250">
                <a:solidFill>
                  <a:schemeClr val="accent1"/>
                </a:solidFill>
                <a:latin typeface="Courier New"/>
                <a:ea typeface="Courier New"/>
                <a:cs typeface="Courier New"/>
                <a:sym typeface="Courier New"/>
              </a:rPr>
              <a:t>super</a:t>
            </a:r>
            <a:r>
              <a:rPr b="1" lang="en" sz="1250">
                <a:solidFill>
                  <a:srgbClr val="262626"/>
                </a:solidFill>
                <a:latin typeface="Courier New"/>
                <a:ea typeface="Courier New"/>
                <a:cs typeface="Courier New"/>
                <a:sym typeface="Courier New"/>
              </a:rPr>
              <a:t>(message);</a:t>
            </a:r>
            <a:endParaRPr b="1" sz="125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rPr b="1" lang="en" sz="1250">
                <a:solidFill>
                  <a:srgbClr val="262626"/>
                </a:solidFill>
                <a:latin typeface="Courier New"/>
                <a:ea typeface="Courier New"/>
                <a:cs typeface="Courier New"/>
                <a:sym typeface="Courier New"/>
              </a:rPr>
              <a:t>   	}</a:t>
            </a:r>
            <a:endParaRPr b="1" sz="1250">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i="0" lang="en" sz="1350" u="none" cap="none" strike="noStrike">
                <a:solidFill>
                  <a:srgbClr val="262626"/>
                </a:solidFill>
                <a:latin typeface="Courier New"/>
                <a:ea typeface="Courier New"/>
                <a:cs typeface="Courier New"/>
                <a:sym typeface="Courier New"/>
              </a:rPr>
              <a:t>}</a:t>
            </a:r>
            <a:endParaRPr b="1" i="0" sz="1350" u="none" cap="none" strike="noStrike">
              <a:solidFill>
                <a:srgbClr val="262626"/>
              </a:solidFill>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descr="D:\esprit 2014\ESPRIT 2014\charte essprit 2014\render\support final\triangle.png" id="294" name="Google Shape;294;p38"/>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295" name="Google Shape;295;p38"/>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296" name="Google Shape;296;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297" name="Google Shape;297;p38"/>
          <p:cNvSpPr txBox="1"/>
          <p:nvPr/>
        </p:nvSpPr>
        <p:spPr>
          <a:xfrm>
            <a:off x="857250" y="27050"/>
            <a:ext cx="483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Les méthodes de la classe throwable</a:t>
            </a:r>
            <a:endParaRPr b="1">
              <a:solidFill>
                <a:srgbClr val="E20B0B"/>
              </a:solidFill>
            </a:endParaRPr>
          </a:p>
        </p:txBody>
      </p:sp>
      <p:graphicFrame>
        <p:nvGraphicFramePr>
          <p:cNvPr id="298" name="Google Shape;298;p38"/>
          <p:cNvGraphicFramePr/>
          <p:nvPr/>
        </p:nvGraphicFramePr>
        <p:xfrm>
          <a:off x="327488" y="1103783"/>
          <a:ext cx="3000000" cy="3000000"/>
        </p:xfrm>
        <a:graphic>
          <a:graphicData uri="http://schemas.openxmlformats.org/drawingml/2006/table">
            <a:tbl>
              <a:tblPr bandRow="1" firstRow="1">
                <a:noFill/>
                <a:tableStyleId>{D4F979A0-B98E-4CCE-B93A-7A659B19C803}</a:tableStyleId>
              </a:tblPr>
              <a:tblGrid>
                <a:gridCol w="3464700"/>
                <a:gridCol w="5024300"/>
              </a:tblGrid>
              <a:tr h="747900">
                <a:tc>
                  <a:txBody>
                    <a:bodyPr/>
                    <a:lstStyle/>
                    <a:p>
                      <a:pPr indent="0" lvl="0" marL="0" marR="0" rtl="0" algn="l">
                        <a:lnSpc>
                          <a:spcPct val="100000"/>
                        </a:lnSpc>
                        <a:spcBef>
                          <a:spcPts val="0"/>
                        </a:spcBef>
                        <a:spcAft>
                          <a:spcPts val="0"/>
                        </a:spcAft>
                        <a:buClr>
                          <a:srgbClr val="000000"/>
                        </a:buClr>
                        <a:buSzPts val="1800"/>
                        <a:buFont typeface="Arial"/>
                        <a:buNone/>
                      </a:pPr>
                      <a:r>
                        <a:rPr b="0" lang="en" sz="1600" u="none" cap="none" strike="noStrike">
                          <a:latin typeface="Roboto Light"/>
                          <a:ea typeface="Roboto Light"/>
                          <a:cs typeface="Roboto Light"/>
                          <a:sym typeface="Roboto Light"/>
                        </a:rPr>
                        <a:t>String getMessage()</a:t>
                      </a:r>
                      <a:endParaRPr b="0" sz="1600" u="none" cap="none" strike="noStrike">
                        <a:latin typeface="Roboto Light"/>
                        <a:ea typeface="Roboto Light"/>
                        <a:cs typeface="Roboto Light"/>
                        <a:sym typeface="Roboto Light"/>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Calibri"/>
                        <a:buNone/>
                      </a:pPr>
                      <a:r>
                        <a:rPr b="0" lang="en" sz="1600" u="none" cap="none" strike="noStrike">
                          <a:latin typeface="Roboto Light"/>
                          <a:ea typeface="Roboto Light"/>
                          <a:cs typeface="Roboto Light"/>
                          <a:sym typeface="Roboto Light"/>
                        </a:rPr>
                        <a:t>retourne le message d’erreur associé à l’instance de Throwable </a:t>
                      </a:r>
                      <a:endParaRPr b="0" sz="1600" u="none" cap="none" strike="noStrike">
                        <a:latin typeface="Roboto Light"/>
                        <a:ea typeface="Roboto Light"/>
                        <a:cs typeface="Roboto Light"/>
                        <a:sym typeface="Roboto Light"/>
                      </a:endParaRPr>
                    </a:p>
                    <a:p>
                      <a:pPr indent="0" lvl="0" marL="0" marR="0" rtl="0" algn="l">
                        <a:lnSpc>
                          <a:spcPct val="100000"/>
                        </a:lnSpc>
                        <a:spcBef>
                          <a:spcPts val="0"/>
                        </a:spcBef>
                        <a:spcAft>
                          <a:spcPts val="0"/>
                        </a:spcAft>
                        <a:buClr>
                          <a:srgbClr val="000000"/>
                        </a:buClr>
                        <a:buSzPts val="1800"/>
                        <a:buFont typeface="Arial"/>
                        <a:buNone/>
                      </a:pPr>
                      <a:r>
                        <a:t/>
                      </a:r>
                      <a:endParaRPr b="0" sz="1600" u="none" cap="none" strike="noStrike">
                        <a:latin typeface="Roboto Light"/>
                        <a:ea typeface="Roboto Light"/>
                        <a:cs typeface="Roboto Light"/>
                        <a:sym typeface="Roboto Light"/>
                      </a:endParaRPr>
                    </a:p>
                  </a:txBody>
                  <a:tcPr marT="45725" marB="45725" marR="91450" marL="91450"/>
                </a:tc>
              </a:tr>
              <a:tr h="526300">
                <a:tc>
                  <a:txBody>
                    <a:bodyPr/>
                    <a:lstStyle/>
                    <a:p>
                      <a:pPr indent="0" lvl="0" marL="0" marR="0" rtl="0" algn="l">
                        <a:lnSpc>
                          <a:spcPct val="100000"/>
                        </a:lnSpc>
                        <a:spcBef>
                          <a:spcPts val="0"/>
                        </a:spcBef>
                        <a:spcAft>
                          <a:spcPts val="0"/>
                        </a:spcAft>
                        <a:buClr>
                          <a:srgbClr val="000000"/>
                        </a:buClr>
                        <a:buSzPts val="1800"/>
                        <a:buFont typeface="Arial"/>
                        <a:buNone/>
                      </a:pPr>
                      <a:r>
                        <a:rPr lang="en" sz="1600" u="none" cap="none" strike="noStrike">
                          <a:latin typeface="Roboto Light"/>
                          <a:ea typeface="Roboto Light"/>
                          <a:cs typeface="Roboto Light"/>
                          <a:sym typeface="Roboto Light"/>
                        </a:rPr>
                        <a:t>void printStackTrace()</a:t>
                      </a:r>
                      <a:endParaRPr sz="1600" u="none" cap="none" strike="noStrike">
                        <a:latin typeface="Roboto Light"/>
                        <a:ea typeface="Roboto Light"/>
                        <a:cs typeface="Roboto Light"/>
                        <a:sym typeface="Roboto Light"/>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 sz="1600" u="none" cap="none" strike="noStrike">
                          <a:latin typeface="Roboto Light"/>
                          <a:ea typeface="Roboto Light"/>
                          <a:cs typeface="Roboto Light"/>
                          <a:sym typeface="Roboto Light"/>
                        </a:rPr>
                        <a:t>Imprime le contenu de la pile dans le fichier d’erreur</a:t>
                      </a:r>
                      <a:endParaRPr sz="1600" u="none" cap="none" strike="noStrike">
                        <a:latin typeface="Roboto Light"/>
                        <a:ea typeface="Roboto Light"/>
                        <a:cs typeface="Roboto Light"/>
                        <a:sym typeface="Roboto Light"/>
                      </a:endParaRPr>
                    </a:p>
                  </a:txBody>
                  <a:tcPr marT="45725" marB="45725" marR="91450" marL="91450"/>
                </a:tc>
              </a:tr>
              <a:tr h="2285250">
                <a:tc>
                  <a:txBody>
                    <a:bodyPr/>
                    <a:lstStyle/>
                    <a:p>
                      <a:pPr indent="0" lvl="0" marL="0" marR="0" rtl="0" algn="l">
                        <a:lnSpc>
                          <a:spcPct val="100000"/>
                        </a:lnSpc>
                        <a:spcBef>
                          <a:spcPts val="0"/>
                        </a:spcBef>
                        <a:spcAft>
                          <a:spcPts val="0"/>
                        </a:spcAft>
                        <a:buClr>
                          <a:srgbClr val="000000"/>
                        </a:buClr>
                        <a:buSzPts val="1800"/>
                        <a:buFont typeface="Arial"/>
                        <a:buNone/>
                      </a:pPr>
                      <a:r>
                        <a:rPr lang="en" sz="1600" u="none" cap="none" strike="noStrike">
                          <a:latin typeface="Roboto Light"/>
                          <a:ea typeface="Roboto Light"/>
                          <a:cs typeface="Roboto Light"/>
                          <a:sym typeface="Roboto Light"/>
                        </a:rPr>
                        <a:t>StackTraceElement[] getStackTrace()</a:t>
                      </a:r>
                      <a:endParaRPr sz="1600" u="none" cap="none" strike="noStrike">
                        <a:latin typeface="Roboto Light"/>
                        <a:ea typeface="Roboto Light"/>
                        <a:cs typeface="Roboto Light"/>
                        <a:sym typeface="Roboto Light"/>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 sz="1600" u="none" cap="none" strike="noStrike">
                          <a:latin typeface="Roboto Light"/>
                          <a:ea typeface="Roboto Light"/>
                          <a:cs typeface="Roboto Light"/>
                          <a:sym typeface="Roboto Light"/>
                        </a:rPr>
                        <a:t>Retourne un tableau représentant l'état de la pile, au moment où a été levée l'exception. Un élément de stack, contient les informations suivantes : </a:t>
                      </a:r>
                      <a:endParaRPr sz="1600" u="none" cap="none" strike="noStrike">
                        <a:latin typeface="Roboto Light"/>
                        <a:ea typeface="Roboto Light"/>
                        <a:cs typeface="Roboto Light"/>
                        <a:sym typeface="Roboto Light"/>
                      </a:endParaRPr>
                    </a:p>
                    <a:p>
                      <a:pPr indent="0" lvl="0" marL="0" marR="0" rtl="0" algn="l">
                        <a:lnSpc>
                          <a:spcPct val="100000"/>
                        </a:lnSpc>
                        <a:spcBef>
                          <a:spcPts val="0"/>
                        </a:spcBef>
                        <a:spcAft>
                          <a:spcPts val="0"/>
                        </a:spcAft>
                        <a:buClr>
                          <a:srgbClr val="000000"/>
                        </a:buClr>
                        <a:buSzPts val="1800"/>
                        <a:buFont typeface="Arial"/>
                        <a:buNone/>
                      </a:pPr>
                      <a:r>
                        <a:t/>
                      </a:r>
                      <a:endParaRPr sz="1600" u="none" cap="none" strike="noStrike">
                        <a:latin typeface="Roboto Light"/>
                        <a:ea typeface="Roboto Light"/>
                        <a:cs typeface="Roboto Light"/>
                        <a:sym typeface="Roboto Light"/>
                      </a:endParaRPr>
                    </a:p>
                    <a:p>
                      <a:pPr indent="0" lvl="0" marL="0" marR="0" rtl="0" algn="l">
                        <a:lnSpc>
                          <a:spcPct val="100000"/>
                        </a:lnSpc>
                        <a:spcBef>
                          <a:spcPts val="0"/>
                        </a:spcBef>
                        <a:spcAft>
                          <a:spcPts val="0"/>
                        </a:spcAft>
                        <a:buClr>
                          <a:srgbClr val="000000"/>
                        </a:buClr>
                        <a:buSzPts val="1800"/>
                        <a:buFont typeface="Arial"/>
                        <a:buNone/>
                      </a:pPr>
                      <a:r>
                        <a:rPr lang="en" sz="1600" u="none" cap="none" strike="noStrike">
                          <a:latin typeface="Roboto Light"/>
                          <a:ea typeface="Roboto Light"/>
                          <a:cs typeface="Roboto Light"/>
                          <a:sym typeface="Roboto Light"/>
                        </a:rPr>
                        <a:t>            -le nom de la méthode</a:t>
                      </a:r>
                      <a:endParaRPr sz="1600" u="none" cap="none" strike="noStrike">
                        <a:latin typeface="Roboto Light"/>
                        <a:ea typeface="Roboto Light"/>
                        <a:cs typeface="Roboto Light"/>
                        <a:sym typeface="Roboto Light"/>
                      </a:endParaRPr>
                    </a:p>
                    <a:p>
                      <a:pPr indent="0" lvl="0" marL="0" marR="0" rtl="0" algn="l">
                        <a:lnSpc>
                          <a:spcPct val="100000"/>
                        </a:lnSpc>
                        <a:spcBef>
                          <a:spcPts val="0"/>
                        </a:spcBef>
                        <a:spcAft>
                          <a:spcPts val="0"/>
                        </a:spcAft>
                        <a:buClr>
                          <a:srgbClr val="000000"/>
                        </a:buClr>
                        <a:buSzPts val="1800"/>
                        <a:buFont typeface="Arial"/>
                        <a:buNone/>
                      </a:pPr>
                      <a:r>
                        <a:rPr lang="en" sz="1600" u="none" cap="none" strike="noStrike">
                          <a:latin typeface="Roboto Light"/>
                          <a:ea typeface="Roboto Light"/>
                          <a:cs typeface="Roboto Light"/>
                          <a:sym typeface="Roboto Light"/>
                        </a:rPr>
                        <a:t>            -le numéro de ligne où a été levée l'exception</a:t>
                      </a:r>
                      <a:endParaRPr sz="1600" u="none" cap="none" strike="noStrike">
                        <a:latin typeface="Roboto Light"/>
                        <a:ea typeface="Roboto Light"/>
                        <a:cs typeface="Roboto Light"/>
                        <a:sym typeface="Roboto Light"/>
                      </a:endParaRPr>
                    </a:p>
                    <a:p>
                      <a:pPr indent="0" lvl="0" marL="0" marR="0" rtl="0" algn="l">
                        <a:lnSpc>
                          <a:spcPct val="100000"/>
                        </a:lnSpc>
                        <a:spcBef>
                          <a:spcPts val="0"/>
                        </a:spcBef>
                        <a:spcAft>
                          <a:spcPts val="0"/>
                        </a:spcAft>
                        <a:buClr>
                          <a:srgbClr val="000000"/>
                        </a:buClr>
                        <a:buSzPts val="1800"/>
                        <a:buFont typeface="Arial"/>
                        <a:buNone/>
                      </a:pPr>
                      <a:r>
                        <a:rPr lang="en" sz="1600" u="none" cap="none" strike="noStrike">
                          <a:latin typeface="Roboto Light"/>
                          <a:ea typeface="Roboto Light"/>
                          <a:cs typeface="Roboto Light"/>
                          <a:sym typeface="Roboto Light"/>
                        </a:rPr>
                        <a:t>            -le nom de la classe</a:t>
                      </a:r>
                      <a:endParaRPr sz="1600" u="none" cap="none" strike="noStrike">
                        <a:latin typeface="Roboto Light"/>
                        <a:ea typeface="Roboto Light"/>
                        <a:cs typeface="Roboto Light"/>
                        <a:sym typeface="Roboto Light"/>
                      </a:endParaRPr>
                    </a:p>
                    <a:p>
                      <a:pPr indent="0" lvl="0" marL="0" marR="0" rtl="0" algn="l">
                        <a:lnSpc>
                          <a:spcPct val="100000"/>
                        </a:lnSpc>
                        <a:spcBef>
                          <a:spcPts val="0"/>
                        </a:spcBef>
                        <a:spcAft>
                          <a:spcPts val="0"/>
                        </a:spcAft>
                        <a:buClr>
                          <a:srgbClr val="000000"/>
                        </a:buClr>
                        <a:buSzPts val="1800"/>
                        <a:buFont typeface="Arial"/>
                        <a:buNone/>
                      </a:pPr>
                      <a:r>
                        <a:rPr lang="en" sz="1600" u="none" cap="none" strike="noStrike">
                          <a:latin typeface="Roboto Light"/>
                          <a:ea typeface="Roboto Light"/>
                          <a:cs typeface="Roboto Light"/>
                          <a:sym typeface="Roboto Light"/>
                        </a:rPr>
                        <a:t>            -le nom du fichier</a:t>
                      </a:r>
                      <a:endParaRPr sz="1600" u="none" cap="none" strike="noStrike">
                        <a:latin typeface="Roboto Light"/>
                        <a:ea typeface="Roboto Light"/>
                        <a:cs typeface="Roboto Light"/>
                        <a:sym typeface="Roboto Light"/>
                      </a:endParaRPr>
                    </a:p>
                  </a:txBody>
                  <a:tcPr marT="38100" marB="38100" marR="38100" marL="38100" anchor="ct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None/>
            </a:pPr>
            <a:fld id="{00000000-1234-1234-1234-123412341234}" type="slidenum">
              <a:rPr b="1" lang="en" sz="1100"/>
              <a:t>‹#›</a:t>
            </a:fld>
            <a:endParaRPr/>
          </a:p>
        </p:txBody>
      </p:sp>
      <p:sp>
        <p:nvSpPr>
          <p:cNvPr id="304" name="Google Shape;304;p39"/>
          <p:cNvSpPr txBox="1"/>
          <p:nvPr/>
        </p:nvSpPr>
        <p:spPr>
          <a:xfrm>
            <a:off x="377400" y="1771575"/>
            <a:ext cx="8389200" cy="974700"/>
          </a:xfrm>
          <a:prstGeom prst="rect">
            <a:avLst/>
          </a:prstGeom>
          <a:noFill/>
          <a:ln>
            <a:noFill/>
          </a:ln>
        </p:spPr>
        <p:txBody>
          <a:bodyPr anchorCtr="0" anchor="ctr" bIns="34275" lIns="68575" spcFirstLastPara="1" rIns="68575" wrap="square" tIns="68575">
            <a:noAutofit/>
          </a:bodyPr>
          <a:lstStyle/>
          <a:p>
            <a:pPr indent="0" lvl="0" marL="0" rtl="0" algn="ctr">
              <a:lnSpc>
                <a:spcPct val="90000"/>
              </a:lnSpc>
              <a:spcBef>
                <a:spcPts val="0"/>
              </a:spcBef>
              <a:spcAft>
                <a:spcPts val="0"/>
              </a:spcAft>
              <a:buNone/>
            </a:pPr>
            <a:r>
              <a:rPr lang="en" sz="6000">
                <a:solidFill>
                  <a:srgbClr val="434343"/>
                </a:solidFill>
                <a:latin typeface="Barlow Condensed Medium"/>
                <a:ea typeface="Barlow Condensed Medium"/>
                <a:cs typeface="Barlow Condensed Medium"/>
                <a:sym typeface="Barlow Condensed Medium"/>
              </a:rPr>
              <a:t>Merci pour votre attention </a:t>
            </a:r>
            <a:endParaRPr sz="6000">
              <a:solidFill>
                <a:srgbClr val="434343"/>
              </a:solidFill>
              <a:latin typeface="Barlow Condensed Medium"/>
              <a:ea typeface="Barlow Condensed Medium"/>
              <a:cs typeface="Barlow Condensed Medium"/>
              <a:sym typeface="Barlow Condensed Medium"/>
            </a:endParaRPr>
          </a:p>
        </p:txBody>
      </p:sp>
      <p:cxnSp>
        <p:nvCxnSpPr>
          <p:cNvPr id="305" name="Google Shape;305;p39"/>
          <p:cNvCxnSpPr/>
          <p:nvPr/>
        </p:nvCxnSpPr>
        <p:spPr>
          <a:xfrm>
            <a:off x="2069400" y="2767200"/>
            <a:ext cx="5005200" cy="15000"/>
          </a:xfrm>
          <a:prstGeom prst="straightConnector1">
            <a:avLst/>
          </a:prstGeom>
          <a:noFill/>
          <a:ln cap="flat" cmpd="sng" w="28575">
            <a:solidFill>
              <a:srgbClr val="F5340B"/>
            </a:solidFill>
            <a:prstDash val="solid"/>
            <a:round/>
            <a:headEnd len="med" w="med" type="none"/>
            <a:tailEnd len="med" w="med" type="none"/>
          </a:ln>
        </p:spPr>
      </p:cxnSp>
      <p:pic>
        <p:nvPicPr>
          <p:cNvPr id="306" name="Google Shape;306;p39"/>
          <p:cNvPicPr preferRelativeResize="0"/>
          <p:nvPr/>
        </p:nvPicPr>
        <p:blipFill>
          <a:blip r:embed="rId3">
            <a:alphaModFix/>
          </a:blip>
          <a:stretch>
            <a:fillRect/>
          </a:stretch>
        </p:blipFill>
        <p:spPr>
          <a:xfrm>
            <a:off x="7365200" y="76200"/>
            <a:ext cx="1702600" cy="859974"/>
          </a:xfrm>
          <a:prstGeom prst="rect">
            <a:avLst/>
          </a:prstGeom>
          <a:noFill/>
          <a:ln>
            <a:noFill/>
          </a:ln>
        </p:spPr>
      </p:pic>
      <p:pic>
        <p:nvPicPr>
          <p:cNvPr descr="D:\esprit 2014\ESPRIT 2014\charte essprit 2014\render\support final\triangle.png" id="307" name="Google Shape;307;p39"/>
          <p:cNvPicPr preferRelativeResize="0"/>
          <p:nvPr/>
        </p:nvPicPr>
        <p:blipFill rotWithShape="1">
          <a:blip r:embed="rId4">
            <a:alphaModFix/>
          </a:blip>
          <a:srcRect b="0" l="0" r="0" t="0"/>
          <a:stretch/>
        </p:blipFill>
        <p:spPr>
          <a:xfrm flipH="1" rot="10800000">
            <a:off x="4" y="0"/>
            <a:ext cx="2371432" cy="1631872"/>
          </a:xfrm>
          <a:prstGeom prst="rect">
            <a:avLst/>
          </a:prstGeom>
          <a:noFill/>
          <a:ln>
            <a:noFill/>
          </a:ln>
        </p:spPr>
      </p:pic>
      <p:pic>
        <p:nvPicPr>
          <p:cNvPr id="308" name="Google Shape;308;p39"/>
          <p:cNvPicPr preferRelativeResize="0"/>
          <p:nvPr/>
        </p:nvPicPr>
        <p:blipFill rotWithShape="1">
          <a:blip r:embed="rId5">
            <a:alphaModFix/>
          </a:blip>
          <a:srcRect b="0" l="34210" r="39545" t="32046"/>
          <a:stretch/>
        </p:blipFill>
        <p:spPr>
          <a:xfrm>
            <a:off x="3828087" y="3072575"/>
            <a:ext cx="1487813" cy="18847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descr="D:\esprit 2014\ESPRIT 2014\charte essprit 2014\render\support final\triangle.png" id="72" name="Google Shape;72;p15"/>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73" name="Google Shape;73;p15"/>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74" name="Google Shape;74;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75" name="Google Shape;75;p15"/>
          <p:cNvSpPr txBox="1"/>
          <p:nvPr/>
        </p:nvSpPr>
        <p:spPr>
          <a:xfrm>
            <a:off x="485650" y="863450"/>
            <a:ext cx="7663200" cy="22833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1000"/>
              </a:spcBef>
              <a:spcAft>
                <a:spcPts val="0"/>
              </a:spcAft>
              <a:buNone/>
            </a:pPr>
            <a:r>
              <a:rPr lang="en" sz="1600">
                <a:solidFill>
                  <a:schemeClr val="dk1"/>
                </a:solidFill>
                <a:latin typeface="Roboto Light"/>
                <a:ea typeface="Roboto Light"/>
                <a:cs typeface="Roboto Light"/>
                <a:sym typeface="Roboto Light"/>
              </a:rPr>
              <a:t>Une </a:t>
            </a:r>
            <a:r>
              <a:rPr lang="en" sz="1600">
                <a:solidFill>
                  <a:schemeClr val="dk1"/>
                </a:solidFill>
                <a:latin typeface="Roboto Light"/>
                <a:ea typeface="Roboto Light"/>
                <a:cs typeface="Roboto Light"/>
                <a:sym typeface="Roboto Light"/>
              </a:rPr>
              <a:t>exception </a:t>
            </a:r>
            <a:r>
              <a:rPr lang="en" sz="1600">
                <a:solidFill>
                  <a:schemeClr val="dk1"/>
                </a:solidFill>
                <a:latin typeface="Roboto Light"/>
                <a:ea typeface="Roboto Light"/>
                <a:cs typeface="Roboto Light"/>
                <a:sym typeface="Roboto Light"/>
              </a:rPr>
              <a:t>en Java</a:t>
            </a:r>
            <a:r>
              <a:rPr lang="en" sz="1600">
                <a:solidFill>
                  <a:schemeClr val="dk1"/>
                </a:solidFill>
                <a:latin typeface="Roboto Light"/>
                <a:ea typeface="Roboto Light"/>
                <a:cs typeface="Roboto Light"/>
                <a:sym typeface="Roboto Light"/>
              </a:rPr>
              <a:t>, est </a:t>
            </a:r>
            <a:r>
              <a:rPr lang="en" sz="1600">
                <a:solidFill>
                  <a:schemeClr val="dk1"/>
                </a:solidFill>
                <a:latin typeface="Roboto Light"/>
                <a:ea typeface="Roboto Light"/>
                <a:cs typeface="Roboto Light"/>
                <a:sym typeface="Roboto Light"/>
              </a:rPr>
              <a:t>un événement ou une condition </a:t>
            </a:r>
            <a:r>
              <a:rPr lang="en" sz="1600">
                <a:solidFill>
                  <a:schemeClr val="dk1"/>
                </a:solidFill>
                <a:latin typeface="Roboto Light"/>
                <a:ea typeface="Roboto Light"/>
                <a:cs typeface="Roboto Light"/>
                <a:sym typeface="Roboto Light"/>
              </a:rPr>
              <a:t>qui se produit </a:t>
            </a:r>
            <a:r>
              <a:rPr b="1" lang="en" sz="1600">
                <a:solidFill>
                  <a:srgbClr val="E20B0B"/>
                </a:solidFill>
                <a:latin typeface="Roboto"/>
                <a:ea typeface="Roboto"/>
                <a:cs typeface="Roboto"/>
                <a:sym typeface="Roboto"/>
              </a:rPr>
              <a:t>pendant l'exécution</a:t>
            </a:r>
            <a:r>
              <a:rPr lang="en" sz="1600">
                <a:solidFill>
                  <a:srgbClr val="E20B0B"/>
                </a:solidFill>
                <a:latin typeface="Roboto Light"/>
                <a:ea typeface="Roboto Light"/>
                <a:cs typeface="Roboto Light"/>
                <a:sym typeface="Roboto Light"/>
              </a:rPr>
              <a:t> </a:t>
            </a:r>
            <a:r>
              <a:rPr lang="en" sz="1600">
                <a:solidFill>
                  <a:schemeClr val="dk1"/>
                </a:solidFill>
                <a:latin typeface="Roboto Light"/>
                <a:ea typeface="Roboto Light"/>
                <a:cs typeface="Roboto Light"/>
                <a:sym typeface="Roboto Light"/>
              </a:rPr>
              <a:t>d'un programme</a:t>
            </a:r>
            <a:r>
              <a:rPr lang="en" sz="1600">
                <a:solidFill>
                  <a:schemeClr val="dk1"/>
                </a:solidFill>
                <a:latin typeface="Roboto Light"/>
                <a:ea typeface="Roboto Light"/>
                <a:cs typeface="Roboto Light"/>
                <a:sym typeface="Roboto Light"/>
              </a:rPr>
              <a:t> et </a:t>
            </a:r>
            <a:r>
              <a:rPr b="1" lang="en" sz="1600">
                <a:solidFill>
                  <a:srgbClr val="E20B0B"/>
                </a:solidFill>
                <a:latin typeface="Roboto"/>
                <a:ea typeface="Roboto"/>
                <a:cs typeface="Roboto"/>
                <a:sym typeface="Roboto"/>
              </a:rPr>
              <a:t>perturbe </a:t>
            </a:r>
            <a:r>
              <a:rPr lang="en" sz="1600">
                <a:solidFill>
                  <a:schemeClr val="dk1"/>
                </a:solidFill>
                <a:latin typeface="Roboto Light"/>
                <a:ea typeface="Roboto Light"/>
                <a:cs typeface="Roboto Light"/>
                <a:sym typeface="Roboto Light"/>
              </a:rPr>
              <a:t>le flux normal du programme. </a:t>
            </a:r>
            <a:endParaRPr sz="1600">
              <a:solidFill>
                <a:schemeClr val="dk1"/>
              </a:solidFill>
              <a:latin typeface="Roboto Light"/>
              <a:ea typeface="Roboto Light"/>
              <a:cs typeface="Roboto Light"/>
              <a:sym typeface="Roboto Light"/>
            </a:endParaRPr>
          </a:p>
          <a:p>
            <a:pPr indent="0" lvl="0" marL="0" rtl="0" algn="l">
              <a:lnSpc>
                <a:spcPct val="100000"/>
              </a:lnSpc>
              <a:spcBef>
                <a:spcPts val="0"/>
              </a:spcBef>
              <a:spcAft>
                <a:spcPts val="0"/>
              </a:spcAft>
              <a:buNone/>
            </a:pPr>
            <a:r>
              <a:rPr lang="en" sz="1600">
                <a:solidFill>
                  <a:schemeClr val="dk1"/>
                </a:solidFill>
                <a:latin typeface="Roboto Light"/>
                <a:ea typeface="Roboto Light"/>
                <a:cs typeface="Roboto Light"/>
                <a:sym typeface="Roboto Light"/>
              </a:rPr>
              <a:t> </a:t>
            </a:r>
            <a:endParaRPr sz="1600">
              <a:solidFill>
                <a:schemeClr val="dk1"/>
              </a:solidFill>
              <a:latin typeface="Roboto Light"/>
              <a:ea typeface="Roboto Light"/>
              <a:cs typeface="Roboto Light"/>
              <a:sym typeface="Roboto Light"/>
            </a:endParaRPr>
          </a:p>
          <a:p>
            <a:pPr indent="0" lvl="0" marL="0" rtl="0" algn="l">
              <a:lnSpc>
                <a:spcPct val="200000"/>
              </a:lnSpc>
              <a:spcBef>
                <a:spcPts val="1000"/>
              </a:spcBef>
              <a:spcAft>
                <a:spcPts val="0"/>
              </a:spcAft>
              <a:buNone/>
            </a:pPr>
            <a:r>
              <a:rPr lang="en" sz="1600">
                <a:solidFill>
                  <a:schemeClr val="dk1"/>
                </a:solidFill>
                <a:latin typeface="Roboto Light"/>
                <a:ea typeface="Roboto Light"/>
                <a:cs typeface="Roboto Light"/>
                <a:sym typeface="Roboto Light"/>
              </a:rPr>
              <a:t>Les exceptions sont utilisées pour signaler </a:t>
            </a:r>
            <a:r>
              <a:rPr b="1" lang="en" sz="1600">
                <a:solidFill>
                  <a:srgbClr val="E20B0B"/>
                </a:solidFill>
                <a:latin typeface="Roboto"/>
                <a:ea typeface="Roboto"/>
                <a:cs typeface="Roboto"/>
                <a:sym typeface="Roboto"/>
              </a:rPr>
              <a:t>une erreur</a:t>
            </a:r>
            <a:r>
              <a:rPr lang="en" sz="1600">
                <a:solidFill>
                  <a:schemeClr val="dk1"/>
                </a:solidFill>
                <a:latin typeface="Roboto Light"/>
                <a:ea typeface="Roboto Light"/>
                <a:cs typeface="Roboto Light"/>
                <a:sym typeface="Roboto Light"/>
              </a:rPr>
              <a:t> ou </a:t>
            </a:r>
            <a:r>
              <a:rPr b="1" lang="en" sz="1600">
                <a:solidFill>
                  <a:srgbClr val="E20B0B"/>
                </a:solidFill>
                <a:latin typeface="Roboto"/>
                <a:ea typeface="Roboto"/>
                <a:cs typeface="Roboto"/>
                <a:sym typeface="Roboto"/>
              </a:rPr>
              <a:t>une situation inattendue</a:t>
            </a:r>
            <a:r>
              <a:rPr lang="en" sz="1600">
                <a:solidFill>
                  <a:schemeClr val="dk1"/>
                </a:solidFill>
                <a:latin typeface="Roboto Light"/>
                <a:ea typeface="Roboto Light"/>
                <a:cs typeface="Roboto Light"/>
                <a:sym typeface="Roboto Light"/>
              </a:rPr>
              <a:t> qui peut </a:t>
            </a:r>
            <a:r>
              <a:rPr b="1" lang="en" sz="1600">
                <a:solidFill>
                  <a:srgbClr val="E20B0B"/>
                </a:solidFill>
                <a:latin typeface="Roboto"/>
                <a:ea typeface="Roboto"/>
                <a:cs typeface="Roboto"/>
                <a:sym typeface="Roboto"/>
              </a:rPr>
              <a:t>empêcher </a:t>
            </a:r>
            <a:r>
              <a:rPr lang="en" sz="1600">
                <a:solidFill>
                  <a:schemeClr val="dk1"/>
                </a:solidFill>
                <a:latin typeface="Roboto Light"/>
                <a:ea typeface="Roboto Light"/>
                <a:cs typeface="Roboto Light"/>
                <a:sym typeface="Roboto Light"/>
              </a:rPr>
              <a:t>l'exécution normale du programme.</a:t>
            </a:r>
            <a:endParaRPr sz="1600">
              <a:solidFill>
                <a:schemeClr val="dk1"/>
              </a:solidFill>
              <a:latin typeface="Roboto Light"/>
              <a:ea typeface="Roboto Light"/>
              <a:cs typeface="Roboto Light"/>
              <a:sym typeface="Roboto Light"/>
            </a:endParaRPr>
          </a:p>
        </p:txBody>
      </p:sp>
      <p:sp>
        <p:nvSpPr>
          <p:cNvPr id="76" name="Google Shape;76;p15"/>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   Exception: Définition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descr="D:\esprit 2014\ESPRIT 2014\charte essprit 2014\render\support final\triangle.png" id="81" name="Google Shape;81;p16"/>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82" name="Google Shape;82;p16"/>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83" name="Google Shape;83;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84" name="Google Shape;84;p16"/>
          <p:cNvSpPr txBox="1"/>
          <p:nvPr/>
        </p:nvSpPr>
        <p:spPr>
          <a:xfrm>
            <a:off x="485650" y="482450"/>
            <a:ext cx="7663200" cy="38994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1000"/>
              </a:spcBef>
              <a:spcAft>
                <a:spcPts val="0"/>
              </a:spcAft>
              <a:buNone/>
            </a:pPr>
            <a:r>
              <a:rPr lang="en" sz="1600">
                <a:solidFill>
                  <a:schemeClr val="dk1"/>
                </a:solidFill>
                <a:latin typeface="Roboto Light"/>
                <a:ea typeface="Roboto Light"/>
                <a:cs typeface="Roboto Light"/>
                <a:sym typeface="Roboto Light"/>
              </a:rPr>
              <a:t>Une exception peut être déclenchée de deux façons : </a:t>
            </a:r>
            <a:endParaRPr sz="1600">
              <a:solidFill>
                <a:schemeClr val="dk1"/>
              </a:solidFill>
              <a:latin typeface="Roboto Light"/>
              <a:ea typeface="Roboto Light"/>
              <a:cs typeface="Roboto Light"/>
              <a:sym typeface="Roboto Light"/>
            </a:endParaRPr>
          </a:p>
          <a:p>
            <a:pPr indent="-304800" lvl="0" marL="457200" rtl="0" algn="l">
              <a:lnSpc>
                <a:spcPct val="200000"/>
              </a:lnSpc>
              <a:spcBef>
                <a:spcPts val="1000"/>
              </a:spcBef>
              <a:spcAft>
                <a:spcPts val="0"/>
              </a:spcAft>
              <a:buClr>
                <a:schemeClr val="dk1"/>
              </a:buClr>
              <a:buSzPts val="1200"/>
              <a:buFont typeface="Roboto"/>
              <a:buChar char="❖"/>
            </a:pPr>
            <a:r>
              <a:rPr lang="en" sz="1600">
                <a:solidFill>
                  <a:schemeClr val="dk1"/>
                </a:solidFill>
                <a:latin typeface="Roboto Light"/>
                <a:ea typeface="Roboto Light"/>
                <a:cs typeface="Roboto Light"/>
                <a:sym typeface="Roboto Light"/>
              </a:rPr>
              <a:t>L'exécution du programme ne se déroule pas de la façon prévue, et la </a:t>
            </a:r>
            <a:r>
              <a:rPr b="1" lang="en" sz="1600">
                <a:solidFill>
                  <a:srgbClr val="E20B0B"/>
                </a:solidFill>
                <a:latin typeface="Roboto"/>
                <a:ea typeface="Roboto"/>
                <a:cs typeface="Roboto"/>
                <a:sym typeface="Roboto"/>
              </a:rPr>
              <a:t>machine </a:t>
            </a:r>
            <a:r>
              <a:rPr b="1" lang="en" sz="1600">
                <a:solidFill>
                  <a:srgbClr val="E20B0B"/>
                </a:solidFill>
                <a:latin typeface="Roboto"/>
                <a:ea typeface="Roboto"/>
                <a:cs typeface="Roboto"/>
                <a:sym typeface="Roboto"/>
              </a:rPr>
              <a:t>Java (JVM)</a:t>
            </a:r>
            <a:r>
              <a:rPr lang="en" sz="1600">
                <a:solidFill>
                  <a:schemeClr val="dk1"/>
                </a:solidFill>
                <a:latin typeface="Roboto Light"/>
                <a:ea typeface="Roboto Light"/>
                <a:cs typeface="Roboto Light"/>
                <a:sym typeface="Roboto Light"/>
              </a:rPr>
              <a:t> génère une exception.</a:t>
            </a:r>
            <a:endParaRPr sz="1600">
              <a:solidFill>
                <a:schemeClr val="dk1"/>
              </a:solidFill>
              <a:latin typeface="Roboto Light"/>
              <a:ea typeface="Roboto Light"/>
              <a:cs typeface="Roboto Light"/>
              <a:sym typeface="Roboto Light"/>
            </a:endParaRPr>
          </a:p>
          <a:p>
            <a:pPr indent="0" lvl="0" marL="914400" rtl="0" algn="l">
              <a:lnSpc>
                <a:spcPct val="200000"/>
              </a:lnSpc>
              <a:spcBef>
                <a:spcPts val="1000"/>
              </a:spcBef>
              <a:spcAft>
                <a:spcPts val="0"/>
              </a:spcAft>
              <a:buNone/>
            </a:pPr>
            <a:r>
              <a:t/>
            </a:r>
            <a:endParaRPr sz="1600">
              <a:solidFill>
                <a:schemeClr val="dk1"/>
              </a:solidFill>
              <a:latin typeface="Roboto Light"/>
              <a:ea typeface="Roboto Light"/>
              <a:cs typeface="Roboto Light"/>
              <a:sym typeface="Roboto Light"/>
            </a:endParaRPr>
          </a:p>
          <a:p>
            <a:pPr indent="-304800" lvl="0" marL="457200" rtl="0" algn="l">
              <a:lnSpc>
                <a:spcPct val="200000"/>
              </a:lnSpc>
              <a:spcBef>
                <a:spcPts val="1000"/>
              </a:spcBef>
              <a:spcAft>
                <a:spcPts val="0"/>
              </a:spcAft>
              <a:buClr>
                <a:schemeClr val="dk1"/>
              </a:buClr>
              <a:buSzPts val="1200"/>
              <a:buFont typeface="Roboto"/>
              <a:buChar char="❖"/>
            </a:pPr>
            <a:r>
              <a:rPr lang="en" sz="1600">
                <a:solidFill>
                  <a:schemeClr val="dk1"/>
                </a:solidFill>
                <a:latin typeface="Roboto Light"/>
                <a:ea typeface="Roboto Light"/>
                <a:cs typeface="Roboto Light"/>
                <a:sym typeface="Roboto Light"/>
              </a:rPr>
              <a:t>Le programme décide lui-même de déclencher une exception, afin de signaler à la méthode appelante que quelque chose ne se déroule pas comme prévu.</a:t>
            </a:r>
            <a:endParaRPr sz="1600">
              <a:solidFill>
                <a:schemeClr val="dk1"/>
              </a:solidFill>
              <a:latin typeface="Roboto Light"/>
              <a:ea typeface="Roboto Light"/>
              <a:cs typeface="Roboto Light"/>
              <a:sym typeface="Roboto Light"/>
            </a:endParaRPr>
          </a:p>
          <a:p>
            <a:pPr indent="0" lvl="0" marL="0" rtl="0" algn="l">
              <a:lnSpc>
                <a:spcPct val="200000"/>
              </a:lnSpc>
              <a:spcBef>
                <a:spcPts val="1000"/>
              </a:spcBef>
              <a:spcAft>
                <a:spcPts val="0"/>
              </a:spcAft>
              <a:buNone/>
            </a:pPr>
            <a:r>
              <a:t/>
            </a:r>
            <a:endParaRPr sz="1600">
              <a:solidFill>
                <a:schemeClr val="dk1"/>
              </a:solidFill>
              <a:latin typeface="Roboto Light"/>
              <a:ea typeface="Roboto Light"/>
              <a:cs typeface="Roboto Light"/>
              <a:sym typeface="Roboto Light"/>
            </a:endParaRPr>
          </a:p>
        </p:txBody>
      </p:sp>
      <p:sp>
        <p:nvSpPr>
          <p:cNvPr id="85" name="Google Shape;85;p16"/>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Exception : Quand?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descr="D:\esprit 2014\ESPRIT 2014\charte essprit 2014\render\support final\triangle.png" id="90" name="Google Shape;90;p17"/>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91" name="Google Shape;91;p17"/>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92" name="Google Shape;92;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93" name="Google Shape;93;p17"/>
          <p:cNvSpPr txBox="1"/>
          <p:nvPr/>
        </p:nvSpPr>
        <p:spPr>
          <a:xfrm>
            <a:off x="485650" y="482450"/>
            <a:ext cx="76632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latin typeface="Roboto Light"/>
              <a:ea typeface="Roboto Light"/>
              <a:cs typeface="Roboto Light"/>
              <a:sym typeface="Roboto Light"/>
            </a:endParaRPr>
          </a:p>
          <a:p>
            <a:pPr indent="0" lvl="0" marL="0" rtl="0" algn="l">
              <a:spcBef>
                <a:spcPts val="0"/>
              </a:spcBef>
              <a:spcAft>
                <a:spcPts val="0"/>
              </a:spcAft>
              <a:buNone/>
            </a:pPr>
            <a:r>
              <a:t/>
            </a:r>
            <a:endParaRPr sz="1600">
              <a:latin typeface="Roboto Light"/>
              <a:ea typeface="Roboto Light"/>
              <a:cs typeface="Roboto Light"/>
              <a:sym typeface="Roboto Light"/>
            </a:endParaRPr>
          </a:p>
          <a:p>
            <a:pPr indent="0" lvl="0" marL="0" rtl="0" algn="l">
              <a:spcBef>
                <a:spcPts val="0"/>
              </a:spcBef>
              <a:spcAft>
                <a:spcPts val="0"/>
              </a:spcAft>
              <a:buNone/>
            </a:pPr>
            <a:r>
              <a:rPr lang="en" sz="1600">
                <a:latin typeface="Roboto Light"/>
                <a:ea typeface="Roboto Light"/>
                <a:cs typeface="Roboto Light"/>
                <a:sym typeface="Roboto Light"/>
              </a:rPr>
              <a:t>Bien que ce code ne présente aucune </a:t>
            </a:r>
            <a:r>
              <a:rPr lang="en" sz="1600">
                <a:solidFill>
                  <a:srgbClr val="E20B0B"/>
                </a:solidFill>
                <a:latin typeface="Roboto Light"/>
                <a:ea typeface="Roboto Light"/>
                <a:cs typeface="Roboto Light"/>
                <a:sym typeface="Roboto Light"/>
              </a:rPr>
              <a:t>erreur de compilation</a:t>
            </a:r>
            <a:r>
              <a:rPr lang="en" sz="1600">
                <a:latin typeface="Roboto Light"/>
                <a:ea typeface="Roboto Light"/>
                <a:cs typeface="Roboto Light"/>
                <a:sym typeface="Roboto Light"/>
              </a:rPr>
              <a:t>, une exception sera déclenchée </a:t>
            </a:r>
            <a:r>
              <a:rPr lang="en" sz="1600">
                <a:solidFill>
                  <a:srgbClr val="E20B0B"/>
                </a:solidFill>
                <a:latin typeface="Roboto Light"/>
                <a:ea typeface="Roboto Light"/>
                <a:cs typeface="Roboto Light"/>
                <a:sym typeface="Roboto Light"/>
              </a:rPr>
              <a:t>lors de l'exécution</a:t>
            </a:r>
            <a:r>
              <a:rPr lang="en" sz="1600">
                <a:latin typeface="Roboto Light"/>
                <a:ea typeface="Roboto Light"/>
                <a:cs typeface="Roboto Light"/>
                <a:sym typeface="Roboto Light"/>
              </a:rPr>
              <a:t> car il est interdit de diviser par zéro.</a:t>
            </a:r>
            <a:endParaRPr sz="1600">
              <a:latin typeface="Roboto Light"/>
              <a:ea typeface="Roboto Light"/>
              <a:cs typeface="Roboto Light"/>
              <a:sym typeface="Roboto Light"/>
            </a:endParaRPr>
          </a:p>
          <a:p>
            <a:pPr indent="0" lvl="0" marL="0" rtl="0" algn="l">
              <a:spcBef>
                <a:spcPts val="0"/>
              </a:spcBef>
              <a:spcAft>
                <a:spcPts val="0"/>
              </a:spcAft>
              <a:buNone/>
            </a:pPr>
            <a:r>
              <a:t/>
            </a:r>
            <a:endParaRPr sz="1600">
              <a:latin typeface="Roboto Light"/>
              <a:ea typeface="Roboto Light"/>
              <a:cs typeface="Roboto Light"/>
              <a:sym typeface="Roboto Light"/>
            </a:endParaRPr>
          </a:p>
        </p:txBody>
      </p:sp>
      <p:sp>
        <p:nvSpPr>
          <p:cNvPr id="94" name="Google Shape;94;p17"/>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Exception : exemple(1/2)</a:t>
            </a:r>
            <a:endParaRPr/>
          </a:p>
        </p:txBody>
      </p:sp>
      <p:sp>
        <p:nvSpPr>
          <p:cNvPr id="95" name="Google Shape;95;p17"/>
          <p:cNvSpPr txBox="1"/>
          <p:nvPr/>
        </p:nvSpPr>
        <p:spPr>
          <a:xfrm>
            <a:off x="421400" y="2128550"/>
            <a:ext cx="8095500" cy="2493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i="0" lang="en" sz="1250" u="none" cap="none" strike="noStrike">
                <a:solidFill>
                  <a:srgbClr val="7928A1"/>
                </a:solidFill>
                <a:latin typeface="Courier New"/>
                <a:ea typeface="Courier New"/>
                <a:cs typeface="Courier New"/>
                <a:sym typeface="Courier New"/>
              </a:rPr>
              <a:t>public</a:t>
            </a:r>
            <a:r>
              <a:rPr b="1" i="0" lang="en" sz="1250" u="none" cap="none" strike="noStrike">
                <a:solidFill>
                  <a:srgbClr val="262626"/>
                </a:solidFill>
                <a:latin typeface="Courier New"/>
                <a:ea typeface="Courier New"/>
                <a:cs typeface="Courier New"/>
                <a:sym typeface="Courier New"/>
              </a:rPr>
              <a:t> </a:t>
            </a:r>
            <a:r>
              <a:rPr b="1" i="0" lang="en" sz="1250" u="none" cap="none" strike="noStrike">
                <a:solidFill>
                  <a:srgbClr val="7928A1"/>
                </a:solidFill>
                <a:latin typeface="Courier New"/>
                <a:ea typeface="Courier New"/>
                <a:cs typeface="Courier New"/>
                <a:sym typeface="Courier New"/>
              </a:rPr>
              <a:t>class</a:t>
            </a:r>
            <a:r>
              <a:rPr b="1" i="0" lang="en" sz="1250" u="none" cap="none" strike="noStrike">
                <a:solidFill>
                  <a:srgbClr val="262626"/>
                </a:solidFill>
                <a:latin typeface="Courier New"/>
                <a:ea typeface="Courier New"/>
                <a:cs typeface="Courier New"/>
                <a:sym typeface="Courier New"/>
              </a:rPr>
              <a:t> </a:t>
            </a:r>
            <a:r>
              <a:rPr b="1" lang="en" sz="1250">
                <a:solidFill>
                  <a:srgbClr val="006F94"/>
                </a:solidFill>
                <a:latin typeface="Courier New"/>
                <a:ea typeface="Courier New"/>
                <a:cs typeface="Courier New"/>
                <a:sym typeface="Courier New"/>
              </a:rPr>
              <a:t>TestException</a:t>
            </a:r>
            <a:r>
              <a:rPr b="1" i="0" lang="en" sz="1250" u="none" cap="none" strike="noStrike">
                <a:solidFill>
                  <a:srgbClr val="262626"/>
                </a:solidFill>
                <a:latin typeface="Courier New"/>
                <a:ea typeface="Courier New"/>
                <a:cs typeface="Courier New"/>
                <a:sym typeface="Courier New"/>
              </a:rPr>
              <a:t>{</a:t>
            </a:r>
            <a:endParaRPr b="1" i="0" sz="1250" u="none" cap="none" strike="noStrike">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t/>
            </a:r>
            <a:endParaRPr b="1" sz="1250">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i="0" lang="en" sz="1250" u="none" cap="none" strike="noStrike">
                <a:solidFill>
                  <a:srgbClr val="262626"/>
                </a:solidFill>
                <a:latin typeface="Courier New"/>
                <a:ea typeface="Courier New"/>
                <a:cs typeface="Courier New"/>
                <a:sym typeface="Courier New"/>
              </a:rPr>
              <a:t>   </a:t>
            </a:r>
            <a:r>
              <a:rPr b="1" i="0" lang="en" sz="1250" u="none" cap="none" strike="noStrike">
                <a:solidFill>
                  <a:srgbClr val="7928A1"/>
                </a:solidFill>
                <a:latin typeface="Courier New"/>
                <a:ea typeface="Courier New"/>
                <a:cs typeface="Courier New"/>
                <a:sym typeface="Courier New"/>
              </a:rPr>
              <a:t>public</a:t>
            </a:r>
            <a:r>
              <a:rPr b="1" i="0" lang="en" sz="1250" u="none" cap="none" strike="noStrike">
                <a:solidFill>
                  <a:srgbClr val="262626"/>
                </a:solidFill>
                <a:latin typeface="Courier New"/>
                <a:ea typeface="Courier New"/>
                <a:cs typeface="Courier New"/>
                <a:sym typeface="Courier New"/>
              </a:rPr>
              <a:t> </a:t>
            </a:r>
            <a:r>
              <a:rPr b="1" i="0" lang="en" sz="1250" u="none" cap="none" strike="noStrike">
                <a:solidFill>
                  <a:srgbClr val="7928A1"/>
                </a:solidFill>
                <a:latin typeface="Courier New"/>
                <a:ea typeface="Courier New"/>
                <a:cs typeface="Courier New"/>
                <a:sym typeface="Courier New"/>
              </a:rPr>
              <a:t>static</a:t>
            </a:r>
            <a:r>
              <a:rPr b="1" i="0" lang="en" sz="1250" u="none" cap="none" strike="noStrike">
                <a:solidFill>
                  <a:srgbClr val="262626"/>
                </a:solidFill>
                <a:latin typeface="Courier New"/>
                <a:ea typeface="Courier New"/>
                <a:cs typeface="Courier New"/>
                <a:sym typeface="Courier New"/>
              </a:rPr>
              <a:t> </a:t>
            </a:r>
            <a:r>
              <a:rPr b="1" i="0" lang="en" sz="1250" u="none" cap="none" strike="noStrike">
                <a:solidFill>
                  <a:srgbClr val="7928A1"/>
                </a:solidFill>
                <a:latin typeface="Courier New"/>
                <a:ea typeface="Courier New"/>
                <a:cs typeface="Courier New"/>
                <a:sym typeface="Courier New"/>
              </a:rPr>
              <a:t>void</a:t>
            </a:r>
            <a:r>
              <a:rPr b="1" i="0" lang="en" sz="1250" u="none" cap="none" strike="noStrike">
                <a:solidFill>
                  <a:srgbClr val="262626"/>
                </a:solidFill>
                <a:latin typeface="Courier New"/>
                <a:ea typeface="Courier New"/>
                <a:cs typeface="Courier New"/>
                <a:sym typeface="Courier New"/>
              </a:rPr>
              <a:t> </a:t>
            </a:r>
            <a:r>
              <a:rPr b="1" i="0" lang="en" sz="1250" u="none" cap="none" strike="noStrike">
                <a:solidFill>
                  <a:srgbClr val="006F94"/>
                </a:solidFill>
                <a:latin typeface="Courier New"/>
                <a:ea typeface="Courier New"/>
                <a:cs typeface="Courier New"/>
                <a:sym typeface="Courier New"/>
              </a:rPr>
              <a:t>main</a:t>
            </a:r>
            <a:r>
              <a:rPr b="1" i="0" lang="en" sz="1250" u="none" cap="none" strike="noStrike">
                <a:solidFill>
                  <a:srgbClr val="995400"/>
                </a:solidFill>
                <a:latin typeface="Courier New"/>
                <a:ea typeface="Courier New"/>
                <a:cs typeface="Courier New"/>
                <a:sym typeface="Courier New"/>
              </a:rPr>
              <a:t>(String[] args)</a:t>
            </a:r>
            <a:r>
              <a:rPr b="1" i="0" lang="en" sz="1250" u="none" cap="none" strike="noStrike">
                <a:solidFill>
                  <a:srgbClr val="262626"/>
                </a:solidFill>
                <a:latin typeface="Courier New"/>
                <a:ea typeface="Courier New"/>
                <a:cs typeface="Courier New"/>
                <a:sym typeface="Courier New"/>
              </a:rPr>
              <a:t> {</a:t>
            </a:r>
            <a:endParaRPr b="1" sz="1250">
              <a:solidFill>
                <a:srgbClr val="262626"/>
              </a:solidFill>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1350"/>
              <a:buFont typeface="Arial"/>
              <a:buNone/>
            </a:pPr>
            <a:r>
              <a:rPr b="1" lang="en" sz="1250">
                <a:solidFill>
                  <a:srgbClr val="0033B3"/>
                </a:solidFill>
                <a:highlight>
                  <a:srgbClr val="FFFFFF"/>
                </a:highlight>
                <a:latin typeface="Courier New"/>
                <a:ea typeface="Courier New"/>
                <a:cs typeface="Courier New"/>
                <a:sym typeface="Courier New"/>
              </a:rPr>
              <a:t>int </a:t>
            </a:r>
            <a:r>
              <a:rPr b="1" lang="en" sz="1250">
                <a:solidFill>
                  <a:schemeClr val="dk1"/>
                </a:solidFill>
                <a:highlight>
                  <a:srgbClr val="FFFFFF"/>
                </a:highlight>
                <a:latin typeface="Courier New"/>
                <a:ea typeface="Courier New"/>
                <a:cs typeface="Courier New"/>
                <a:sym typeface="Courier New"/>
              </a:rPr>
              <a:t>x </a:t>
            </a:r>
            <a:r>
              <a:rPr b="1" lang="en" sz="1250">
                <a:solidFill>
                  <a:srgbClr val="080808"/>
                </a:solidFill>
                <a:highlight>
                  <a:srgbClr val="FFFFFF"/>
                </a:highlight>
                <a:latin typeface="Courier New"/>
                <a:ea typeface="Courier New"/>
                <a:cs typeface="Courier New"/>
                <a:sym typeface="Courier New"/>
              </a:rPr>
              <a:t>= </a:t>
            </a:r>
            <a:r>
              <a:rPr b="1" lang="en" sz="1250">
                <a:solidFill>
                  <a:srgbClr val="1750EB"/>
                </a:solidFill>
                <a:highlight>
                  <a:srgbClr val="FFFFFF"/>
                </a:highlight>
                <a:latin typeface="Courier New"/>
                <a:ea typeface="Courier New"/>
                <a:cs typeface="Courier New"/>
                <a:sym typeface="Courier New"/>
              </a:rPr>
              <a:t>5</a:t>
            </a:r>
            <a:r>
              <a:rPr b="1" lang="en" sz="1250">
                <a:solidFill>
                  <a:srgbClr val="080808"/>
                </a:solidFill>
                <a:highlight>
                  <a:srgbClr val="FFFFFF"/>
                </a:highlight>
                <a:latin typeface="Courier New"/>
                <a:ea typeface="Courier New"/>
                <a:cs typeface="Courier New"/>
                <a:sym typeface="Courier New"/>
              </a:rPr>
              <a:t>;</a:t>
            </a:r>
            <a:endParaRPr b="1" sz="1250">
              <a:solidFill>
                <a:srgbClr val="080808"/>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rPr b="1" lang="en" sz="1250">
                <a:solidFill>
                  <a:srgbClr val="0033B3"/>
                </a:solidFill>
                <a:highlight>
                  <a:srgbClr val="FFFFFF"/>
                </a:highlight>
                <a:latin typeface="Courier New"/>
                <a:ea typeface="Courier New"/>
                <a:cs typeface="Courier New"/>
                <a:sym typeface="Courier New"/>
              </a:rPr>
              <a:t>int </a:t>
            </a:r>
            <a:r>
              <a:rPr b="1" lang="en" sz="1250">
                <a:solidFill>
                  <a:schemeClr val="dk1"/>
                </a:solidFill>
                <a:highlight>
                  <a:srgbClr val="FFFFFF"/>
                </a:highlight>
                <a:latin typeface="Courier New"/>
                <a:ea typeface="Courier New"/>
                <a:cs typeface="Courier New"/>
                <a:sym typeface="Courier New"/>
              </a:rPr>
              <a:t>y </a:t>
            </a:r>
            <a:r>
              <a:rPr b="1" lang="en" sz="1250">
                <a:solidFill>
                  <a:srgbClr val="080808"/>
                </a:solidFill>
                <a:highlight>
                  <a:srgbClr val="FFFFFF"/>
                </a:highlight>
                <a:latin typeface="Courier New"/>
                <a:ea typeface="Courier New"/>
                <a:cs typeface="Courier New"/>
                <a:sym typeface="Courier New"/>
              </a:rPr>
              <a:t>= </a:t>
            </a:r>
            <a:r>
              <a:rPr b="1" lang="en" sz="1250">
                <a:solidFill>
                  <a:srgbClr val="1750EB"/>
                </a:solidFill>
                <a:highlight>
                  <a:srgbClr val="FFFFFF"/>
                </a:highlight>
                <a:latin typeface="Courier New"/>
                <a:ea typeface="Courier New"/>
                <a:cs typeface="Courier New"/>
                <a:sym typeface="Courier New"/>
              </a:rPr>
              <a:t>0</a:t>
            </a:r>
            <a:r>
              <a:rPr b="1" lang="en" sz="1250">
                <a:solidFill>
                  <a:srgbClr val="080808"/>
                </a:solidFill>
                <a:highlight>
                  <a:srgbClr val="FFFFFF"/>
                </a:highlight>
                <a:latin typeface="Courier New"/>
                <a:ea typeface="Courier New"/>
                <a:cs typeface="Courier New"/>
                <a:sym typeface="Courier New"/>
              </a:rPr>
              <a:t>;</a:t>
            </a:r>
            <a:endParaRPr b="1" sz="1250">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1" sz="1250">
              <a:solidFill>
                <a:srgbClr val="080808"/>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rPr b="1" lang="en" sz="1250">
                <a:solidFill>
                  <a:schemeClr val="dk1"/>
                </a:solidFill>
                <a:highlight>
                  <a:srgbClr val="FFFFFF"/>
                </a:highlight>
                <a:latin typeface="Courier New"/>
                <a:ea typeface="Courier New"/>
                <a:cs typeface="Courier New"/>
                <a:sym typeface="Courier New"/>
              </a:rPr>
              <a:t>System</a:t>
            </a:r>
            <a:r>
              <a:rPr b="1" lang="en" sz="1250">
                <a:solidFill>
                  <a:srgbClr val="080808"/>
                </a:solidFill>
                <a:highlight>
                  <a:srgbClr val="FFFFFF"/>
                </a:highlight>
                <a:latin typeface="Courier New"/>
                <a:ea typeface="Courier New"/>
                <a:cs typeface="Courier New"/>
                <a:sym typeface="Courier New"/>
              </a:rPr>
              <a:t>.</a:t>
            </a:r>
            <a:r>
              <a:rPr b="1" i="1" lang="en" sz="1250">
                <a:solidFill>
                  <a:srgbClr val="871094"/>
                </a:solidFill>
                <a:highlight>
                  <a:srgbClr val="FFFFFF"/>
                </a:highlight>
                <a:latin typeface="Courier New"/>
                <a:ea typeface="Courier New"/>
                <a:cs typeface="Courier New"/>
                <a:sym typeface="Courier New"/>
              </a:rPr>
              <a:t>out</a:t>
            </a:r>
            <a:r>
              <a:rPr b="1" lang="en" sz="1250">
                <a:solidFill>
                  <a:srgbClr val="080808"/>
                </a:solidFill>
                <a:highlight>
                  <a:srgbClr val="FFFFFF"/>
                </a:highlight>
                <a:latin typeface="Courier New"/>
                <a:ea typeface="Courier New"/>
                <a:cs typeface="Courier New"/>
                <a:sym typeface="Courier New"/>
              </a:rPr>
              <a:t>.println(</a:t>
            </a:r>
            <a:r>
              <a:rPr b="1" lang="en" sz="1250">
                <a:solidFill>
                  <a:srgbClr val="067D17"/>
                </a:solidFill>
                <a:highlight>
                  <a:srgbClr val="FFFFFF"/>
                </a:highlight>
                <a:latin typeface="Courier New"/>
                <a:ea typeface="Courier New"/>
                <a:cs typeface="Courier New"/>
                <a:sym typeface="Courier New"/>
              </a:rPr>
              <a:t>"Avant incident"</a:t>
            </a:r>
            <a:r>
              <a:rPr b="1" lang="en" sz="1250">
                <a:solidFill>
                  <a:srgbClr val="080808"/>
                </a:solidFill>
                <a:highlight>
                  <a:srgbClr val="FFFFFF"/>
                </a:highlight>
                <a:latin typeface="Courier New"/>
                <a:ea typeface="Courier New"/>
                <a:cs typeface="Courier New"/>
                <a:sym typeface="Courier New"/>
              </a:rPr>
              <a:t>);</a:t>
            </a:r>
            <a:endParaRPr b="1" sz="1250">
              <a:solidFill>
                <a:srgbClr val="080808"/>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rPr b="1" lang="en" sz="1250">
                <a:solidFill>
                  <a:schemeClr val="dk1"/>
                </a:solidFill>
                <a:highlight>
                  <a:srgbClr val="FFFFFF"/>
                </a:highlight>
                <a:latin typeface="Courier New"/>
                <a:ea typeface="Courier New"/>
                <a:cs typeface="Courier New"/>
                <a:sym typeface="Courier New"/>
              </a:rPr>
              <a:t>System</a:t>
            </a:r>
            <a:r>
              <a:rPr b="1" lang="en" sz="1250">
                <a:solidFill>
                  <a:srgbClr val="080808"/>
                </a:solidFill>
                <a:highlight>
                  <a:srgbClr val="FFFFFF"/>
                </a:highlight>
                <a:latin typeface="Courier New"/>
                <a:ea typeface="Courier New"/>
                <a:cs typeface="Courier New"/>
                <a:sym typeface="Courier New"/>
              </a:rPr>
              <a:t>.</a:t>
            </a:r>
            <a:r>
              <a:rPr b="1" i="1" lang="en" sz="1250">
                <a:solidFill>
                  <a:srgbClr val="871094"/>
                </a:solidFill>
                <a:highlight>
                  <a:srgbClr val="FFFFFF"/>
                </a:highlight>
                <a:latin typeface="Courier New"/>
                <a:ea typeface="Courier New"/>
                <a:cs typeface="Courier New"/>
                <a:sym typeface="Courier New"/>
              </a:rPr>
              <a:t>out</a:t>
            </a:r>
            <a:r>
              <a:rPr b="1" lang="en" sz="1250">
                <a:solidFill>
                  <a:srgbClr val="080808"/>
                </a:solidFill>
                <a:highlight>
                  <a:srgbClr val="FFFFFF"/>
                </a:highlight>
                <a:latin typeface="Courier New"/>
                <a:ea typeface="Courier New"/>
                <a:cs typeface="Courier New"/>
                <a:sym typeface="Courier New"/>
              </a:rPr>
              <a:t>.println(</a:t>
            </a:r>
            <a:r>
              <a:rPr b="1" lang="en" sz="1250">
                <a:solidFill>
                  <a:srgbClr val="067D17"/>
                </a:solidFill>
                <a:highlight>
                  <a:srgbClr val="FFFFFF"/>
                </a:highlight>
                <a:latin typeface="Courier New"/>
                <a:ea typeface="Courier New"/>
                <a:cs typeface="Courier New"/>
                <a:sym typeface="Courier New"/>
              </a:rPr>
              <a:t>"La division de x/y est :" </a:t>
            </a:r>
            <a:r>
              <a:rPr b="1" lang="en" sz="1250">
                <a:solidFill>
                  <a:srgbClr val="080808"/>
                </a:solidFill>
                <a:highlight>
                  <a:srgbClr val="FFFFFF"/>
                </a:highlight>
                <a:latin typeface="Courier New"/>
                <a:ea typeface="Courier New"/>
                <a:cs typeface="Courier New"/>
                <a:sym typeface="Courier New"/>
              </a:rPr>
              <a:t>+ </a:t>
            </a:r>
            <a:r>
              <a:rPr b="1" lang="en" sz="1250">
                <a:solidFill>
                  <a:schemeClr val="dk1"/>
                </a:solidFill>
                <a:highlight>
                  <a:srgbClr val="FFFFFF"/>
                </a:highlight>
                <a:latin typeface="Courier New"/>
                <a:ea typeface="Courier New"/>
                <a:cs typeface="Courier New"/>
                <a:sym typeface="Courier New"/>
              </a:rPr>
              <a:t>x </a:t>
            </a:r>
            <a:r>
              <a:rPr b="1" lang="en" sz="1250">
                <a:solidFill>
                  <a:srgbClr val="080808"/>
                </a:solidFill>
                <a:highlight>
                  <a:srgbClr val="FFFFFF"/>
                </a:highlight>
                <a:latin typeface="Courier New"/>
                <a:ea typeface="Courier New"/>
                <a:cs typeface="Courier New"/>
                <a:sym typeface="Courier New"/>
              </a:rPr>
              <a:t>/ </a:t>
            </a:r>
            <a:r>
              <a:rPr b="1" lang="en" sz="1250">
                <a:solidFill>
                  <a:schemeClr val="dk1"/>
                </a:solidFill>
                <a:highlight>
                  <a:srgbClr val="FFFFFF"/>
                </a:highlight>
                <a:latin typeface="Courier New"/>
                <a:ea typeface="Courier New"/>
                <a:cs typeface="Courier New"/>
                <a:sym typeface="Courier New"/>
              </a:rPr>
              <a:t>y</a:t>
            </a:r>
            <a:r>
              <a:rPr b="1" lang="en" sz="1250">
                <a:solidFill>
                  <a:srgbClr val="080808"/>
                </a:solidFill>
                <a:highlight>
                  <a:srgbClr val="FFFFFF"/>
                </a:highlight>
                <a:latin typeface="Courier New"/>
                <a:ea typeface="Courier New"/>
                <a:cs typeface="Courier New"/>
                <a:sym typeface="Courier New"/>
              </a:rPr>
              <a:t>);</a:t>
            </a:r>
            <a:endParaRPr b="1" sz="1250">
              <a:solidFill>
                <a:srgbClr val="080808"/>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rPr b="1" lang="en" sz="1250">
                <a:solidFill>
                  <a:schemeClr val="dk1"/>
                </a:solidFill>
                <a:highlight>
                  <a:srgbClr val="FFFFFF"/>
                </a:highlight>
                <a:latin typeface="Courier New"/>
                <a:ea typeface="Courier New"/>
                <a:cs typeface="Courier New"/>
                <a:sym typeface="Courier New"/>
              </a:rPr>
              <a:t>System</a:t>
            </a:r>
            <a:r>
              <a:rPr b="1" lang="en" sz="1250">
                <a:solidFill>
                  <a:srgbClr val="080808"/>
                </a:solidFill>
                <a:highlight>
                  <a:srgbClr val="FFFFFF"/>
                </a:highlight>
                <a:latin typeface="Courier New"/>
                <a:ea typeface="Courier New"/>
                <a:cs typeface="Courier New"/>
                <a:sym typeface="Courier New"/>
              </a:rPr>
              <a:t>.</a:t>
            </a:r>
            <a:r>
              <a:rPr b="1" i="1" lang="en" sz="1250">
                <a:solidFill>
                  <a:srgbClr val="871094"/>
                </a:solidFill>
                <a:highlight>
                  <a:srgbClr val="FFFFFF"/>
                </a:highlight>
                <a:latin typeface="Courier New"/>
                <a:ea typeface="Courier New"/>
                <a:cs typeface="Courier New"/>
                <a:sym typeface="Courier New"/>
              </a:rPr>
              <a:t>out</a:t>
            </a:r>
            <a:r>
              <a:rPr b="1" lang="en" sz="1250">
                <a:solidFill>
                  <a:srgbClr val="080808"/>
                </a:solidFill>
                <a:highlight>
                  <a:srgbClr val="FFFFFF"/>
                </a:highlight>
                <a:latin typeface="Courier New"/>
                <a:ea typeface="Courier New"/>
                <a:cs typeface="Courier New"/>
                <a:sym typeface="Courier New"/>
              </a:rPr>
              <a:t>.println(</a:t>
            </a:r>
            <a:r>
              <a:rPr b="1" lang="en" sz="1250">
                <a:solidFill>
                  <a:srgbClr val="067D17"/>
                </a:solidFill>
                <a:highlight>
                  <a:srgbClr val="FFFFFF"/>
                </a:highlight>
                <a:latin typeface="Courier New"/>
                <a:ea typeface="Courier New"/>
                <a:cs typeface="Courier New"/>
                <a:sym typeface="Courier New"/>
              </a:rPr>
              <a:t>"Après incident"</a:t>
            </a:r>
            <a:r>
              <a:rPr b="1" lang="en" sz="1250">
                <a:solidFill>
                  <a:srgbClr val="080808"/>
                </a:solidFill>
                <a:highlight>
                  <a:srgbClr val="FFFFFF"/>
                </a:highlight>
                <a:latin typeface="Courier New"/>
                <a:ea typeface="Courier New"/>
                <a:cs typeface="Courier New"/>
                <a:sym typeface="Courier New"/>
              </a:rPr>
              <a:t>);</a:t>
            </a:r>
            <a:endParaRPr b="1" sz="1250">
              <a:solidFill>
                <a:srgbClr val="080808"/>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t/>
            </a:r>
            <a:endParaRPr sz="1250">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lang="en" sz="1250">
                <a:solidFill>
                  <a:srgbClr val="262626"/>
                </a:solidFill>
                <a:latin typeface="Courier New"/>
                <a:ea typeface="Courier New"/>
                <a:cs typeface="Courier New"/>
                <a:sym typeface="Courier New"/>
              </a:rPr>
              <a:t>   }</a:t>
            </a:r>
            <a:endParaRPr b="1" i="0" sz="1250" u="none" cap="none" strike="noStrike">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i="0" lang="en" sz="1250" u="none" cap="none" strike="noStrike">
                <a:solidFill>
                  <a:srgbClr val="262626"/>
                </a:solidFill>
                <a:latin typeface="Courier New"/>
                <a:ea typeface="Courier New"/>
                <a:cs typeface="Courier New"/>
                <a:sym typeface="Courier New"/>
              </a:rPr>
              <a:t>}</a:t>
            </a:r>
            <a:endParaRPr b="0" i="0" sz="950" u="none" cap="none" strike="noStrike">
              <a:solidFill>
                <a:srgbClr val="262626"/>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descr="D:\esprit 2014\ESPRIT 2014\charte essprit 2014\render\support final\triangle.png" id="100" name="Google Shape;100;p18"/>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101" name="Google Shape;101;p18"/>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102" name="Google Shape;10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103" name="Google Shape;103;p18"/>
          <p:cNvSpPr txBox="1"/>
          <p:nvPr/>
        </p:nvSpPr>
        <p:spPr>
          <a:xfrm>
            <a:off x="485650" y="482450"/>
            <a:ext cx="7663200" cy="26577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1000"/>
              </a:spcBef>
              <a:spcAft>
                <a:spcPts val="0"/>
              </a:spcAft>
              <a:buNone/>
            </a:pPr>
            <a:r>
              <a:t/>
            </a:r>
            <a:endParaRPr sz="1600">
              <a:solidFill>
                <a:schemeClr val="dk1"/>
              </a:solidFill>
              <a:latin typeface="Roboto Light"/>
              <a:ea typeface="Roboto Light"/>
              <a:cs typeface="Roboto Light"/>
              <a:sym typeface="Roboto Light"/>
            </a:endParaRPr>
          </a:p>
          <a:p>
            <a:pPr indent="0" lvl="0" marL="0" rtl="0" algn="l">
              <a:lnSpc>
                <a:spcPct val="200000"/>
              </a:lnSpc>
              <a:spcBef>
                <a:spcPts val="1000"/>
              </a:spcBef>
              <a:spcAft>
                <a:spcPts val="0"/>
              </a:spcAft>
              <a:buNone/>
            </a:pPr>
            <a:r>
              <a:rPr lang="en" sz="1600">
                <a:solidFill>
                  <a:schemeClr val="dk1"/>
                </a:solidFill>
                <a:latin typeface="Roboto Light"/>
                <a:ea typeface="Roboto Light"/>
                <a:cs typeface="Roboto Light"/>
                <a:sym typeface="Roboto Light"/>
              </a:rPr>
              <a:t>Dès que l'instruction "x/y" a été exécutée, elle a provoqué un incident. En effet, une exception de la classe </a:t>
            </a:r>
            <a:r>
              <a:rPr b="1" lang="en" sz="1600">
                <a:solidFill>
                  <a:srgbClr val="E20B0B"/>
                </a:solidFill>
                <a:latin typeface="Roboto"/>
                <a:ea typeface="Roboto"/>
                <a:cs typeface="Roboto"/>
                <a:sym typeface="Roboto"/>
              </a:rPr>
              <a:t>ArithmeticException </a:t>
            </a:r>
            <a:r>
              <a:rPr lang="en" sz="1600">
                <a:solidFill>
                  <a:schemeClr val="dk1"/>
                </a:solidFill>
                <a:latin typeface="Roboto Light"/>
                <a:ea typeface="Roboto Light"/>
                <a:cs typeface="Roboto Light"/>
                <a:sym typeface="Roboto Light"/>
              </a:rPr>
              <a:t>a été "lancée" (un objet de cette classe a été instancié) par la JVM. Cette exception </a:t>
            </a:r>
            <a:r>
              <a:rPr b="1" lang="en" sz="1600">
                <a:solidFill>
                  <a:srgbClr val="E20B0B"/>
                </a:solidFill>
                <a:latin typeface="Roboto"/>
                <a:ea typeface="Roboto"/>
                <a:cs typeface="Roboto"/>
                <a:sym typeface="Roboto"/>
              </a:rPr>
              <a:t>empêche</a:t>
            </a:r>
            <a:r>
              <a:rPr b="1" lang="en" sz="1600">
                <a:solidFill>
                  <a:srgbClr val="E20B0B"/>
                </a:solidFill>
                <a:latin typeface="Roboto"/>
                <a:ea typeface="Roboto"/>
                <a:cs typeface="Roboto"/>
                <a:sym typeface="Roboto"/>
              </a:rPr>
              <a:t> </a:t>
            </a:r>
            <a:r>
              <a:rPr lang="en" sz="1600">
                <a:solidFill>
                  <a:schemeClr val="dk1"/>
                </a:solidFill>
                <a:latin typeface="Roboto Light"/>
                <a:ea typeface="Roboto Light"/>
                <a:cs typeface="Roboto Light"/>
                <a:sym typeface="Roboto Light"/>
              </a:rPr>
              <a:t>le reste du code de s’exécuter.</a:t>
            </a:r>
            <a:endParaRPr sz="1600">
              <a:solidFill>
                <a:schemeClr val="dk1"/>
              </a:solidFill>
              <a:latin typeface="Roboto Light"/>
              <a:ea typeface="Roboto Light"/>
              <a:cs typeface="Roboto Light"/>
              <a:sym typeface="Roboto Light"/>
            </a:endParaRPr>
          </a:p>
          <a:p>
            <a:pPr indent="0" lvl="0" marL="0" rtl="0" algn="l">
              <a:lnSpc>
                <a:spcPct val="200000"/>
              </a:lnSpc>
              <a:spcBef>
                <a:spcPts val="1000"/>
              </a:spcBef>
              <a:spcAft>
                <a:spcPts val="0"/>
              </a:spcAft>
              <a:buNone/>
            </a:pPr>
            <a:r>
              <a:t/>
            </a:r>
            <a:endParaRPr sz="1600">
              <a:solidFill>
                <a:schemeClr val="dk1"/>
              </a:solidFill>
              <a:latin typeface="Roboto Light"/>
              <a:ea typeface="Roboto Light"/>
              <a:cs typeface="Roboto Light"/>
              <a:sym typeface="Roboto Light"/>
            </a:endParaRPr>
          </a:p>
        </p:txBody>
      </p:sp>
      <p:sp>
        <p:nvSpPr>
          <p:cNvPr id="104" name="Google Shape;104;p18"/>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Exception : exemple(2/2)</a:t>
            </a:r>
            <a:endParaRPr/>
          </a:p>
        </p:txBody>
      </p:sp>
      <p:sp>
        <p:nvSpPr>
          <p:cNvPr id="105" name="Google Shape;105;p18"/>
          <p:cNvSpPr txBox="1"/>
          <p:nvPr/>
        </p:nvSpPr>
        <p:spPr>
          <a:xfrm>
            <a:off x="1784025" y="3036400"/>
            <a:ext cx="5591700" cy="1169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Roboto"/>
                <a:ea typeface="Roboto"/>
                <a:cs typeface="Roboto"/>
                <a:sym typeface="Roboto"/>
              </a:rPr>
              <a:t>Output:</a:t>
            </a:r>
            <a:endParaRPr sz="1600">
              <a:solidFill>
                <a:schemeClr val="dk1"/>
              </a:solidFill>
              <a:latin typeface="Roboto"/>
              <a:ea typeface="Roboto"/>
              <a:cs typeface="Roboto"/>
              <a:sym typeface="Roboto"/>
            </a:endParaRPr>
          </a:p>
          <a:p>
            <a:pPr indent="0" lvl="0" marL="0" rtl="0" algn="l">
              <a:spcBef>
                <a:spcPts val="0"/>
              </a:spcBef>
              <a:spcAft>
                <a:spcPts val="0"/>
              </a:spcAft>
              <a:buNone/>
            </a:pPr>
            <a:r>
              <a:rPr lang="en" sz="1600">
                <a:solidFill>
                  <a:schemeClr val="dk1"/>
                </a:solidFill>
                <a:latin typeface="Roboto"/>
                <a:ea typeface="Roboto"/>
                <a:cs typeface="Roboto"/>
                <a:sym typeface="Roboto"/>
              </a:rPr>
              <a:t>Avant incident</a:t>
            </a:r>
            <a:endParaRPr sz="1600">
              <a:solidFill>
                <a:schemeClr val="dk1"/>
              </a:solidFill>
              <a:latin typeface="Roboto"/>
              <a:ea typeface="Roboto"/>
              <a:cs typeface="Roboto"/>
              <a:sym typeface="Roboto"/>
            </a:endParaRPr>
          </a:p>
          <a:p>
            <a:pPr indent="0" lvl="0" marL="0" rtl="0" algn="l">
              <a:spcBef>
                <a:spcPts val="0"/>
              </a:spcBef>
              <a:spcAft>
                <a:spcPts val="0"/>
              </a:spcAft>
              <a:buNone/>
            </a:pPr>
            <a:r>
              <a:rPr lang="en" sz="1600">
                <a:solidFill>
                  <a:srgbClr val="E20B0B"/>
                </a:solidFill>
                <a:latin typeface="Roboto"/>
                <a:ea typeface="Roboto"/>
                <a:cs typeface="Roboto"/>
                <a:sym typeface="Roboto"/>
              </a:rPr>
              <a:t>Exception in thread "main" java.lang.ArithmeticException: </a:t>
            </a:r>
            <a:endParaRPr sz="1600">
              <a:solidFill>
                <a:srgbClr val="E20B0B"/>
              </a:solidFill>
              <a:latin typeface="Roboto"/>
              <a:ea typeface="Roboto"/>
              <a:cs typeface="Roboto"/>
              <a:sym typeface="Roboto"/>
            </a:endParaRPr>
          </a:p>
          <a:p>
            <a:pPr indent="0" lvl="0" marL="0" rtl="0" algn="l">
              <a:spcBef>
                <a:spcPts val="0"/>
              </a:spcBef>
              <a:spcAft>
                <a:spcPts val="0"/>
              </a:spcAft>
              <a:buNone/>
            </a:pPr>
            <a:r>
              <a:rPr lang="en" sz="1600">
                <a:solidFill>
                  <a:srgbClr val="E20B0B"/>
                </a:solidFill>
                <a:latin typeface="Roboto"/>
                <a:ea typeface="Roboto"/>
                <a:cs typeface="Roboto"/>
                <a:sym typeface="Roboto"/>
              </a:rPr>
              <a:t>/ by zero at TestException.main(TestException.java:7)</a:t>
            </a:r>
            <a:endParaRPr sz="1600">
              <a:solidFill>
                <a:srgbClr val="E20B0B"/>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descr="D:\esprit 2014\ESPRIT 2014\charte essprit 2014\render\support final\triangle.png" id="110" name="Google Shape;110;p19"/>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111" name="Google Shape;111;p19"/>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112" name="Google Shape;112;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113" name="Google Shape;113;p19"/>
          <p:cNvSpPr txBox="1"/>
          <p:nvPr/>
        </p:nvSpPr>
        <p:spPr>
          <a:xfrm>
            <a:off x="485650" y="482450"/>
            <a:ext cx="7663200" cy="20370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1000"/>
              </a:spcBef>
              <a:spcAft>
                <a:spcPts val="0"/>
              </a:spcAft>
              <a:buNone/>
            </a:pPr>
            <a:r>
              <a:t/>
            </a:r>
            <a:endParaRPr sz="1600">
              <a:solidFill>
                <a:schemeClr val="dk1"/>
              </a:solidFill>
              <a:latin typeface="Roboto Light"/>
              <a:ea typeface="Roboto Light"/>
              <a:cs typeface="Roboto Light"/>
              <a:sym typeface="Roboto Light"/>
            </a:endParaRPr>
          </a:p>
          <a:p>
            <a:pPr indent="0" lvl="0" marL="0" rtl="0" algn="l">
              <a:lnSpc>
                <a:spcPct val="200000"/>
              </a:lnSpc>
              <a:spcBef>
                <a:spcPts val="1000"/>
              </a:spcBef>
              <a:spcAft>
                <a:spcPts val="0"/>
              </a:spcAft>
              <a:buNone/>
            </a:pPr>
            <a:r>
              <a:rPr lang="en" sz="1600">
                <a:solidFill>
                  <a:schemeClr val="dk1"/>
                </a:solidFill>
                <a:latin typeface="Roboto Light"/>
                <a:ea typeface="Roboto Light"/>
                <a:cs typeface="Roboto Light"/>
                <a:sym typeface="Roboto Light"/>
              </a:rPr>
              <a:t>L'erreur de compilation est une erreur qui empêche la compilation du programme, par contre une erreur </a:t>
            </a:r>
            <a:r>
              <a:rPr lang="en" sz="1600">
                <a:solidFill>
                  <a:schemeClr val="dk1"/>
                </a:solidFill>
                <a:latin typeface="Roboto Light"/>
                <a:ea typeface="Roboto Light"/>
                <a:cs typeface="Roboto Light"/>
                <a:sym typeface="Roboto Light"/>
              </a:rPr>
              <a:t>d'exécution</a:t>
            </a:r>
            <a:r>
              <a:rPr lang="en" sz="1600">
                <a:solidFill>
                  <a:schemeClr val="dk1"/>
                </a:solidFill>
                <a:latin typeface="Roboto Light"/>
                <a:ea typeface="Roboto Light"/>
                <a:cs typeface="Roboto Light"/>
                <a:sym typeface="Roboto Light"/>
              </a:rPr>
              <a:t> arrive au "Runtime" ou à l'execution, et il se manifeste par la levée d'une exception.</a:t>
            </a:r>
            <a:endParaRPr sz="1600">
              <a:solidFill>
                <a:schemeClr val="dk1"/>
              </a:solidFill>
              <a:latin typeface="Roboto Light"/>
              <a:ea typeface="Roboto Light"/>
              <a:cs typeface="Roboto Light"/>
              <a:sym typeface="Roboto Light"/>
            </a:endParaRPr>
          </a:p>
        </p:txBody>
      </p:sp>
      <p:sp>
        <p:nvSpPr>
          <p:cNvPr id="114" name="Google Shape;114;p19"/>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erreur de compilation &amp; </a:t>
            </a:r>
            <a:r>
              <a:rPr b="1" lang="en">
                <a:solidFill>
                  <a:srgbClr val="E20B0B"/>
                </a:solidFill>
              </a:rPr>
              <a:t>erreur d'exécution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descr="D:\esprit 2014\ESPRIT 2014\charte essprit 2014\render\support final\triangle.png" id="119" name="Google Shape;119;p20"/>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120" name="Google Shape;120;p20"/>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121" name="Google Shape;121;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122" name="Google Shape;122;p20"/>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L’hiérarchie des exceptions</a:t>
            </a:r>
            <a:endParaRPr/>
          </a:p>
        </p:txBody>
      </p:sp>
      <p:pic>
        <p:nvPicPr>
          <p:cNvPr id="123" name="Google Shape;123;p20"/>
          <p:cNvPicPr preferRelativeResize="0"/>
          <p:nvPr/>
        </p:nvPicPr>
        <p:blipFill>
          <a:blip r:embed="rId4">
            <a:alphaModFix/>
          </a:blip>
          <a:stretch>
            <a:fillRect/>
          </a:stretch>
        </p:blipFill>
        <p:spPr>
          <a:xfrm>
            <a:off x="628038" y="1107435"/>
            <a:ext cx="7887930" cy="272654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descr="D:\esprit 2014\ESPRIT 2014\charte essprit 2014\render\support final\triangle.png" id="128" name="Google Shape;128;p21"/>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129" name="Google Shape;129;p21"/>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130" name="Google Shape;130;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131" name="Google Shape;131;p21"/>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L’hiérarchie des exceptions</a:t>
            </a:r>
            <a:endParaRPr/>
          </a:p>
        </p:txBody>
      </p:sp>
      <p:sp>
        <p:nvSpPr>
          <p:cNvPr id="132" name="Google Shape;132;p21"/>
          <p:cNvSpPr txBox="1"/>
          <p:nvPr/>
        </p:nvSpPr>
        <p:spPr>
          <a:xfrm>
            <a:off x="483400" y="720100"/>
            <a:ext cx="81630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latin typeface="Roboto Light"/>
              <a:ea typeface="Roboto Light"/>
              <a:cs typeface="Roboto Light"/>
              <a:sym typeface="Roboto Light"/>
            </a:endParaRPr>
          </a:p>
          <a:p>
            <a:pPr indent="0" lvl="0" marL="0" rtl="0" algn="l">
              <a:spcBef>
                <a:spcPts val="0"/>
              </a:spcBef>
              <a:spcAft>
                <a:spcPts val="0"/>
              </a:spcAft>
              <a:buNone/>
            </a:pPr>
            <a:r>
              <a:rPr lang="en" sz="1600">
                <a:latin typeface="Roboto Light"/>
                <a:ea typeface="Roboto Light"/>
                <a:cs typeface="Roboto Light"/>
                <a:sym typeface="Roboto Light"/>
              </a:rPr>
              <a:t>L'arborescence de l'héritage des exceptions commence avec la classe </a:t>
            </a:r>
            <a:r>
              <a:rPr b="1" lang="en" sz="1600">
                <a:solidFill>
                  <a:srgbClr val="E20B0B"/>
                </a:solidFill>
                <a:latin typeface="Roboto"/>
                <a:ea typeface="Roboto"/>
                <a:cs typeface="Roboto"/>
                <a:sym typeface="Roboto"/>
              </a:rPr>
              <a:t>Throwable</a:t>
            </a:r>
            <a:r>
              <a:rPr lang="en" sz="1600">
                <a:latin typeface="Roboto Light"/>
                <a:ea typeface="Roboto Light"/>
                <a:cs typeface="Roboto Light"/>
                <a:sym typeface="Roboto Light"/>
              </a:rPr>
              <a:t>, qui est </a:t>
            </a:r>
            <a:r>
              <a:rPr b="1" lang="en" sz="1600">
                <a:solidFill>
                  <a:srgbClr val="E20B0B"/>
                </a:solidFill>
                <a:latin typeface="Roboto"/>
                <a:ea typeface="Roboto"/>
                <a:cs typeface="Roboto"/>
                <a:sym typeface="Roboto"/>
              </a:rPr>
              <a:t>la classe de base</a:t>
            </a:r>
            <a:r>
              <a:rPr lang="en" sz="1600">
                <a:latin typeface="Roboto Light"/>
                <a:ea typeface="Roboto Light"/>
                <a:cs typeface="Roboto Light"/>
                <a:sym typeface="Roboto Light"/>
              </a:rPr>
              <a:t> de toutes les exceptions en Java.</a:t>
            </a:r>
            <a:endParaRPr sz="1600">
              <a:latin typeface="Roboto Light"/>
              <a:ea typeface="Roboto Light"/>
              <a:cs typeface="Roboto Light"/>
              <a:sym typeface="Roboto Light"/>
            </a:endParaRPr>
          </a:p>
          <a:p>
            <a:pPr indent="0" lvl="0" marL="0" rtl="0" algn="l">
              <a:spcBef>
                <a:spcPts val="0"/>
              </a:spcBef>
              <a:spcAft>
                <a:spcPts val="0"/>
              </a:spcAft>
              <a:buNone/>
            </a:pPr>
            <a:r>
              <a:t/>
            </a:r>
            <a:endParaRPr sz="1600">
              <a:latin typeface="Roboto Light"/>
              <a:ea typeface="Roboto Light"/>
              <a:cs typeface="Roboto Light"/>
              <a:sym typeface="Roboto Light"/>
            </a:endParaRPr>
          </a:p>
          <a:p>
            <a:pPr indent="0" lvl="0" marL="0" rtl="0" algn="l">
              <a:spcBef>
                <a:spcPts val="0"/>
              </a:spcBef>
              <a:spcAft>
                <a:spcPts val="0"/>
              </a:spcAft>
              <a:buNone/>
            </a:pPr>
            <a:r>
              <a:rPr lang="en" sz="1600">
                <a:latin typeface="Roboto Light"/>
                <a:ea typeface="Roboto Light"/>
                <a:cs typeface="Roboto Light"/>
                <a:sym typeface="Roboto Light"/>
              </a:rPr>
              <a:t>Les exceptions </a:t>
            </a:r>
            <a:r>
              <a:rPr b="1" lang="en" sz="1600">
                <a:solidFill>
                  <a:srgbClr val="E20B0B"/>
                </a:solidFill>
                <a:latin typeface="Roboto"/>
                <a:ea typeface="Roboto"/>
                <a:cs typeface="Roboto"/>
                <a:sym typeface="Roboto"/>
              </a:rPr>
              <a:t>Error </a:t>
            </a:r>
            <a:r>
              <a:rPr lang="en" sz="1600">
                <a:latin typeface="Roboto Light"/>
                <a:ea typeface="Roboto Light"/>
                <a:cs typeface="Roboto Light"/>
                <a:sym typeface="Roboto Light"/>
              </a:rPr>
              <a:t>indiquent une erreur irrémédiable dans l'environnement d'exécution de Java.</a:t>
            </a:r>
            <a:r>
              <a:rPr lang="en" sz="1600">
                <a:latin typeface="Roboto Light"/>
                <a:ea typeface="Roboto Light"/>
                <a:cs typeface="Roboto Light"/>
                <a:sym typeface="Roboto Light"/>
              </a:rPr>
              <a:t>(</a:t>
            </a:r>
            <a:r>
              <a:rPr lang="en" sz="1600">
                <a:latin typeface="Roboto Light"/>
                <a:ea typeface="Roboto Light"/>
                <a:cs typeface="Roboto Light"/>
                <a:sym typeface="Roboto Light"/>
              </a:rPr>
              <a:t>OutOfMemoryError, IOError et VirtualMachineError </a:t>
            </a:r>
            <a:r>
              <a:rPr lang="en" sz="1600">
                <a:latin typeface="Roboto Light"/>
                <a:ea typeface="Roboto Light"/>
                <a:cs typeface="Roboto Light"/>
                <a:sym typeface="Roboto Light"/>
              </a:rPr>
              <a:t>etc.)</a:t>
            </a:r>
            <a:endParaRPr sz="1600">
              <a:latin typeface="Roboto Light"/>
              <a:ea typeface="Roboto Light"/>
              <a:cs typeface="Roboto Light"/>
              <a:sym typeface="Roboto Light"/>
            </a:endParaRPr>
          </a:p>
          <a:p>
            <a:pPr indent="0" lvl="0" marL="0" rtl="0" algn="l">
              <a:spcBef>
                <a:spcPts val="0"/>
              </a:spcBef>
              <a:spcAft>
                <a:spcPts val="0"/>
              </a:spcAft>
              <a:buNone/>
            </a:pPr>
            <a:r>
              <a:t/>
            </a:r>
            <a:endParaRPr sz="1600">
              <a:latin typeface="Roboto Light"/>
              <a:ea typeface="Roboto Light"/>
              <a:cs typeface="Roboto Light"/>
              <a:sym typeface="Roboto Light"/>
            </a:endParaRPr>
          </a:p>
          <a:p>
            <a:pPr indent="0" lvl="0" marL="0" rtl="0" algn="l">
              <a:spcBef>
                <a:spcPts val="0"/>
              </a:spcBef>
              <a:spcAft>
                <a:spcPts val="0"/>
              </a:spcAft>
              <a:buNone/>
            </a:pPr>
            <a:r>
              <a:rPr lang="en" sz="1600">
                <a:latin typeface="Roboto Light"/>
                <a:ea typeface="Roboto Light"/>
                <a:cs typeface="Roboto Light"/>
                <a:sym typeface="Roboto Light"/>
              </a:rPr>
              <a:t>Les exceptions </a:t>
            </a:r>
            <a:r>
              <a:rPr b="1" lang="en" sz="1600">
                <a:solidFill>
                  <a:srgbClr val="E20B0B"/>
                </a:solidFill>
                <a:latin typeface="Roboto"/>
                <a:ea typeface="Roboto"/>
                <a:cs typeface="Roboto"/>
                <a:sym typeface="Roboto"/>
              </a:rPr>
              <a:t>Exception</a:t>
            </a:r>
            <a:r>
              <a:rPr lang="en" sz="1600">
                <a:latin typeface="Roboto Light"/>
                <a:ea typeface="Roboto Light"/>
                <a:cs typeface="Roboto Light"/>
                <a:sym typeface="Roboto Light"/>
              </a:rPr>
              <a:t> sont des exceptions moins graves qui peuvent être gérées par les programmes eux-mêmes.(IOException, SQLException etc.)</a:t>
            </a:r>
            <a:endParaRPr sz="1600">
              <a:latin typeface="Roboto Light"/>
              <a:ea typeface="Roboto Light"/>
              <a:cs typeface="Roboto Light"/>
              <a:sym typeface="Roboto Light"/>
            </a:endParaRPr>
          </a:p>
          <a:p>
            <a:pPr indent="0" lvl="0" marL="457200" rtl="0" algn="l">
              <a:spcBef>
                <a:spcPts val="0"/>
              </a:spcBef>
              <a:spcAft>
                <a:spcPts val="0"/>
              </a:spcAft>
              <a:buNone/>
            </a:pPr>
            <a:r>
              <a:t/>
            </a:r>
            <a:endParaRPr sz="1600">
              <a:latin typeface="Roboto Light"/>
              <a:ea typeface="Roboto Light"/>
              <a:cs typeface="Roboto Light"/>
              <a:sym typeface="Roboto Light"/>
            </a:endParaRPr>
          </a:p>
          <a:p>
            <a:pPr indent="0" lvl="0" marL="0" rtl="0" algn="l">
              <a:spcBef>
                <a:spcPts val="0"/>
              </a:spcBef>
              <a:spcAft>
                <a:spcPts val="0"/>
              </a:spcAft>
              <a:buNone/>
            </a:pPr>
            <a:r>
              <a:rPr b="1" lang="en" sz="1600">
                <a:solidFill>
                  <a:srgbClr val="E20B0B"/>
                </a:solidFill>
                <a:latin typeface="Roboto"/>
                <a:ea typeface="Roboto"/>
                <a:cs typeface="Roboto"/>
                <a:sym typeface="Roboto"/>
              </a:rPr>
              <a:t>RunTimeException </a:t>
            </a:r>
            <a:r>
              <a:rPr lang="en" sz="1600">
                <a:latin typeface="Roboto Light"/>
                <a:ea typeface="Roboto Light"/>
                <a:cs typeface="Roboto Light"/>
                <a:sym typeface="Roboto Light"/>
              </a:rPr>
              <a:t>est la super-classe de toutes les exceptions normales qui sont des exceptions non vérifiées.</a:t>
            </a:r>
            <a:endParaRPr sz="1600">
              <a:latin typeface="Roboto Light"/>
              <a:ea typeface="Roboto Light"/>
              <a:cs typeface="Roboto Light"/>
              <a:sym typeface="Roboto 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C0EA966BDA954BB4331441F7E71C01" ma:contentTypeVersion="0" ma:contentTypeDescription="Crée un document." ma:contentTypeScope="" ma:versionID="587a6b1a46dddf4d9bdaae740dfbbe05">
  <xsd:schema xmlns:xsd="http://www.w3.org/2001/XMLSchema" xmlns:xs="http://www.w3.org/2001/XMLSchema" xmlns:p="http://schemas.microsoft.com/office/2006/metadata/properties" targetNamespace="http://schemas.microsoft.com/office/2006/metadata/properties" ma:root="true" ma:fieldsID="7bffc44c429c0f4ec8296e9890990ac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E0534D0-2490-411C-8655-B9368DA8FDDA}"/>
</file>

<file path=customXml/itemProps2.xml><?xml version="1.0" encoding="utf-8"?>
<ds:datastoreItem xmlns:ds="http://schemas.openxmlformats.org/officeDocument/2006/customXml" ds:itemID="{EC4B6AFA-4D46-43F4-BF74-C7976F2447A6}"/>
</file>

<file path=customXml/itemProps3.xml><?xml version="1.0" encoding="utf-8"?>
<ds:datastoreItem xmlns:ds="http://schemas.openxmlformats.org/officeDocument/2006/customXml" ds:itemID="{4F2910CB-EC0A-4966-9854-F04BEF02AFEB}"/>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0x010100D1C0EA966BDA954BB4331441F7E71C01</vt:lpwstr>
  </property>
  <property fmtid="{D5CDD505-2E9C-101B-9397-08002B2CF9AE}" pid="3" name="Order">
    <vt:r8>2400</vt:r8>
  </property>
  <property fmtid="{D5CDD505-2E9C-101B-9397-08002B2CF9AE}" pid="4" name="xd_Signature">
    <vt:bool>false</vt:bool>
  </property>
  <property fmtid="{D5CDD505-2E9C-101B-9397-08002B2CF9AE}" pid="5" name="xd_ProgID">
    <vt:lpwstr/>
  </property>
  <property fmtid="{D5CDD505-2E9C-101B-9397-08002B2CF9AE}" pid="6" name="TriggerFlowInfo">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y fmtid="{D5CDD505-2E9C-101B-9397-08002B2CF9AE}" pid="11" name="_ExtendedDescription">
    <vt:lpwstr/>
  </property>
</Properties>
</file>