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2" r:id="rId12"/>
    <p:sldId id="269" r:id="rId13"/>
    <p:sldId id="263" r:id="rId14"/>
    <p:sldId id="264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7190-80F7-44E8-AAE0-69AEE935A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E1CCF-2387-4F5A-94EB-D4CBD427B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B8C64-96EB-4DC2-B0C1-9B280483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3FA9-2E2E-4BD6-A315-34F033C52B2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CFF25-E1EB-4324-B083-C41AE15E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2BE26-4FD3-4BCE-9777-DF79F480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1EA0C-9B9D-4BCB-BFF8-3EAB4334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0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12EB-C256-41FC-A596-85E37C41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226AA-ACD5-45A4-9FCA-63CFAA271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136-7DAB-413A-8B8F-E26B7FDE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3FA9-2E2E-4BD6-A315-34F033C52B2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52A23-D4B2-4F23-8A13-646B229A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C7D81-2FA2-4EC8-BB63-C9416281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1EA0C-9B9D-4BCB-BFF8-3EAB4334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4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09BC0-8B99-46AF-B06D-B9EAADD44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81E44-6DC4-4B19-ACED-7102164AA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969C0-4A2D-4E81-8D68-5E6D822F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3FA9-2E2E-4BD6-A315-34F033C52B2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00CBC-13C8-4C43-852B-A97EE21C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F2B3E-AE0B-468A-AB74-58FE10B8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1EA0C-9B9D-4BCB-BFF8-3EAB4334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5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5B5C-ED3D-4A2A-8D0F-F32F2215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B29CE-768A-4E65-919F-42EB89AF9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B0B06-357F-4E14-B8AC-427423F6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3FA9-2E2E-4BD6-A315-34F033C52B2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EF126-B843-4836-A62F-57E8180E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9BE81-A8AE-4335-A839-CC016B83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1EA0C-9B9D-4BCB-BFF8-3EAB4334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2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1731-C0D5-49D1-9D00-9FA8FDD1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24C59-A135-4F51-B9A3-D10794C6E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2BC0D-2CBC-43ED-BEED-2E59729E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3FA9-2E2E-4BD6-A315-34F033C52B2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09CD1-6E57-46E1-824B-2CC45ADA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2AE3-8DE0-4B10-BB1A-4CF0F783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1EA0C-9B9D-4BCB-BFF8-3EAB4334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4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C27F-8CEE-4FC1-8F1D-E41CC70A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FEC3-39D4-4E6C-B85F-830E98A0B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A8E7E-B3DE-495A-A022-6FBBB2B73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7AF5F-4065-4CC9-A638-990E241A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3FA9-2E2E-4BD6-A315-34F033C52B2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D3DA-3329-4A79-ADF0-D45B54B5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5DCC8-3FA2-44C9-8099-9EEB784F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1EA0C-9B9D-4BCB-BFF8-3EAB4334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3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678B-EC10-4C98-8639-631895C9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D4C82-0F81-4A62-9D79-1C4CD2C94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EE7F5-6F21-49A1-A278-A890F5E22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9B799-57B1-4140-9319-693FB22F6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0912F-D6D4-4242-8BB5-DB7B0F3ED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3DFB6-CC21-4C9A-87B7-CA27B6C2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3FA9-2E2E-4BD6-A315-34F033C52B2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3AE0F-251C-4DD0-803F-58E832A8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8790C7-01DD-4D32-A214-42C92BBC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1EA0C-9B9D-4BCB-BFF8-3EAB4334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5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237F-B2FF-4403-80C9-7FC4B433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A1E58-2CC6-422E-9C75-28A7A549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3FA9-2E2E-4BD6-A315-34F033C52B2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E218E-4DB9-4269-AF21-34B4DC23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933C5-81F1-4A07-BD4E-08CD9F25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1EA0C-9B9D-4BCB-BFF8-3EAB4334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9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3BC5F-B149-4861-82CC-9C54B3A3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3FA9-2E2E-4BD6-A315-34F033C52B2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53317-2B78-4EAC-8FE0-1CFB7CFF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0723A-C7E9-47E6-B57A-FD2F21F5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1EA0C-9B9D-4BCB-BFF8-3EAB4334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9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9A26-5477-4670-B405-329F5FF9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D8D0-10A4-41FD-8647-74849583B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B7EDD-FD11-4C30-9556-CAE1E91B8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639A8-FAB8-4C34-BFA5-8A909527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3FA9-2E2E-4BD6-A315-34F033C52B2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ED840-267B-4E09-9EAB-CE1BA9FD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C118-6D70-4188-BDBF-80CE8A4C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1EA0C-9B9D-4BCB-BFF8-3EAB4334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6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BCAE-F251-4FCC-909D-06E873EB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534A22-5AAA-49DC-A94C-F08FB220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C25BE-7631-46F4-8C32-3A4D2C30A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27D72-327C-4797-965A-518FDC69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3FA9-2E2E-4BD6-A315-34F033C52B2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122D1-B76E-42F2-8ABD-88238A4A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1349C-EF2B-487D-98B0-973DA3F4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1EA0C-9B9D-4BCB-BFF8-3EAB4334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8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8C0E3-3223-488F-BE19-F8A17A35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E46FD-ABE9-4FD7-986A-F5B274B3F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1FBF9-4B12-43F0-88CC-7D7E9E585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33FA9-2E2E-4BD6-A315-34F033C52B2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5B18D-33F7-4A82-99C0-F9E036629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1D46D-2E83-421D-ABAD-61983B29C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1EA0C-9B9D-4BCB-BFF8-3EAB4334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0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F1AF-356E-44D0-A38D-58ECB28E0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809" y="153371"/>
            <a:ext cx="9808191" cy="1975679"/>
          </a:xfrm>
        </p:spPr>
        <p:txBody>
          <a:bodyPr>
            <a:noAutofit/>
          </a:bodyPr>
          <a:lstStyle/>
          <a:p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Riemann Surfaces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A8383-235E-4C3D-9E4F-9A265168B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468" y="2719589"/>
            <a:ext cx="5022375" cy="2835322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members: </a:t>
            </a:r>
          </a:p>
          <a:p>
            <a:pPr algn="l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Muhammad Farouk</a:t>
            </a:r>
          </a:p>
          <a:p>
            <a:pPr algn="l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Ammar Ahmed </a:t>
            </a:r>
          </a:p>
          <a:p>
            <a:pPr algn="l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Fahmy Ahmed </a:t>
            </a:r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EA4DE-788D-4011-819E-F50DD55F8BC2}"/>
              </a:ext>
            </a:extLst>
          </p:cNvPr>
          <p:cNvSpPr txBox="1"/>
          <p:nvPr/>
        </p:nvSpPr>
        <p:spPr>
          <a:xfrm>
            <a:off x="2627194" y="5719505"/>
            <a:ext cx="6937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Course: Special Topics in Physics (PEU 461)</a:t>
            </a:r>
          </a:p>
          <a:p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Instructor: Dr. Ahmed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Abdealim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4556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8C78E-F9B1-4C3B-B46A-15FAA0C35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15" y="131218"/>
            <a:ext cx="3934537" cy="824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15A30B-E286-4078-AC88-99C389997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934" y="709685"/>
            <a:ext cx="4647175" cy="594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AC46-BCE8-48B7-98DD-B91E89F7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2892"/>
            <a:ext cx="12192000" cy="156785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Idea of a Riemann Surface: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Intuitive Approach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4A6AC9-BB82-4E8F-A7AE-064C0137A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898" y="1058118"/>
            <a:ext cx="8516203" cy="579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7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4854785-E388-4D77-8593-EBE6478B1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2892"/>
            <a:ext cx="12192000" cy="156785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Idea of a Riemann Surface: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Intuitive Approach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78AB0-6692-4CFF-9692-A8F4ACF37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36" y="1295325"/>
            <a:ext cx="9982727" cy="528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99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DA71-0D22-49C9-8DCC-99A4682EE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72" y="18255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Approach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E0A47F-414B-4816-B366-460FABF66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56" y="1044698"/>
            <a:ext cx="9302087" cy="56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82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50C7-048A-4DFC-808A-D0F952456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Applications</a:t>
            </a:r>
            <a:b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761D3E-A77B-4C48-BE01-BC167BB04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742" y="1561401"/>
            <a:ext cx="3289678" cy="83416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5951D2-3D3B-4AB0-B238-464835E3A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396" y="2886964"/>
            <a:ext cx="9321208" cy="284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2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88C1C9-5503-42A2-B6BC-BBC8196C0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849" y="1319106"/>
            <a:ext cx="3843546" cy="7431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0446ECE-79FA-463F-8AE3-3A7AB6F3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Applications</a:t>
            </a:r>
            <a:b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2411D1-7860-4410-AFAB-93868A59A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1" y="2101672"/>
            <a:ext cx="9032363" cy="22481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584C00-D57D-4693-84CF-0BF121690D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48" y="3667660"/>
            <a:ext cx="4607967" cy="311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85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7458CF-FE2E-4ADB-A116-7668445C6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52" y="358431"/>
            <a:ext cx="10085695" cy="614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7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D90C-01F7-4437-B4E3-DBBF3012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5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6E1FA-14D6-48E8-AD08-F3447822A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411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marL="0" indent="0">
              <a:buNone/>
            </a:pPr>
            <a:endParaRPr lang="en-US" sz="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Analytic Functions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Single-Valued Functions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Multi-Valued Function (with some examples)</a:t>
            </a:r>
          </a:p>
          <a:p>
            <a:pPr marL="457200" lvl="1" indent="0">
              <a:buNone/>
            </a:pPr>
            <a:endParaRPr lang="en-US" sz="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Idea of a Riemann Surface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Intuitive Approach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Approach</a:t>
            </a:r>
          </a:p>
          <a:p>
            <a:pPr marL="457200" lvl="1" indent="0">
              <a:buNone/>
            </a:pPr>
            <a:endParaRPr lang="en-US" sz="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Some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5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B47E-EDA8-455F-ADC0-062F6DE6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82" y="0"/>
            <a:ext cx="11668836" cy="890469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A975-873A-4E91-951A-2FB3E0499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82" y="999652"/>
            <a:ext cx="11668835" cy="5286494"/>
          </a:xfrm>
        </p:spPr>
        <p:txBody>
          <a:bodyPr/>
          <a:lstStyle/>
          <a:p>
            <a:pPr marL="0" indent="0" algn="justLow">
              <a:lnSpc>
                <a:spcPct val="15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 idea of a Riemann Surface is to employ the power of complex analysis on a general 2-D surface that satisfies a set of conditions. In this work, we, first, discuss analytic functions and the properties they fulfill. Then, we discuss the single-valued analytic functions and the emergent problem with multi-valued analytic functions and give some examples on multi-valued functions. After that, we turn the discussion to introduce a more rigorous definition of a Riemann Surface. At last, we study some applications to shed the light on the usefulness of Riemann Surfaces.</a:t>
            </a:r>
          </a:p>
        </p:txBody>
      </p:sp>
    </p:spTree>
    <p:extLst>
      <p:ext uri="{BB962C8B-B14F-4D97-AF65-F5344CB8AC3E}">
        <p14:creationId xmlns:p14="http://schemas.microsoft.com/office/powerpoint/2010/main" val="423359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E048-3BBC-44A7-AF40-EF35F987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173" y="10283"/>
            <a:ext cx="11559654" cy="999651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Analytic Functions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F1324C-BCC3-43E5-9C6B-211282DEC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44" y="895249"/>
            <a:ext cx="9689911" cy="584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3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52AB-C3EF-4FA8-8893-A8116833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3" y="109183"/>
            <a:ext cx="11737075" cy="1078172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Single-Valued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13774-7D33-47AA-AD79-E3516D7F4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395" y="1310185"/>
                <a:ext cx="11223009" cy="4989608"/>
              </a:xfrm>
            </p:spPr>
            <p:txBody>
              <a:bodyPr>
                <a:normAutofit/>
              </a:bodyPr>
              <a:lstStyle/>
              <a:p>
                <a:pPr marL="0" indent="0" algn="justLow">
                  <a:lnSpc>
                    <a:spcPct val="150000"/>
                  </a:lnSpc>
                  <a:buNone/>
                </a:pPr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For any function f(z), we can use the parameterization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 such that we can see the behavior of the function upon any number of periods via shifting the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to</a:t>
                </a:r>
                <a:r>
                  <a:rPr lang="ar-E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, with n periods. Upon the resultant behavior, we can generalize the following statement:</a:t>
                </a:r>
              </a:p>
              <a:p>
                <a:pPr marL="0" indent="0" algn="justLow">
                  <a:lnSpc>
                    <a:spcPct val="150000"/>
                  </a:lnSpc>
                  <a:buNone/>
                </a:pPr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“Any complex-valued function that does not change upon shifting the parameter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with n periods, is called a </a:t>
                </a:r>
                <a:r>
                  <a:rPr lang="en-US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single-valued function”</a:t>
                </a:r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13774-7D33-47AA-AD79-E3516D7F4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395" y="1310185"/>
                <a:ext cx="11223009" cy="4989608"/>
              </a:xfrm>
              <a:blipFill>
                <a:blip r:embed="rId2"/>
                <a:stretch>
                  <a:fillRect l="-1195" r="-2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68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81CE-E3B5-458A-8AB5-B6DB61E5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91" y="136480"/>
            <a:ext cx="11778018" cy="105087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Multi-Valued Function (with some examples)</a:t>
            </a:r>
            <a:endParaRPr lang="en-U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EB8A2F-8C0C-42E8-935F-BEBC15D3C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63" y="1078172"/>
            <a:ext cx="10546274" cy="32084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04D090-61A6-449B-B6C0-8C0012710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62" y="4335154"/>
            <a:ext cx="48672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0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0A85-3F0E-4A78-8784-69BCC56B6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52" y="0"/>
            <a:ext cx="11914496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Multi-Valued Function (with some examples)</a:t>
            </a:r>
            <a:endParaRPr lang="en-US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7A8506-0789-407C-A2C2-8922C205E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97" y="976314"/>
            <a:ext cx="9527406" cy="590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A7C024-89F8-4FC4-A59E-5A2D279AC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29" y="257707"/>
            <a:ext cx="3580951" cy="846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CEC3D8-6AF4-4DC2-AEAA-3481880C3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702" y="829201"/>
            <a:ext cx="4911787" cy="582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8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C6B08C-82EC-4346-A2B4-4E4BCDFE7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17" y="157231"/>
            <a:ext cx="3765019" cy="9209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BDEF08-4D07-4F57-B1C8-47FAD79DB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578" y="648454"/>
            <a:ext cx="5480569" cy="596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2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288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Riemann Surfaces</vt:lpstr>
      <vt:lpstr>Outline</vt:lpstr>
      <vt:lpstr>Introduction</vt:lpstr>
      <vt:lpstr> Analytic Functions</vt:lpstr>
      <vt:lpstr>Single-Valued Functions</vt:lpstr>
      <vt:lpstr>Multi-Valued Function (with some examples)</vt:lpstr>
      <vt:lpstr>Multi-Valued Function (with some examples)</vt:lpstr>
      <vt:lpstr>PowerPoint Presentation</vt:lpstr>
      <vt:lpstr>PowerPoint Presentation</vt:lpstr>
      <vt:lpstr>PowerPoint Presentation</vt:lpstr>
      <vt:lpstr> The Idea of a Riemann Surface: Intuitive Approach</vt:lpstr>
      <vt:lpstr> The Idea of a Riemann Surface: Intuitive Approach</vt:lpstr>
      <vt:lpstr>General Approach</vt:lpstr>
      <vt:lpstr>Some Applications </vt:lpstr>
      <vt:lpstr>Some Applications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Riemann Surfaces</dc:title>
  <dc:creator>Farouk</dc:creator>
  <cp:lastModifiedBy>Farouk</cp:lastModifiedBy>
  <cp:revision>27</cp:revision>
  <dcterms:created xsi:type="dcterms:W3CDTF">2021-05-08T20:27:48Z</dcterms:created>
  <dcterms:modified xsi:type="dcterms:W3CDTF">2021-05-10T10:54:02Z</dcterms:modified>
</cp:coreProperties>
</file>