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9" r:id="rId14"/>
    <p:sldId id="271"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2538" autoAdjust="0"/>
  </p:normalViewPr>
  <p:slideViewPr>
    <p:cSldViewPr snapToGrid="0">
      <p:cViewPr varScale="1">
        <p:scale>
          <a:sx n="59" d="100"/>
          <a:sy n="59"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FF21E-5DE8-4A14-92EC-21C3EE320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D2935C-4179-4DE2-8AB9-409FADE3A8BF}">
      <dgm:prSet/>
      <dgm:spPr/>
      <dgm:t>
        <a:bodyPr/>
        <a:lstStyle/>
        <a:p>
          <a:pPr>
            <a:lnSpc>
              <a:spcPct val="100000"/>
            </a:lnSpc>
          </a:pPr>
          <a:r>
            <a:rPr lang="en-US" baseline="0"/>
            <a:t>Forming </a:t>
          </a:r>
        </a:p>
      </dgm:t>
    </dgm:pt>
    <dgm:pt modelId="{0E80B8F8-E979-42D6-BC28-D4A7709491DE}" type="parTrans" cxnId="{482252EA-9ADE-4CAE-B106-76426590E4E3}">
      <dgm:prSet/>
      <dgm:spPr/>
      <dgm:t>
        <a:bodyPr/>
        <a:lstStyle/>
        <a:p>
          <a:endParaRPr lang="en-US" baseline="0"/>
        </a:p>
      </dgm:t>
    </dgm:pt>
    <dgm:pt modelId="{7400BE81-9614-4358-A8E6-C0E692F7797F}" type="sibTrans" cxnId="{482252EA-9ADE-4CAE-B106-76426590E4E3}">
      <dgm:prSet/>
      <dgm:spPr/>
      <dgm:t>
        <a:bodyPr/>
        <a:lstStyle/>
        <a:p>
          <a:endParaRPr lang="en-US" baseline="0"/>
        </a:p>
      </dgm:t>
    </dgm:pt>
    <dgm:pt modelId="{714171C0-0DC0-43A4-AC8C-019AF3F77FE3}">
      <dgm:prSet/>
      <dgm:spPr/>
      <dgm:t>
        <a:bodyPr/>
        <a:lstStyle/>
        <a:p>
          <a:pPr>
            <a:lnSpc>
              <a:spcPct val="100000"/>
            </a:lnSpc>
          </a:pPr>
          <a:r>
            <a:rPr lang="en-US" baseline="0"/>
            <a:t>Storming</a:t>
          </a:r>
        </a:p>
      </dgm:t>
    </dgm:pt>
    <dgm:pt modelId="{6693BD5A-4BA7-4D54-9DBB-6020963AB088}" type="parTrans" cxnId="{EA2BFE1E-1808-4EF0-A1A7-ABE4B593643E}">
      <dgm:prSet/>
      <dgm:spPr/>
      <dgm:t>
        <a:bodyPr/>
        <a:lstStyle/>
        <a:p>
          <a:endParaRPr lang="en-US" baseline="0"/>
        </a:p>
      </dgm:t>
    </dgm:pt>
    <dgm:pt modelId="{CA38A449-C713-4B8C-BC04-0E2012F52C84}" type="sibTrans" cxnId="{EA2BFE1E-1808-4EF0-A1A7-ABE4B593643E}">
      <dgm:prSet/>
      <dgm:spPr/>
      <dgm:t>
        <a:bodyPr/>
        <a:lstStyle/>
        <a:p>
          <a:endParaRPr lang="en-US" baseline="0"/>
        </a:p>
      </dgm:t>
    </dgm:pt>
    <dgm:pt modelId="{C10DFFE4-4ED6-43CA-BE05-C746BDA708B3}">
      <dgm:prSet/>
      <dgm:spPr/>
      <dgm:t>
        <a:bodyPr/>
        <a:lstStyle/>
        <a:p>
          <a:pPr>
            <a:lnSpc>
              <a:spcPct val="100000"/>
            </a:lnSpc>
          </a:pPr>
          <a:r>
            <a:rPr lang="en-US" baseline="0"/>
            <a:t>Norming</a:t>
          </a:r>
        </a:p>
      </dgm:t>
    </dgm:pt>
    <dgm:pt modelId="{0C73D537-63EE-45F4-BFE0-B12AC39E2D51}" type="parTrans" cxnId="{0AB295E3-0427-46C2-918A-B05440E62B33}">
      <dgm:prSet/>
      <dgm:spPr/>
      <dgm:t>
        <a:bodyPr/>
        <a:lstStyle/>
        <a:p>
          <a:endParaRPr lang="en-US" baseline="0"/>
        </a:p>
      </dgm:t>
    </dgm:pt>
    <dgm:pt modelId="{2DCACC1E-B77C-40D3-8741-839EAD422C17}" type="sibTrans" cxnId="{0AB295E3-0427-46C2-918A-B05440E62B33}">
      <dgm:prSet/>
      <dgm:spPr/>
      <dgm:t>
        <a:bodyPr/>
        <a:lstStyle/>
        <a:p>
          <a:endParaRPr lang="en-US" baseline="0"/>
        </a:p>
      </dgm:t>
    </dgm:pt>
    <dgm:pt modelId="{B6F6C25D-EB1E-4FF2-B846-579637773D20}">
      <dgm:prSet/>
      <dgm:spPr/>
      <dgm:t>
        <a:bodyPr/>
        <a:lstStyle/>
        <a:p>
          <a:pPr>
            <a:lnSpc>
              <a:spcPct val="100000"/>
            </a:lnSpc>
          </a:pPr>
          <a:r>
            <a:rPr lang="en-US" baseline="0"/>
            <a:t>Performing</a:t>
          </a:r>
        </a:p>
      </dgm:t>
    </dgm:pt>
    <dgm:pt modelId="{A738F49C-F5FF-45AB-AFED-319C34AB5B1D}" type="parTrans" cxnId="{EF58E5EA-4711-474B-9BAD-9F436E96963B}">
      <dgm:prSet/>
      <dgm:spPr/>
      <dgm:t>
        <a:bodyPr/>
        <a:lstStyle/>
        <a:p>
          <a:endParaRPr lang="en-US" baseline="0"/>
        </a:p>
      </dgm:t>
    </dgm:pt>
    <dgm:pt modelId="{97B4A7B6-A878-4CD8-A9AB-7EE66A5A1A05}" type="sibTrans" cxnId="{EF58E5EA-4711-474B-9BAD-9F436E96963B}">
      <dgm:prSet/>
      <dgm:spPr/>
      <dgm:t>
        <a:bodyPr/>
        <a:lstStyle/>
        <a:p>
          <a:endParaRPr lang="en-US" baseline="0"/>
        </a:p>
      </dgm:t>
    </dgm:pt>
    <dgm:pt modelId="{F3CBEA80-B4B2-44FF-BD41-DA675EEC5ED6}">
      <dgm:prSet/>
      <dgm:spPr/>
      <dgm:t>
        <a:bodyPr/>
        <a:lstStyle/>
        <a:p>
          <a:pPr>
            <a:lnSpc>
              <a:spcPct val="100000"/>
            </a:lnSpc>
          </a:pPr>
          <a:r>
            <a:rPr lang="en-US" baseline="0"/>
            <a:t>Adjourning </a:t>
          </a:r>
        </a:p>
      </dgm:t>
    </dgm:pt>
    <dgm:pt modelId="{44773CFA-111C-47FF-ABC5-ACF7BC066777}" type="parTrans" cxnId="{0A818E3C-817D-444D-B115-A4FEDEAA4AE7}">
      <dgm:prSet/>
      <dgm:spPr/>
      <dgm:t>
        <a:bodyPr/>
        <a:lstStyle/>
        <a:p>
          <a:endParaRPr lang="en-US" baseline="0"/>
        </a:p>
      </dgm:t>
    </dgm:pt>
    <dgm:pt modelId="{872DE0B4-2F99-448C-BF23-EA598AD40286}" type="sibTrans" cxnId="{0A818E3C-817D-444D-B115-A4FEDEAA4AE7}">
      <dgm:prSet/>
      <dgm:spPr/>
      <dgm:t>
        <a:bodyPr/>
        <a:lstStyle/>
        <a:p>
          <a:endParaRPr lang="en-US" baseline="0"/>
        </a:p>
      </dgm:t>
    </dgm:pt>
    <dgm:pt modelId="{6DCCCA9D-9A64-4C94-8756-81885958732D}" type="pres">
      <dgm:prSet presAssocID="{2C9FF21E-5DE8-4A14-92EC-21C3EE320D91}" presName="root" presStyleCnt="0">
        <dgm:presLayoutVars>
          <dgm:dir/>
          <dgm:resizeHandles val="exact"/>
        </dgm:presLayoutVars>
      </dgm:prSet>
      <dgm:spPr/>
    </dgm:pt>
    <dgm:pt modelId="{F47B9157-E77E-4144-BB2D-625B3959024E}" type="pres">
      <dgm:prSet presAssocID="{96D2935C-4179-4DE2-8AB9-409FADE3A8BF}" presName="compNode" presStyleCnt="0"/>
      <dgm:spPr/>
    </dgm:pt>
    <dgm:pt modelId="{AC3899C1-1D28-4BE1-A560-66C7DEFA5E51}" type="pres">
      <dgm:prSet presAssocID="{96D2935C-4179-4DE2-8AB9-409FADE3A8BF}" presName="bgRect" presStyleLbl="bgShp" presStyleIdx="0" presStyleCnt="5"/>
      <dgm:spPr/>
    </dgm:pt>
    <dgm:pt modelId="{751264F1-0FC3-4F03-93B3-FD2D0D8B5AF4}" type="pres">
      <dgm:prSet presAssocID="{96D2935C-4179-4DE2-8AB9-409FADE3A8B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mboo"/>
        </a:ext>
      </dgm:extLst>
    </dgm:pt>
    <dgm:pt modelId="{8C354E6E-10A6-4CB9-85CC-8A7286992B18}" type="pres">
      <dgm:prSet presAssocID="{96D2935C-4179-4DE2-8AB9-409FADE3A8BF}" presName="spaceRect" presStyleCnt="0"/>
      <dgm:spPr/>
    </dgm:pt>
    <dgm:pt modelId="{C86A7CCE-4430-4F11-AE36-DFD14A3BFFFB}" type="pres">
      <dgm:prSet presAssocID="{96D2935C-4179-4DE2-8AB9-409FADE3A8BF}" presName="parTx" presStyleLbl="revTx" presStyleIdx="0" presStyleCnt="5">
        <dgm:presLayoutVars>
          <dgm:chMax val="0"/>
          <dgm:chPref val="0"/>
        </dgm:presLayoutVars>
      </dgm:prSet>
      <dgm:spPr/>
    </dgm:pt>
    <dgm:pt modelId="{8017316C-907B-4E9F-8E5A-CF6A2E006CBE}" type="pres">
      <dgm:prSet presAssocID="{7400BE81-9614-4358-A8E6-C0E692F7797F}" presName="sibTrans" presStyleCnt="0"/>
      <dgm:spPr/>
    </dgm:pt>
    <dgm:pt modelId="{221388BC-EFA8-41D4-A887-4D85CF88824E}" type="pres">
      <dgm:prSet presAssocID="{714171C0-0DC0-43A4-AC8C-019AF3F77FE3}" presName="compNode" presStyleCnt="0"/>
      <dgm:spPr/>
    </dgm:pt>
    <dgm:pt modelId="{91BF50EF-DB99-401C-B479-356CE2BA0743}" type="pres">
      <dgm:prSet presAssocID="{714171C0-0DC0-43A4-AC8C-019AF3F77FE3}" presName="bgRect" presStyleLbl="bgShp" presStyleIdx="1" presStyleCnt="5"/>
      <dgm:spPr/>
    </dgm:pt>
    <dgm:pt modelId="{00ECE867-1A51-4F95-926D-86FD82A1434E}" type="pres">
      <dgm:prSet presAssocID="{714171C0-0DC0-43A4-AC8C-019AF3F77F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5A51373B-EBE6-4104-90A4-EDDE75C580CA}" type="pres">
      <dgm:prSet presAssocID="{714171C0-0DC0-43A4-AC8C-019AF3F77FE3}" presName="spaceRect" presStyleCnt="0"/>
      <dgm:spPr/>
    </dgm:pt>
    <dgm:pt modelId="{701EC079-AD5E-4334-A681-D53993A82728}" type="pres">
      <dgm:prSet presAssocID="{714171C0-0DC0-43A4-AC8C-019AF3F77FE3}" presName="parTx" presStyleLbl="revTx" presStyleIdx="1" presStyleCnt="5">
        <dgm:presLayoutVars>
          <dgm:chMax val="0"/>
          <dgm:chPref val="0"/>
        </dgm:presLayoutVars>
      </dgm:prSet>
      <dgm:spPr/>
    </dgm:pt>
    <dgm:pt modelId="{01AB08F2-7518-495D-AE96-081A6D75FBA0}" type="pres">
      <dgm:prSet presAssocID="{CA38A449-C713-4B8C-BC04-0E2012F52C84}" presName="sibTrans" presStyleCnt="0"/>
      <dgm:spPr/>
    </dgm:pt>
    <dgm:pt modelId="{D0170AD4-5B07-4D42-8E56-CEA711095E92}" type="pres">
      <dgm:prSet presAssocID="{C10DFFE4-4ED6-43CA-BE05-C746BDA708B3}" presName="compNode" presStyleCnt="0"/>
      <dgm:spPr/>
    </dgm:pt>
    <dgm:pt modelId="{358D6284-FA15-49B2-A11F-5CAB124FC0CB}" type="pres">
      <dgm:prSet presAssocID="{C10DFFE4-4ED6-43CA-BE05-C746BDA708B3}" presName="bgRect" presStyleLbl="bgShp" presStyleIdx="2" presStyleCnt="5"/>
      <dgm:spPr/>
    </dgm:pt>
    <dgm:pt modelId="{73CDCE90-48D5-4E90-AAEB-9EEEA16889F3}" type="pres">
      <dgm:prSet presAssocID="{C10DFFE4-4ED6-43CA-BE05-C746BDA708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761FBC4D-AE91-4F63-8E8F-46F91301ACC5}" type="pres">
      <dgm:prSet presAssocID="{C10DFFE4-4ED6-43CA-BE05-C746BDA708B3}" presName="spaceRect" presStyleCnt="0"/>
      <dgm:spPr/>
    </dgm:pt>
    <dgm:pt modelId="{5CE7D1CE-9FED-4FD2-9B5B-765EA460C3A2}" type="pres">
      <dgm:prSet presAssocID="{C10DFFE4-4ED6-43CA-BE05-C746BDA708B3}" presName="parTx" presStyleLbl="revTx" presStyleIdx="2" presStyleCnt="5">
        <dgm:presLayoutVars>
          <dgm:chMax val="0"/>
          <dgm:chPref val="0"/>
        </dgm:presLayoutVars>
      </dgm:prSet>
      <dgm:spPr/>
    </dgm:pt>
    <dgm:pt modelId="{6CBF183E-566E-43A5-B034-C5AE00B05E50}" type="pres">
      <dgm:prSet presAssocID="{2DCACC1E-B77C-40D3-8741-839EAD422C17}" presName="sibTrans" presStyleCnt="0"/>
      <dgm:spPr/>
    </dgm:pt>
    <dgm:pt modelId="{307EEBB6-CC42-4BCB-A5A6-50093F1B52F3}" type="pres">
      <dgm:prSet presAssocID="{B6F6C25D-EB1E-4FF2-B846-579637773D20}" presName="compNode" presStyleCnt="0"/>
      <dgm:spPr/>
    </dgm:pt>
    <dgm:pt modelId="{E9B09057-9A89-49F2-AB9E-F99A9A4B055D}" type="pres">
      <dgm:prSet presAssocID="{B6F6C25D-EB1E-4FF2-B846-579637773D20}" presName="bgRect" presStyleLbl="bgShp" presStyleIdx="3" presStyleCnt="5"/>
      <dgm:spPr/>
    </dgm:pt>
    <dgm:pt modelId="{E4694639-FFA1-44FA-AB4D-164A79145D65}" type="pres">
      <dgm:prSet presAssocID="{B6F6C25D-EB1E-4FF2-B846-579637773D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423D09A0-62A2-4B7F-BF6B-AD4332F0EA77}" type="pres">
      <dgm:prSet presAssocID="{B6F6C25D-EB1E-4FF2-B846-579637773D20}" presName="spaceRect" presStyleCnt="0"/>
      <dgm:spPr/>
    </dgm:pt>
    <dgm:pt modelId="{CA310B7D-4ABF-489F-AF49-36130FFC245D}" type="pres">
      <dgm:prSet presAssocID="{B6F6C25D-EB1E-4FF2-B846-579637773D20}" presName="parTx" presStyleLbl="revTx" presStyleIdx="3" presStyleCnt="5">
        <dgm:presLayoutVars>
          <dgm:chMax val="0"/>
          <dgm:chPref val="0"/>
        </dgm:presLayoutVars>
      </dgm:prSet>
      <dgm:spPr/>
    </dgm:pt>
    <dgm:pt modelId="{02413F43-F297-485D-9A33-3FDD9F71CD06}" type="pres">
      <dgm:prSet presAssocID="{97B4A7B6-A878-4CD8-A9AB-7EE66A5A1A05}" presName="sibTrans" presStyleCnt="0"/>
      <dgm:spPr/>
    </dgm:pt>
    <dgm:pt modelId="{CA90755A-A510-47F8-938F-2F6791ECBE55}" type="pres">
      <dgm:prSet presAssocID="{F3CBEA80-B4B2-44FF-BD41-DA675EEC5ED6}" presName="compNode" presStyleCnt="0"/>
      <dgm:spPr/>
    </dgm:pt>
    <dgm:pt modelId="{66397410-7266-45AE-A635-60CDD0604D75}" type="pres">
      <dgm:prSet presAssocID="{F3CBEA80-B4B2-44FF-BD41-DA675EEC5ED6}" presName="bgRect" presStyleLbl="bgShp" presStyleIdx="4" presStyleCnt="5"/>
      <dgm:spPr/>
    </dgm:pt>
    <dgm:pt modelId="{D8A80586-0DA3-47B3-8F0F-D29645AB8ACC}" type="pres">
      <dgm:prSet presAssocID="{F3CBEA80-B4B2-44FF-BD41-DA675EEC5E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424D019E-5D51-42CA-B303-988169DDD2F7}" type="pres">
      <dgm:prSet presAssocID="{F3CBEA80-B4B2-44FF-BD41-DA675EEC5ED6}" presName="spaceRect" presStyleCnt="0"/>
      <dgm:spPr/>
    </dgm:pt>
    <dgm:pt modelId="{46748B3D-9CF5-4088-A21E-24032BD83DEF}" type="pres">
      <dgm:prSet presAssocID="{F3CBEA80-B4B2-44FF-BD41-DA675EEC5ED6}" presName="parTx" presStyleLbl="revTx" presStyleIdx="4" presStyleCnt="5">
        <dgm:presLayoutVars>
          <dgm:chMax val="0"/>
          <dgm:chPref val="0"/>
        </dgm:presLayoutVars>
      </dgm:prSet>
      <dgm:spPr/>
    </dgm:pt>
  </dgm:ptLst>
  <dgm:cxnLst>
    <dgm:cxn modelId="{7AFCC816-35F1-4EEE-8C45-9B35BBC8F8A4}" type="presOf" srcId="{2C9FF21E-5DE8-4A14-92EC-21C3EE320D91}" destId="{6DCCCA9D-9A64-4C94-8756-81885958732D}" srcOrd="0" destOrd="0" presId="urn:microsoft.com/office/officeart/2018/2/layout/IconVerticalSolidList"/>
    <dgm:cxn modelId="{EA2BFE1E-1808-4EF0-A1A7-ABE4B593643E}" srcId="{2C9FF21E-5DE8-4A14-92EC-21C3EE320D91}" destId="{714171C0-0DC0-43A4-AC8C-019AF3F77FE3}" srcOrd="1" destOrd="0" parTransId="{6693BD5A-4BA7-4D54-9DBB-6020963AB088}" sibTransId="{CA38A449-C713-4B8C-BC04-0E2012F52C84}"/>
    <dgm:cxn modelId="{0A818E3C-817D-444D-B115-A4FEDEAA4AE7}" srcId="{2C9FF21E-5DE8-4A14-92EC-21C3EE320D91}" destId="{F3CBEA80-B4B2-44FF-BD41-DA675EEC5ED6}" srcOrd="4" destOrd="0" parTransId="{44773CFA-111C-47FF-ABC5-ACF7BC066777}" sibTransId="{872DE0B4-2F99-448C-BF23-EA598AD40286}"/>
    <dgm:cxn modelId="{9F99F641-3D75-4A06-8029-76F08AFBA6BD}" type="presOf" srcId="{B6F6C25D-EB1E-4FF2-B846-579637773D20}" destId="{CA310B7D-4ABF-489F-AF49-36130FFC245D}" srcOrd="0" destOrd="0" presId="urn:microsoft.com/office/officeart/2018/2/layout/IconVerticalSolidList"/>
    <dgm:cxn modelId="{897C496B-B9D7-42A0-A3E2-6617FC6483AB}" type="presOf" srcId="{96D2935C-4179-4DE2-8AB9-409FADE3A8BF}" destId="{C86A7CCE-4430-4F11-AE36-DFD14A3BFFFB}" srcOrd="0" destOrd="0" presId="urn:microsoft.com/office/officeart/2018/2/layout/IconVerticalSolidList"/>
    <dgm:cxn modelId="{0A83B94B-273A-4484-A849-7AD92B207085}" type="presOf" srcId="{F3CBEA80-B4B2-44FF-BD41-DA675EEC5ED6}" destId="{46748B3D-9CF5-4088-A21E-24032BD83DEF}" srcOrd="0" destOrd="0" presId="urn:microsoft.com/office/officeart/2018/2/layout/IconVerticalSolidList"/>
    <dgm:cxn modelId="{C0C965DB-7AE5-4EB9-861E-5D8A39E140BD}" type="presOf" srcId="{714171C0-0DC0-43A4-AC8C-019AF3F77FE3}" destId="{701EC079-AD5E-4334-A681-D53993A82728}" srcOrd="0" destOrd="0" presId="urn:microsoft.com/office/officeart/2018/2/layout/IconVerticalSolidList"/>
    <dgm:cxn modelId="{0AB295E3-0427-46C2-918A-B05440E62B33}" srcId="{2C9FF21E-5DE8-4A14-92EC-21C3EE320D91}" destId="{C10DFFE4-4ED6-43CA-BE05-C746BDA708B3}" srcOrd="2" destOrd="0" parTransId="{0C73D537-63EE-45F4-BFE0-B12AC39E2D51}" sibTransId="{2DCACC1E-B77C-40D3-8741-839EAD422C17}"/>
    <dgm:cxn modelId="{482252EA-9ADE-4CAE-B106-76426590E4E3}" srcId="{2C9FF21E-5DE8-4A14-92EC-21C3EE320D91}" destId="{96D2935C-4179-4DE2-8AB9-409FADE3A8BF}" srcOrd="0" destOrd="0" parTransId="{0E80B8F8-E979-42D6-BC28-D4A7709491DE}" sibTransId="{7400BE81-9614-4358-A8E6-C0E692F7797F}"/>
    <dgm:cxn modelId="{EF58E5EA-4711-474B-9BAD-9F436E96963B}" srcId="{2C9FF21E-5DE8-4A14-92EC-21C3EE320D91}" destId="{B6F6C25D-EB1E-4FF2-B846-579637773D20}" srcOrd="3" destOrd="0" parTransId="{A738F49C-F5FF-45AB-AFED-319C34AB5B1D}" sibTransId="{97B4A7B6-A878-4CD8-A9AB-7EE66A5A1A05}"/>
    <dgm:cxn modelId="{AB63A8FA-31BF-40B8-A09E-2B629ED3208C}" type="presOf" srcId="{C10DFFE4-4ED6-43CA-BE05-C746BDA708B3}" destId="{5CE7D1CE-9FED-4FD2-9B5B-765EA460C3A2}" srcOrd="0" destOrd="0" presId="urn:microsoft.com/office/officeart/2018/2/layout/IconVerticalSolidList"/>
    <dgm:cxn modelId="{48DE2B68-FACA-400D-9E00-B6C56F3AE83D}" type="presParOf" srcId="{6DCCCA9D-9A64-4C94-8756-81885958732D}" destId="{F47B9157-E77E-4144-BB2D-625B3959024E}" srcOrd="0" destOrd="0" presId="urn:microsoft.com/office/officeart/2018/2/layout/IconVerticalSolidList"/>
    <dgm:cxn modelId="{3D06D9E3-5BBC-4617-ADB1-843AC3B4DDB7}" type="presParOf" srcId="{F47B9157-E77E-4144-BB2D-625B3959024E}" destId="{AC3899C1-1D28-4BE1-A560-66C7DEFA5E51}" srcOrd="0" destOrd="0" presId="urn:microsoft.com/office/officeart/2018/2/layout/IconVerticalSolidList"/>
    <dgm:cxn modelId="{00463E4F-1528-43CC-9C5D-14DFBD97BDE3}" type="presParOf" srcId="{F47B9157-E77E-4144-BB2D-625B3959024E}" destId="{751264F1-0FC3-4F03-93B3-FD2D0D8B5AF4}" srcOrd="1" destOrd="0" presId="urn:microsoft.com/office/officeart/2018/2/layout/IconVerticalSolidList"/>
    <dgm:cxn modelId="{79DE0AAC-A769-4A54-B767-8ABE8ADF68FA}" type="presParOf" srcId="{F47B9157-E77E-4144-BB2D-625B3959024E}" destId="{8C354E6E-10A6-4CB9-85CC-8A7286992B18}" srcOrd="2" destOrd="0" presId="urn:microsoft.com/office/officeart/2018/2/layout/IconVerticalSolidList"/>
    <dgm:cxn modelId="{0201BB7C-6D02-4CD9-B2E6-524B42451F71}" type="presParOf" srcId="{F47B9157-E77E-4144-BB2D-625B3959024E}" destId="{C86A7CCE-4430-4F11-AE36-DFD14A3BFFFB}" srcOrd="3" destOrd="0" presId="urn:microsoft.com/office/officeart/2018/2/layout/IconVerticalSolidList"/>
    <dgm:cxn modelId="{4DD7741C-A1DB-48E8-8B9E-07E7B1F14957}" type="presParOf" srcId="{6DCCCA9D-9A64-4C94-8756-81885958732D}" destId="{8017316C-907B-4E9F-8E5A-CF6A2E006CBE}" srcOrd="1" destOrd="0" presId="urn:microsoft.com/office/officeart/2018/2/layout/IconVerticalSolidList"/>
    <dgm:cxn modelId="{2DBF3F7A-30D5-4188-9251-62A247508EC6}" type="presParOf" srcId="{6DCCCA9D-9A64-4C94-8756-81885958732D}" destId="{221388BC-EFA8-41D4-A887-4D85CF88824E}" srcOrd="2" destOrd="0" presId="urn:microsoft.com/office/officeart/2018/2/layout/IconVerticalSolidList"/>
    <dgm:cxn modelId="{9150EF43-C5D3-460B-8C37-D45D2BE0EB29}" type="presParOf" srcId="{221388BC-EFA8-41D4-A887-4D85CF88824E}" destId="{91BF50EF-DB99-401C-B479-356CE2BA0743}" srcOrd="0" destOrd="0" presId="urn:microsoft.com/office/officeart/2018/2/layout/IconVerticalSolidList"/>
    <dgm:cxn modelId="{57623360-93F7-4ADB-9B86-A3A902DE4D5D}" type="presParOf" srcId="{221388BC-EFA8-41D4-A887-4D85CF88824E}" destId="{00ECE867-1A51-4F95-926D-86FD82A1434E}" srcOrd="1" destOrd="0" presId="urn:microsoft.com/office/officeart/2018/2/layout/IconVerticalSolidList"/>
    <dgm:cxn modelId="{17CE2E73-30B7-481A-ABDE-A18FAA9668A0}" type="presParOf" srcId="{221388BC-EFA8-41D4-A887-4D85CF88824E}" destId="{5A51373B-EBE6-4104-90A4-EDDE75C580CA}" srcOrd="2" destOrd="0" presId="urn:microsoft.com/office/officeart/2018/2/layout/IconVerticalSolidList"/>
    <dgm:cxn modelId="{8BDD622E-F5BE-4051-A8F2-34385406E3C1}" type="presParOf" srcId="{221388BC-EFA8-41D4-A887-4D85CF88824E}" destId="{701EC079-AD5E-4334-A681-D53993A82728}" srcOrd="3" destOrd="0" presId="urn:microsoft.com/office/officeart/2018/2/layout/IconVerticalSolidList"/>
    <dgm:cxn modelId="{2D34E1B1-C810-42E6-A64E-A8C2FE11D50D}" type="presParOf" srcId="{6DCCCA9D-9A64-4C94-8756-81885958732D}" destId="{01AB08F2-7518-495D-AE96-081A6D75FBA0}" srcOrd="3" destOrd="0" presId="urn:microsoft.com/office/officeart/2018/2/layout/IconVerticalSolidList"/>
    <dgm:cxn modelId="{E6824059-A427-4212-98E3-829D64546755}" type="presParOf" srcId="{6DCCCA9D-9A64-4C94-8756-81885958732D}" destId="{D0170AD4-5B07-4D42-8E56-CEA711095E92}" srcOrd="4" destOrd="0" presId="urn:microsoft.com/office/officeart/2018/2/layout/IconVerticalSolidList"/>
    <dgm:cxn modelId="{C09385E7-69B8-4ECA-8269-1E04D5B42A89}" type="presParOf" srcId="{D0170AD4-5B07-4D42-8E56-CEA711095E92}" destId="{358D6284-FA15-49B2-A11F-5CAB124FC0CB}" srcOrd="0" destOrd="0" presId="urn:microsoft.com/office/officeart/2018/2/layout/IconVerticalSolidList"/>
    <dgm:cxn modelId="{D5A1C457-6CCA-4952-937F-7B892910F31C}" type="presParOf" srcId="{D0170AD4-5B07-4D42-8E56-CEA711095E92}" destId="{73CDCE90-48D5-4E90-AAEB-9EEEA16889F3}" srcOrd="1" destOrd="0" presId="urn:microsoft.com/office/officeart/2018/2/layout/IconVerticalSolidList"/>
    <dgm:cxn modelId="{9E2C8BAF-355B-48E1-B493-C2F3966160AB}" type="presParOf" srcId="{D0170AD4-5B07-4D42-8E56-CEA711095E92}" destId="{761FBC4D-AE91-4F63-8E8F-46F91301ACC5}" srcOrd="2" destOrd="0" presId="urn:microsoft.com/office/officeart/2018/2/layout/IconVerticalSolidList"/>
    <dgm:cxn modelId="{B429494A-1568-4253-9627-57DF1E37CFEE}" type="presParOf" srcId="{D0170AD4-5B07-4D42-8E56-CEA711095E92}" destId="{5CE7D1CE-9FED-4FD2-9B5B-765EA460C3A2}" srcOrd="3" destOrd="0" presId="urn:microsoft.com/office/officeart/2018/2/layout/IconVerticalSolidList"/>
    <dgm:cxn modelId="{129FA052-346B-48DE-B9D7-039CAA60684F}" type="presParOf" srcId="{6DCCCA9D-9A64-4C94-8756-81885958732D}" destId="{6CBF183E-566E-43A5-B034-C5AE00B05E50}" srcOrd="5" destOrd="0" presId="urn:microsoft.com/office/officeart/2018/2/layout/IconVerticalSolidList"/>
    <dgm:cxn modelId="{D9FC34DB-2E2E-4244-A604-DFDF143ADC9C}" type="presParOf" srcId="{6DCCCA9D-9A64-4C94-8756-81885958732D}" destId="{307EEBB6-CC42-4BCB-A5A6-50093F1B52F3}" srcOrd="6" destOrd="0" presId="urn:microsoft.com/office/officeart/2018/2/layout/IconVerticalSolidList"/>
    <dgm:cxn modelId="{49CE927E-535E-4144-85FC-A576B7A32B16}" type="presParOf" srcId="{307EEBB6-CC42-4BCB-A5A6-50093F1B52F3}" destId="{E9B09057-9A89-49F2-AB9E-F99A9A4B055D}" srcOrd="0" destOrd="0" presId="urn:microsoft.com/office/officeart/2018/2/layout/IconVerticalSolidList"/>
    <dgm:cxn modelId="{50CE8BF6-768A-4623-8CFA-513DC82DF4CC}" type="presParOf" srcId="{307EEBB6-CC42-4BCB-A5A6-50093F1B52F3}" destId="{E4694639-FFA1-44FA-AB4D-164A79145D65}" srcOrd="1" destOrd="0" presId="urn:microsoft.com/office/officeart/2018/2/layout/IconVerticalSolidList"/>
    <dgm:cxn modelId="{8121F990-47DF-495E-A4CD-C4135DA99FE6}" type="presParOf" srcId="{307EEBB6-CC42-4BCB-A5A6-50093F1B52F3}" destId="{423D09A0-62A2-4B7F-BF6B-AD4332F0EA77}" srcOrd="2" destOrd="0" presId="urn:microsoft.com/office/officeart/2018/2/layout/IconVerticalSolidList"/>
    <dgm:cxn modelId="{DC08533A-468C-4474-AE8C-3AE201A93068}" type="presParOf" srcId="{307EEBB6-CC42-4BCB-A5A6-50093F1B52F3}" destId="{CA310B7D-4ABF-489F-AF49-36130FFC245D}" srcOrd="3" destOrd="0" presId="urn:microsoft.com/office/officeart/2018/2/layout/IconVerticalSolidList"/>
    <dgm:cxn modelId="{57E6ACEE-258D-4C1F-AEFD-8D49FDC6A32F}" type="presParOf" srcId="{6DCCCA9D-9A64-4C94-8756-81885958732D}" destId="{02413F43-F297-485D-9A33-3FDD9F71CD06}" srcOrd="7" destOrd="0" presId="urn:microsoft.com/office/officeart/2018/2/layout/IconVerticalSolidList"/>
    <dgm:cxn modelId="{EC984BAE-1B3F-4870-BC6F-E12AB90E0A94}" type="presParOf" srcId="{6DCCCA9D-9A64-4C94-8756-81885958732D}" destId="{CA90755A-A510-47F8-938F-2F6791ECBE55}" srcOrd="8" destOrd="0" presId="urn:microsoft.com/office/officeart/2018/2/layout/IconVerticalSolidList"/>
    <dgm:cxn modelId="{1C65E5FB-6835-44D5-8868-A6AF1AA85E01}" type="presParOf" srcId="{CA90755A-A510-47F8-938F-2F6791ECBE55}" destId="{66397410-7266-45AE-A635-60CDD0604D75}" srcOrd="0" destOrd="0" presId="urn:microsoft.com/office/officeart/2018/2/layout/IconVerticalSolidList"/>
    <dgm:cxn modelId="{0730ABC6-5B24-41A3-8856-84445A2650A6}" type="presParOf" srcId="{CA90755A-A510-47F8-938F-2F6791ECBE55}" destId="{D8A80586-0DA3-47B3-8F0F-D29645AB8ACC}" srcOrd="1" destOrd="0" presId="urn:microsoft.com/office/officeart/2018/2/layout/IconVerticalSolidList"/>
    <dgm:cxn modelId="{09D3E236-AEB2-4780-9472-F63047AF1370}" type="presParOf" srcId="{CA90755A-A510-47F8-938F-2F6791ECBE55}" destId="{424D019E-5D51-42CA-B303-988169DDD2F7}" srcOrd="2" destOrd="0" presId="urn:microsoft.com/office/officeart/2018/2/layout/IconVerticalSolidList"/>
    <dgm:cxn modelId="{54CB9F4C-9D9A-4E66-8C3D-6E5F15AC6A5A}" type="presParOf" srcId="{CA90755A-A510-47F8-938F-2F6791ECBE55}" destId="{46748B3D-9CF5-4088-A21E-24032BD83D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899C1-1D28-4BE1-A560-66C7DEFA5E51}">
      <dsp:nvSpPr>
        <dsp:cNvPr id="0" name=""/>
        <dsp:cNvSpPr/>
      </dsp:nvSpPr>
      <dsp:spPr>
        <a:xfrm>
          <a:off x="0" y="4499"/>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264F1-0FC3-4F03-93B3-FD2D0D8B5AF4}">
      <dsp:nvSpPr>
        <dsp:cNvPr id="0" name=""/>
        <dsp:cNvSpPr/>
      </dsp:nvSpPr>
      <dsp:spPr>
        <a:xfrm>
          <a:off x="289918" y="220141"/>
          <a:ext cx="527124" cy="527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A7CCE-4430-4F11-AE36-DFD14A3BFFFB}">
      <dsp:nvSpPr>
        <dsp:cNvPr id="0" name=""/>
        <dsp:cNvSpPr/>
      </dsp:nvSpPr>
      <dsp:spPr>
        <a:xfrm>
          <a:off x="1106961" y="4499"/>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100000"/>
            </a:lnSpc>
            <a:spcBef>
              <a:spcPct val="0"/>
            </a:spcBef>
            <a:spcAft>
              <a:spcPct val="35000"/>
            </a:spcAft>
            <a:buNone/>
          </a:pPr>
          <a:r>
            <a:rPr lang="en-US" sz="1900" kern="1200" baseline="0"/>
            <a:t>Forming </a:t>
          </a:r>
        </a:p>
      </dsp:txBody>
      <dsp:txXfrm>
        <a:off x="1106961" y="4499"/>
        <a:ext cx="5301776" cy="958408"/>
      </dsp:txXfrm>
    </dsp:sp>
    <dsp:sp modelId="{91BF50EF-DB99-401C-B479-356CE2BA0743}">
      <dsp:nvSpPr>
        <dsp:cNvPr id="0" name=""/>
        <dsp:cNvSpPr/>
      </dsp:nvSpPr>
      <dsp:spPr>
        <a:xfrm>
          <a:off x="0" y="1202510"/>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CE867-1A51-4F95-926D-86FD82A1434E}">
      <dsp:nvSpPr>
        <dsp:cNvPr id="0" name=""/>
        <dsp:cNvSpPr/>
      </dsp:nvSpPr>
      <dsp:spPr>
        <a:xfrm>
          <a:off x="289918" y="1418152"/>
          <a:ext cx="527124" cy="527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EC079-AD5E-4334-A681-D53993A82728}">
      <dsp:nvSpPr>
        <dsp:cNvPr id="0" name=""/>
        <dsp:cNvSpPr/>
      </dsp:nvSpPr>
      <dsp:spPr>
        <a:xfrm>
          <a:off x="1106961" y="1202510"/>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100000"/>
            </a:lnSpc>
            <a:spcBef>
              <a:spcPct val="0"/>
            </a:spcBef>
            <a:spcAft>
              <a:spcPct val="35000"/>
            </a:spcAft>
            <a:buNone/>
          </a:pPr>
          <a:r>
            <a:rPr lang="en-US" sz="1900" kern="1200" baseline="0"/>
            <a:t>Storming</a:t>
          </a:r>
        </a:p>
      </dsp:txBody>
      <dsp:txXfrm>
        <a:off x="1106961" y="1202510"/>
        <a:ext cx="5301776" cy="958408"/>
      </dsp:txXfrm>
    </dsp:sp>
    <dsp:sp modelId="{358D6284-FA15-49B2-A11F-5CAB124FC0CB}">
      <dsp:nvSpPr>
        <dsp:cNvPr id="0" name=""/>
        <dsp:cNvSpPr/>
      </dsp:nvSpPr>
      <dsp:spPr>
        <a:xfrm>
          <a:off x="0" y="2400520"/>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DCE90-48D5-4E90-AAEB-9EEEA16889F3}">
      <dsp:nvSpPr>
        <dsp:cNvPr id="0" name=""/>
        <dsp:cNvSpPr/>
      </dsp:nvSpPr>
      <dsp:spPr>
        <a:xfrm>
          <a:off x="289918" y="2616162"/>
          <a:ext cx="527124" cy="527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7D1CE-9FED-4FD2-9B5B-765EA460C3A2}">
      <dsp:nvSpPr>
        <dsp:cNvPr id="0" name=""/>
        <dsp:cNvSpPr/>
      </dsp:nvSpPr>
      <dsp:spPr>
        <a:xfrm>
          <a:off x="1106961" y="2400520"/>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100000"/>
            </a:lnSpc>
            <a:spcBef>
              <a:spcPct val="0"/>
            </a:spcBef>
            <a:spcAft>
              <a:spcPct val="35000"/>
            </a:spcAft>
            <a:buNone/>
          </a:pPr>
          <a:r>
            <a:rPr lang="en-US" sz="1900" kern="1200" baseline="0"/>
            <a:t>Norming</a:t>
          </a:r>
        </a:p>
      </dsp:txBody>
      <dsp:txXfrm>
        <a:off x="1106961" y="2400520"/>
        <a:ext cx="5301776" cy="958408"/>
      </dsp:txXfrm>
    </dsp:sp>
    <dsp:sp modelId="{E9B09057-9A89-49F2-AB9E-F99A9A4B055D}">
      <dsp:nvSpPr>
        <dsp:cNvPr id="0" name=""/>
        <dsp:cNvSpPr/>
      </dsp:nvSpPr>
      <dsp:spPr>
        <a:xfrm>
          <a:off x="0" y="3598531"/>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94639-FFA1-44FA-AB4D-164A79145D65}">
      <dsp:nvSpPr>
        <dsp:cNvPr id="0" name=""/>
        <dsp:cNvSpPr/>
      </dsp:nvSpPr>
      <dsp:spPr>
        <a:xfrm>
          <a:off x="289918" y="3814173"/>
          <a:ext cx="527124" cy="527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10B7D-4ABF-489F-AF49-36130FFC245D}">
      <dsp:nvSpPr>
        <dsp:cNvPr id="0" name=""/>
        <dsp:cNvSpPr/>
      </dsp:nvSpPr>
      <dsp:spPr>
        <a:xfrm>
          <a:off x="1106961" y="3598531"/>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100000"/>
            </a:lnSpc>
            <a:spcBef>
              <a:spcPct val="0"/>
            </a:spcBef>
            <a:spcAft>
              <a:spcPct val="35000"/>
            </a:spcAft>
            <a:buNone/>
          </a:pPr>
          <a:r>
            <a:rPr lang="en-US" sz="1900" kern="1200" baseline="0"/>
            <a:t>Performing</a:t>
          </a:r>
        </a:p>
      </dsp:txBody>
      <dsp:txXfrm>
        <a:off x="1106961" y="3598531"/>
        <a:ext cx="5301776" cy="958408"/>
      </dsp:txXfrm>
    </dsp:sp>
    <dsp:sp modelId="{66397410-7266-45AE-A635-60CDD0604D75}">
      <dsp:nvSpPr>
        <dsp:cNvPr id="0" name=""/>
        <dsp:cNvSpPr/>
      </dsp:nvSpPr>
      <dsp:spPr>
        <a:xfrm>
          <a:off x="0" y="4796541"/>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80586-0DA3-47B3-8F0F-D29645AB8ACC}">
      <dsp:nvSpPr>
        <dsp:cNvPr id="0" name=""/>
        <dsp:cNvSpPr/>
      </dsp:nvSpPr>
      <dsp:spPr>
        <a:xfrm>
          <a:off x="289918" y="5012183"/>
          <a:ext cx="527124" cy="527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748B3D-9CF5-4088-A21E-24032BD83DEF}">
      <dsp:nvSpPr>
        <dsp:cNvPr id="0" name=""/>
        <dsp:cNvSpPr/>
      </dsp:nvSpPr>
      <dsp:spPr>
        <a:xfrm>
          <a:off x="1106961" y="4796541"/>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100000"/>
            </a:lnSpc>
            <a:spcBef>
              <a:spcPct val="0"/>
            </a:spcBef>
            <a:spcAft>
              <a:spcPct val="35000"/>
            </a:spcAft>
            <a:buNone/>
          </a:pPr>
          <a:r>
            <a:rPr lang="en-US" sz="1900" kern="1200" baseline="0"/>
            <a:t>Adjourning </a:t>
          </a:r>
        </a:p>
      </dsp:txBody>
      <dsp:txXfrm>
        <a:off x="1106961" y="4796541"/>
        <a:ext cx="5301776" cy="9584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6BCD7-0532-4305-9815-B2A25CEC1296}"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A3741-6318-4E18-8B93-58DC5A64CF08}" type="slidenum">
              <a:rPr lang="en-US" smtClean="0"/>
              <a:t>‹#›</a:t>
            </a:fld>
            <a:endParaRPr lang="en-US"/>
          </a:p>
        </p:txBody>
      </p:sp>
    </p:spTree>
    <p:extLst>
      <p:ext uri="{BB962C8B-B14F-4D97-AF65-F5344CB8AC3E}">
        <p14:creationId xmlns:p14="http://schemas.microsoft.com/office/powerpoint/2010/main" val="276838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Clearly defined goals: the successful team accepts project and company goals, and the leader need to be sure that all the members have got all the objectives and goals and have communicated openly and without nebulously.</a:t>
            </a:r>
          </a:p>
          <a:p>
            <a:r>
              <a:rPr lang="en-US" dirty="0"/>
              <a:t>2. Clearly defined roles: every member of the team must have a specific mission, and all the members should respect every other role.</a:t>
            </a:r>
          </a:p>
          <a:p>
            <a:r>
              <a:rPr lang="en-US" dirty="0"/>
              <a:t>3. Team rules: it must be there specific roles and had to put it and implement them from the first.</a:t>
            </a:r>
          </a:p>
          <a:p>
            <a:r>
              <a:rPr lang="en-US" dirty="0"/>
              <a:t>4. Open communication: The role of the leader is to promote a secure environment for open communication, so they are encouraged to share opinions and ideas and discuss progress.</a:t>
            </a:r>
          </a:p>
          <a:p>
            <a:r>
              <a:rPr lang="en-US" dirty="0"/>
              <a:t>5. </a:t>
            </a:r>
            <a:r>
              <a:rPr lang="en-US"/>
              <a:t>Team trust: the last point encourages trust as much as loyalty in the team, so everyone in the team needs to know that everything that happens in the team stays in the team.</a:t>
            </a:r>
          </a:p>
        </p:txBody>
      </p:sp>
      <p:sp>
        <p:nvSpPr>
          <p:cNvPr id="4" name="Slide Number Placeholder 3"/>
          <p:cNvSpPr>
            <a:spLocks noGrp="1"/>
          </p:cNvSpPr>
          <p:nvPr>
            <p:ph type="sldNum" sz="quarter" idx="5"/>
          </p:nvPr>
        </p:nvSpPr>
        <p:spPr/>
        <p:txBody>
          <a:bodyPr/>
          <a:lstStyle/>
          <a:p>
            <a:fld id="{E60A3741-6318-4E18-8B93-58DC5A64CF08}" type="slidenum">
              <a:rPr lang="en-US" smtClean="0"/>
              <a:t>5</a:t>
            </a:fld>
            <a:endParaRPr lang="en-US"/>
          </a:p>
        </p:txBody>
      </p:sp>
    </p:spTree>
    <p:extLst>
      <p:ext uri="{BB962C8B-B14F-4D97-AF65-F5344CB8AC3E}">
        <p14:creationId xmlns:p14="http://schemas.microsoft.com/office/powerpoint/2010/main" val="127579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rtl="0">
              <a:lnSpc>
                <a:spcPct val="107000"/>
              </a:lnSpc>
              <a:spcBef>
                <a:spcPts val="0"/>
              </a:spcBef>
              <a:spcAft>
                <a:spcPts val="80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1- Implementer:</a:t>
            </a: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Times New Roman" panose="02020603050405020304" pitchFamily="18" charset="0"/>
                <a:ea typeface="Calibri" panose="020F0502020204030204" pitchFamily="34" charset="0"/>
                <a:cs typeface="Arial" panose="020B0604020202020204" pitchFamily="34" charset="0"/>
              </a:rPr>
              <a:t>A person who gets the work done.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2- Completer finisher:</a:t>
            </a: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person who really focuses on detail.</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3- Shaper:</a:t>
            </a: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Times New Roman" panose="02020603050405020304" pitchFamily="18" charset="0"/>
                <a:ea typeface="Calibri" panose="020F0502020204030204" pitchFamily="34" charset="0"/>
                <a:cs typeface="Arial" panose="020B0604020202020204" pitchFamily="34" charset="0"/>
              </a:rPr>
              <a:t>A person who motivates others to get the work done.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60A3741-6318-4E18-8B93-58DC5A64CF08}" type="slidenum">
              <a:rPr lang="en-US" smtClean="0"/>
              <a:t>10</a:t>
            </a:fld>
            <a:endParaRPr lang="en-US"/>
          </a:p>
        </p:txBody>
      </p:sp>
    </p:spTree>
    <p:extLst>
      <p:ext uri="{BB962C8B-B14F-4D97-AF65-F5344CB8AC3E}">
        <p14:creationId xmlns:p14="http://schemas.microsoft.com/office/powerpoint/2010/main" val="359186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Specialist: Someone with relevant experience who possesses a particular talent that will help the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Plant: a person who has critical thinking (Out of box thinker).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 Monitor: A person who is good at analyzing ideas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60A3741-6318-4E18-8B93-58DC5A64CF08}" type="slidenum">
              <a:rPr lang="en-US" smtClean="0"/>
              <a:t>11</a:t>
            </a:fld>
            <a:endParaRPr lang="en-US"/>
          </a:p>
        </p:txBody>
      </p:sp>
    </p:spTree>
    <p:extLst>
      <p:ext uri="{BB962C8B-B14F-4D97-AF65-F5344CB8AC3E}">
        <p14:creationId xmlns:p14="http://schemas.microsoft.com/office/powerpoint/2010/main" val="12798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rtl="0">
              <a:lnSpc>
                <a:spcPct val="107000"/>
              </a:lnSpc>
              <a:spcBef>
                <a:spcPts val="0"/>
              </a:spcBef>
              <a:spcAft>
                <a:spcPts val="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1. Team worker: A person who supports others, and he loves to help everyone</a:t>
            </a:r>
          </a:p>
          <a:p>
            <a:pPr marL="0" marR="0" lvl="0" indent="0" rtl="0">
              <a:lnSpc>
                <a:spcPct val="107000"/>
              </a:lnSpc>
              <a:spcBef>
                <a:spcPts val="0"/>
              </a:spcBef>
              <a:spcAft>
                <a:spcPts val="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2.  Resource Investigator: A person who searches for options and information. And give the team more details.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r>
              <a:rPr lang="en-US" sz="1200" dirty="0">
                <a:effectLst/>
                <a:latin typeface="Times New Roman" panose="02020603050405020304" pitchFamily="18" charset="0"/>
                <a:ea typeface="Calibri" panose="020F0502020204030204" pitchFamily="34" charset="0"/>
                <a:cs typeface="Arial" panose="020B0604020202020204" pitchFamily="34" charset="0"/>
              </a:rPr>
              <a:t>3. Coordinator: </a:t>
            </a:r>
            <a:r>
              <a:rPr lang="en-US" sz="1200" dirty="0">
                <a:solidFill>
                  <a:srgbClr val="000000"/>
                </a:solidFill>
                <a:effectLst/>
                <a:latin typeface="Roboto" panose="02000000000000000000" pitchFamily="2" charset="0"/>
                <a:ea typeface="Calibri" panose="020F0502020204030204" pitchFamily="34" charset="0"/>
                <a:cs typeface="Arial" panose="020B0604020202020204" pitchFamily="34" charset="0"/>
              </a:rPr>
              <a:t>The biggest advantage of this person is that he is an excellent leader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60A3741-6318-4E18-8B93-58DC5A64CF08}" type="slidenum">
              <a:rPr lang="en-US" smtClean="0"/>
              <a:t>12</a:t>
            </a:fld>
            <a:endParaRPr lang="en-US"/>
          </a:p>
        </p:txBody>
      </p:sp>
    </p:spTree>
    <p:extLst>
      <p:ext uri="{BB962C8B-B14F-4D97-AF65-F5344CB8AC3E}">
        <p14:creationId xmlns:p14="http://schemas.microsoft.com/office/powerpoint/2010/main" val="429435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After facing some problems in our team we had to learn more about team’s dynamics which led us into thinking about ways to improve our team dynamics, and here are some of the efficient ways: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Forming: The first step we took was to know the capabilities and skills of our team members so that we could assign tasks and roles to each of us after we had worked to understand and define our goals in our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Storming: This step is intended to reduce conflicts that we may encounter when expressing our different opinions about our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Norming:</a:t>
            </a: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Here, in this step, the team begins to accomplish the tasks in a large and elaborate manner, after the team members have understood their various tasks and realized their main goal.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Performing:</a:t>
            </a: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team is making great progress at this point due to the synergy between Team members work independently and trust each other, and Roles begin to become more flexible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Adjourning: The last step before we say goodbye to the team members, the team members make sure that all the remaining work is completed and presented in the best way. They make time to celebrate their achievements and begin to mention the contributions of everyone.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60A3741-6318-4E18-8B93-58DC5A64CF08}" type="slidenum">
              <a:rPr lang="en-US" smtClean="0"/>
              <a:t>13</a:t>
            </a:fld>
            <a:endParaRPr lang="en-US"/>
          </a:p>
        </p:txBody>
      </p:sp>
    </p:spTree>
    <p:extLst>
      <p:ext uri="{BB962C8B-B14F-4D97-AF65-F5344CB8AC3E}">
        <p14:creationId xmlns:p14="http://schemas.microsoft.com/office/powerpoint/2010/main" val="3398082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60A3741-6318-4E18-8B93-58DC5A64CF08}" type="slidenum">
              <a:rPr lang="en-US" smtClean="0"/>
              <a:t>15</a:t>
            </a:fld>
            <a:endParaRPr lang="en-US"/>
          </a:p>
        </p:txBody>
      </p:sp>
    </p:spTree>
    <p:extLst>
      <p:ext uri="{BB962C8B-B14F-4D97-AF65-F5344CB8AC3E}">
        <p14:creationId xmlns:p14="http://schemas.microsoft.com/office/powerpoint/2010/main" val="115955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0A3741-6318-4E18-8B93-58DC5A64CF08}" type="slidenum">
              <a:rPr lang="en-US" smtClean="0"/>
              <a:t>16</a:t>
            </a:fld>
            <a:endParaRPr lang="en-US"/>
          </a:p>
        </p:txBody>
      </p:sp>
    </p:spTree>
    <p:extLst>
      <p:ext uri="{BB962C8B-B14F-4D97-AF65-F5344CB8AC3E}">
        <p14:creationId xmlns:p14="http://schemas.microsoft.com/office/powerpoint/2010/main" val="155334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7794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7575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843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9883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9/13/2022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828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3070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061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760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1339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7600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9/13/2022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590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9/13/2022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59472998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0" name="Rectangle 9">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5" name="Rectangle 14">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 name="Rectangle 19">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05C56-463B-56E6-9757-6BE0B85081E1}"/>
              </a:ext>
            </a:extLst>
          </p:cNvPr>
          <p:cNvSpPr>
            <a:spLocks noGrp="1"/>
          </p:cNvSpPr>
          <p:nvPr>
            <p:ph type="ctrTitle"/>
          </p:nvPr>
        </p:nvSpPr>
        <p:spPr>
          <a:xfrm>
            <a:off x="7086315" y="4132800"/>
            <a:ext cx="4554821" cy="2186096"/>
          </a:xfrm>
        </p:spPr>
        <p:txBody>
          <a:bodyPr vert="horz" lIns="91440" tIns="45720" rIns="91440" bIns="45720" rtlCol="0" anchor="b">
            <a:normAutofit/>
          </a:bodyPr>
          <a:lstStyle/>
          <a:p>
            <a:r>
              <a:rPr lang="en-US" sz="6000" dirty="0"/>
              <a:t>Team          Dynamics </a:t>
            </a:r>
          </a:p>
        </p:txBody>
      </p:sp>
      <p:sp>
        <p:nvSpPr>
          <p:cNvPr id="3" name="Subtitle 2">
            <a:extLst>
              <a:ext uri="{FF2B5EF4-FFF2-40B4-BE49-F238E27FC236}">
                <a16:creationId xmlns:a16="http://schemas.microsoft.com/office/drawing/2014/main" id="{3AA63B66-30A0-C3F6-8045-341F9A1C7F32}"/>
              </a:ext>
            </a:extLst>
          </p:cNvPr>
          <p:cNvSpPr>
            <a:spLocks noGrp="1"/>
          </p:cNvSpPr>
          <p:nvPr>
            <p:ph type="subTitle" idx="1"/>
          </p:nvPr>
        </p:nvSpPr>
        <p:spPr>
          <a:xfrm>
            <a:off x="7104063" y="452914"/>
            <a:ext cx="4537073" cy="3361604"/>
          </a:xfrm>
        </p:spPr>
        <p:txBody>
          <a:bodyPr vert="horz" lIns="91440" tIns="45720" rIns="91440" bIns="45720" rtlCol="0" anchor="t">
            <a:normAutofit/>
          </a:bodyPr>
          <a:lstStyle/>
          <a:p>
            <a:r>
              <a:rPr lang="en-US" sz="1800" spc="50" dirty="0"/>
              <a:t>		Team 5 </a:t>
            </a:r>
          </a:p>
          <a:p>
            <a:pPr indent="-270000">
              <a:buFont typeface="Arial" panose="020B0604020202020204" pitchFamily="34" charset="0"/>
              <a:buChar char="•"/>
            </a:pPr>
            <a:r>
              <a:rPr lang="en-US" sz="1800" spc="50" dirty="0"/>
              <a:t>Khaled Masoud</a:t>
            </a:r>
          </a:p>
          <a:p>
            <a:pPr indent="-270000">
              <a:buFont typeface="Arial" panose="020B0604020202020204" pitchFamily="34" charset="0"/>
              <a:buChar char="•"/>
            </a:pPr>
            <a:r>
              <a:rPr lang="en-US" sz="1800" spc="50" dirty="0"/>
              <a:t>Farouq Hassan</a:t>
            </a:r>
          </a:p>
          <a:p>
            <a:pPr indent="-270000">
              <a:buFont typeface="Arial" panose="020B0604020202020204" pitchFamily="34" charset="0"/>
              <a:buChar char="•"/>
            </a:pPr>
            <a:r>
              <a:rPr lang="en-US" sz="1800" spc="50" dirty="0"/>
              <a:t>Ahmad Arqoub</a:t>
            </a:r>
          </a:p>
          <a:p>
            <a:pPr indent="-270000">
              <a:buFont typeface="Arial" panose="020B0604020202020204" pitchFamily="34" charset="0"/>
              <a:buChar char="•"/>
            </a:pPr>
            <a:r>
              <a:rPr lang="en-US" sz="1800" spc="50" dirty="0"/>
              <a:t>Firas Tamimi</a:t>
            </a:r>
          </a:p>
          <a:p>
            <a:pPr indent="-270000">
              <a:buFont typeface="Arial" panose="020B0604020202020204" pitchFamily="34" charset="0"/>
              <a:buChar char="•"/>
            </a:pPr>
            <a:r>
              <a:rPr lang="en-US" sz="1800" spc="50" dirty="0"/>
              <a:t>Jana Abu-</a:t>
            </a:r>
            <a:r>
              <a:rPr lang="en-US" sz="1800" spc="50" dirty="0" err="1"/>
              <a:t>RummAn</a:t>
            </a:r>
            <a:endParaRPr lang="en-US" sz="1800" spc="50" dirty="0"/>
          </a:p>
          <a:p>
            <a:pPr indent="-270000">
              <a:buFont typeface="Arial" panose="020B0604020202020204" pitchFamily="34" charset="0"/>
              <a:buChar char="•"/>
            </a:pPr>
            <a:endParaRPr lang="en-US" sz="1800" spc="50" dirty="0"/>
          </a:p>
        </p:txBody>
      </p:sp>
      <p:grpSp>
        <p:nvGrpSpPr>
          <p:cNvPr id="22" name="Group 21">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3" name="Oval 22">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8662FAFE-4DC2-BEDD-C568-8F51E5B3637B}"/>
              </a:ext>
            </a:extLst>
          </p:cNvPr>
          <p:cNvPicPr>
            <a:picLocks noChangeAspect="1"/>
          </p:cNvPicPr>
          <p:nvPr/>
        </p:nvPicPr>
        <p:blipFill rotWithShape="1">
          <a:blip r:embed="rId2"/>
          <a:srcRect l="16358" r="2364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96071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1" name="Oval 1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5D739C-87E7-D07D-273A-23B6AD248CD4}"/>
              </a:ext>
            </a:extLst>
          </p:cNvPr>
          <p:cNvSpPr>
            <a:spLocks noGrp="1"/>
          </p:cNvSpPr>
          <p:nvPr>
            <p:ph type="title"/>
          </p:nvPr>
        </p:nvSpPr>
        <p:spPr>
          <a:xfrm>
            <a:off x="540000" y="540000"/>
            <a:ext cx="5851275" cy="2181946"/>
          </a:xfrm>
        </p:spPr>
        <p:txBody>
          <a:bodyPr anchor="t">
            <a:normAutofit/>
          </a:bodyPr>
          <a:lstStyle/>
          <a:p>
            <a:r>
              <a:rPr lang="en-US"/>
              <a:t>Action-oriented roles:</a:t>
            </a:r>
            <a:endParaRPr lang="en-US" dirty="0"/>
          </a:p>
        </p:txBody>
      </p:sp>
      <p:sp>
        <p:nvSpPr>
          <p:cNvPr id="24" name="Content Placeholder 7">
            <a:extLst>
              <a:ext uri="{FF2B5EF4-FFF2-40B4-BE49-F238E27FC236}">
                <a16:creationId xmlns:a16="http://schemas.microsoft.com/office/drawing/2014/main" id="{2D050405-6ACB-3B52-67DE-82D4EA068731}"/>
              </a:ext>
            </a:extLst>
          </p:cNvPr>
          <p:cNvSpPr>
            <a:spLocks noGrp="1"/>
          </p:cNvSpPr>
          <p:nvPr>
            <p:ph idx="1"/>
          </p:nvPr>
        </p:nvSpPr>
        <p:spPr>
          <a:xfrm>
            <a:off x="550863" y="2947121"/>
            <a:ext cx="4500562" cy="3361604"/>
          </a:xfrm>
        </p:spPr>
        <p:txBody>
          <a:bodyPr anchor="t">
            <a:normAutofit fontScale="92500" lnSpcReduction="10000"/>
          </a:bodyPr>
          <a:lstStyle/>
          <a:p>
            <a:pPr marL="0" indent="0">
              <a:buNone/>
            </a:pPr>
            <a:r>
              <a:rPr lang="en-US" dirty="0"/>
              <a:t>1-</a:t>
            </a:r>
            <a:r>
              <a:rPr lang="en-US" sz="1800" dirty="0"/>
              <a:t> Implementer.</a:t>
            </a:r>
            <a:br>
              <a:rPr lang="en-US" sz="1800" dirty="0"/>
            </a:br>
            <a:br>
              <a:rPr lang="en-US" sz="1800" dirty="0"/>
            </a:br>
            <a:br>
              <a:rPr lang="en-US" sz="1800" dirty="0"/>
            </a:br>
            <a:br>
              <a:rPr lang="en-US" sz="1800" dirty="0"/>
            </a:br>
            <a:br>
              <a:rPr lang="en-US" sz="1800" dirty="0"/>
            </a:br>
            <a:r>
              <a:rPr lang="en-US" sz="1800" dirty="0"/>
              <a:t>2- completer finisher.</a:t>
            </a:r>
            <a:br>
              <a:rPr lang="en-US" sz="1800" dirty="0"/>
            </a:br>
            <a:br>
              <a:rPr lang="en-US" sz="1800" dirty="0"/>
            </a:br>
            <a:br>
              <a:rPr lang="en-US" sz="1800" dirty="0"/>
            </a:br>
            <a:br>
              <a:rPr lang="en-US" sz="1800" dirty="0"/>
            </a:br>
            <a:br>
              <a:rPr lang="en-US" sz="1800" dirty="0"/>
            </a:br>
            <a:r>
              <a:rPr lang="en-US" sz="1800" dirty="0"/>
              <a:t>3-  shaper.</a:t>
            </a:r>
            <a:endParaRPr lang="en-US" dirty="0"/>
          </a:p>
        </p:txBody>
      </p:sp>
      <p:pic>
        <p:nvPicPr>
          <p:cNvPr id="4" name="Picture 4" descr="Exploring How Team Dynamics Affect Team Performance | The Daily Nexus">
            <a:extLst>
              <a:ext uri="{FF2B5EF4-FFF2-40B4-BE49-F238E27FC236}">
                <a16:creationId xmlns:a16="http://schemas.microsoft.com/office/drawing/2014/main" id="{F45D4386-C6FD-CAD6-2968-3D22F44EFF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5000" y="1629000"/>
            <a:ext cx="3600000" cy="3600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0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4" name="Oval 1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E3C5A5-0363-6225-1140-323213E79544}"/>
              </a:ext>
            </a:extLst>
          </p:cNvPr>
          <p:cNvSpPr>
            <a:spLocks noGrp="1"/>
          </p:cNvSpPr>
          <p:nvPr>
            <p:ph type="title"/>
          </p:nvPr>
        </p:nvSpPr>
        <p:spPr>
          <a:xfrm>
            <a:off x="540000" y="540000"/>
            <a:ext cx="5985000" cy="2181946"/>
          </a:xfrm>
        </p:spPr>
        <p:txBody>
          <a:bodyPr anchor="t">
            <a:normAutofit/>
          </a:bodyPr>
          <a:lstStyle/>
          <a:p>
            <a:r>
              <a:rPr lang="en-US" dirty="0"/>
              <a:t>Thinking-oriented roles:</a:t>
            </a:r>
          </a:p>
        </p:txBody>
      </p:sp>
      <p:sp>
        <p:nvSpPr>
          <p:cNvPr id="8" name="Content Placeholder 7">
            <a:extLst>
              <a:ext uri="{FF2B5EF4-FFF2-40B4-BE49-F238E27FC236}">
                <a16:creationId xmlns:a16="http://schemas.microsoft.com/office/drawing/2014/main" id="{0392C296-25F9-CA3F-FA24-CB7413BC640B}"/>
              </a:ext>
            </a:extLst>
          </p:cNvPr>
          <p:cNvSpPr>
            <a:spLocks noGrp="1"/>
          </p:cNvSpPr>
          <p:nvPr>
            <p:ph idx="1"/>
          </p:nvPr>
        </p:nvSpPr>
        <p:spPr>
          <a:xfrm>
            <a:off x="550863" y="2947121"/>
            <a:ext cx="4500562" cy="3361604"/>
          </a:xfrm>
        </p:spPr>
        <p:txBody>
          <a:bodyPr anchor="t">
            <a:normAutofit/>
          </a:bodyPr>
          <a:lstStyle/>
          <a:p>
            <a:pPr marL="0" indent="0">
              <a:buNone/>
            </a:pPr>
            <a:r>
              <a:rPr lang="en-US" sz="1600" dirty="0"/>
              <a:t>1- </a:t>
            </a:r>
            <a:r>
              <a:rPr lang="en-US" sz="1800" dirty="0">
                <a:effectLst/>
                <a:latin typeface="Times New Roman" panose="02020603050405020304" pitchFamily="18" charset="0"/>
                <a:ea typeface="Calibri" panose="020F0502020204030204" pitchFamily="34" charset="0"/>
              </a:rPr>
              <a:t>Specialist.</a:t>
            </a: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2- Plant.</a:t>
            </a: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3- Monitor.</a:t>
            </a:r>
            <a:endParaRPr lang="en-US" dirty="0"/>
          </a:p>
        </p:txBody>
      </p:sp>
      <p:pic>
        <p:nvPicPr>
          <p:cNvPr id="4" name="Picture 4" descr="Exploring How Team Dynamics Affect Team Performance | The Daily Nexus">
            <a:extLst>
              <a:ext uri="{FF2B5EF4-FFF2-40B4-BE49-F238E27FC236}">
                <a16:creationId xmlns:a16="http://schemas.microsoft.com/office/drawing/2014/main" id="{944C399C-EB49-A104-4D09-87949C5C01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5000" y="1629000"/>
            <a:ext cx="3600000" cy="3600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85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4" name="Oval 1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74E65E-AD66-60BE-7BED-2FB9785AA0F4}"/>
              </a:ext>
            </a:extLst>
          </p:cNvPr>
          <p:cNvSpPr>
            <a:spLocks noGrp="1"/>
          </p:cNvSpPr>
          <p:nvPr>
            <p:ph type="title"/>
          </p:nvPr>
        </p:nvSpPr>
        <p:spPr>
          <a:xfrm>
            <a:off x="540000" y="540000"/>
            <a:ext cx="5285686" cy="2181946"/>
          </a:xfrm>
        </p:spPr>
        <p:txBody>
          <a:bodyPr anchor="t">
            <a:normAutofit/>
          </a:bodyPr>
          <a:lstStyle/>
          <a:p>
            <a:r>
              <a:rPr lang="en-US" dirty="0"/>
              <a:t>People-oriented roles:</a:t>
            </a:r>
          </a:p>
        </p:txBody>
      </p:sp>
      <p:sp>
        <p:nvSpPr>
          <p:cNvPr id="8" name="Content Placeholder 7">
            <a:extLst>
              <a:ext uri="{FF2B5EF4-FFF2-40B4-BE49-F238E27FC236}">
                <a16:creationId xmlns:a16="http://schemas.microsoft.com/office/drawing/2014/main" id="{179F2E5E-51B7-95E6-CBFE-3E40C820E20D}"/>
              </a:ext>
            </a:extLst>
          </p:cNvPr>
          <p:cNvSpPr>
            <a:spLocks noGrp="1"/>
          </p:cNvSpPr>
          <p:nvPr>
            <p:ph idx="1"/>
          </p:nvPr>
        </p:nvSpPr>
        <p:spPr>
          <a:xfrm>
            <a:off x="550863" y="2947121"/>
            <a:ext cx="4500562" cy="3361604"/>
          </a:xfrm>
        </p:spPr>
        <p:txBody>
          <a:bodyPr anchor="t">
            <a:normAutofit fontScale="92500" lnSpcReduction="20000"/>
          </a:bodyPr>
          <a:lstStyle/>
          <a:p>
            <a:r>
              <a:rPr lang="en-US" sz="1800" dirty="0">
                <a:latin typeface="Times New Roman" panose="02020603050405020304" pitchFamily="18" charset="0"/>
                <a:cs typeface="Times New Roman" panose="02020603050405020304" pitchFamily="18" charset="0"/>
              </a:rPr>
              <a:t>1- Team worker.</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solidFill>
                  <a:schemeClr val="tx1">
                    <a:lumMod val="95000"/>
                  </a:schemeClr>
                </a:solidFill>
                <a:latin typeface="Times New Roman" panose="02020603050405020304" pitchFamily="18" charset="0"/>
                <a:cs typeface="Times New Roman" panose="02020603050405020304" pitchFamily="18" charset="0"/>
              </a:rPr>
              <a:t>2-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Resource Investigator.</a:t>
            </a: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r>
              <a:rPr lang="en-US" sz="1800" dirty="0">
                <a:solidFill>
                  <a:schemeClr val="tx1">
                    <a:lumMod val="95000"/>
                  </a:schemeClr>
                </a:solidFill>
                <a:latin typeface="Times New Roman" panose="02020603050405020304" pitchFamily="18" charset="0"/>
                <a:cs typeface="Times New Roman" panose="02020603050405020304" pitchFamily="18" charset="0"/>
              </a:rPr>
              <a:t>3-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Coordinator.</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endParaRPr lang="en-US" sz="1800" b="0" i="0" dirty="0">
              <a:solidFill>
                <a:srgbClr val="333333"/>
              </a:solidFill>
              <a:effectLst/>
              <a:latin typeface="Times New Roman" panose="02020603050405020304" pitchFamily="18" charset="0"/>
              <a:cs typeface="Times New Roman" panose="02020603050405020304" pitchFamily="18" charset="0"/>
            </a:endParaRPr>
          </a:p>
        </p:txBody>
      </p:sp>
      <p:pic>
        <p:nvPicPr>
          <p:cNvPr id="4" name="Picture 4" descr="Exploring How Team Dynamics Affect Team Performance | The Daily Nexus">
            <a:extLst>
              <a:ext uri="{FF2B5EF4-FFF2-40B4-BE49-F238E27FC236}">
                <a16:creationId xmlns:a16="http://schemas.microsoft.com/office/drawing/2014/main" id="{054EE4C9-C131-A7A8-CA51-D6FD7BC280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5000" y="1629000"/>
            <a:ext cx="3600000" cy="3600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40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A308D-126E-5A4E-D842-C76A7324482E}"/>
              </a:ext>
            </a:extLst>
          </p:cNvPr>
          <p:cNvSpPr>
            <a:spLocks noGrp="1"/>
          </p:cNvSpPr>
          <p:nvPr>
            <p:ph type="title"/>
          </p:nvPr>
        </p:nvSpPr>
        <p:spPr>
          <a:xfrm>
            <a:off x="540000" y="540000"/>
            <a:ext cx="4500561" cy="5759450"/>
          </a:xfrm>
        </p:spPr>
        <p:txBody>
          <a:bodyPr anchor="t">
            <a:normAutofit/>
          </a:bodyPr>
          <a:lstStyle/>
          <a:p>
            <a:r>
              <a:rPr lang="en-US" sz="6200" b="1">
                <a:effectLst/>
                <a:latin typeface="Arial" panose="020B0604020202020204" pitchFamily="34" charset="0"/>
                <a:ea typeface="Times New Roman" panose="02020603050405020304" pitchFamily="18" charset="0"/>
                <a:cs typeface="Arial" panose="020B0604020202020204" pitchFamily="34" charset="0"/>
              </a:rPr>
              <a:t>How to develop your team dynamics?</a:t>
            </a:r>
            <a:endParaRPr lang="en-US" sz="6200"/>
          </a:p>
        </p:txBody>
      </p:sp>
      <p:graphicFrame>
        <p:nvGraphicFramePr>
          <p:cNvPr id="24" name="Content Placeholder 2">
            <a:extLst>
              <a:ext uri="{FF2B5EF4-FFF2-40B4-BE49-F238E27FC236}">
                <a16:creationId xmlns:a16="http://schemas.microsoft.com/office/drawing/2014/main" id="{545222D4-BFEE-FF8A-67AF-EC6E0CDCF214}"/>
              </a:ext>
            </a:extLst>
          </p:cNvPr>
          <p:cNvGraphicFramePr>
            <a:graphicFrameLocks noGrp="1"/>
          </p:cNvGraphicFramePr>
          <p:nvPr>
            <p:ph idx="1"/>
            <p:extLst>
              <p:ext uri="{D42A27DB-BD31-4B8C-83A1-F6EECF244321}">
                <p14:modId xmlns:p14="http://schemas.microsoft.com/office/powerpoint/2010/main" val="421544419"/>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08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1DBC300D-DE2E-1BBA-1093-82F789F52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480" y="273588"/>
            <a:ext cx="4465040" cy="63108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859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A745492-95CF-4812-9BF8-F331CCF4E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7" name="Oval 26">
              <a:extLst>
                <a:ext uri="{FF2B5EF4-FFF2-40B4-BE49-F238E27FC236}">
                  <a16:creationId xmlns:a16="http://schemas.microsoft.com/office/drawing/2014/main" id="{5EBA559C-9528-4DF6-97A9-9F1B15754E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88FD41A-2B00-4751-85D7-9C68D15D6B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7CDAE9A-F5BF-4BA9-B6CE-A87B6A8EC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1" name="Freeform: Shape 30">
            <a:extLst>
              <a:ext uri="{FF2B5EF4-FFF2-40B4-BE49-F238E27FC236}">
                <a16:creationId xmlns:a16="http://schemas.microsoft.com/office/drawing/2014/main" id="{1AE9598F-D7DE-4210-9654-73053762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011957-C63A-051C-08D1-0A7FFD89A964}"/>
              </a:ext>
            </a:extLst>
          </p:cNvPr>
          <p:cNvSpPr>
            <a:spLocks noGrp="1"/>
          </p:cNvSpPr>
          <p:nvPr>
            <p:ph type="title"/>
          </p:nvPr>
        </p:nvSpPr>
        <p:spPr>
          <a:xfrm>
            <a:off x="540000" y="540000"/>
            <a:ext cx="5437187" cy="4792050"/>
          </a:xfrm>
        </p:spPr>
        <p:txBody>
          <a:bodyPr vert="horz" lIns="91440" tIns="45720" rIns="91440" bIns="45720" rtlCol="0" anchor="t">
            <a:normAutofit/>
          </a:bodyPr>
          <a:lstStyle/>
          <a:p>
            <a:r>
              <a:rPr lang="en-US" sz="8800"/>
              <a:t>Thank you for paying attention</a:t>
            </a:r>
          </a:p>
        </p:txBody>
      </p:sp>
      <p:pic>
        <p:nvPicPr>
          <p:cNvPr id="7" name="Graphic 6" descr="Smiling Face with No Fill">
            <a:extLst>
              <a:ext uri="{FF2B5EF4-FFF2-40B4-BE49-F238E27FC236}">
                <a16:creationId xmlns:a16="http://schemas.microsoft.com/office/drawing/2014/main" id="{596963A7-6D6B-724E-3829-F4A58015AD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271729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DDD-586E-EA03-C646-3BE5E5FEEE2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D978B0E-E396-8E14-8D0F-9877AB3ABE39}"/>
              </a:ext>
            </a:extLst>
          </p:cNvPr>
          <p:cNvSpPr>
            <a:spLocks noGrp="1"/>
          </p:cNvSpPr>
          <p:nvPr>
            <p:ph idx="1"/>
          </p:nvPr>
        </p:nvSpPr>
        <p:spPr>
          <a:xfrm>
            <a:off x="540000" y="1589315"/>
            <a:ext cx="11101136" cy="4719410"/>
          </a:xfrm>
        </p:spPr>
        <p:txBody>
          <a:bodyPr>
            <a:normAutofit/>
          </a:bodyPr>
          <a:lstStyle/>
          <a:p>
            <a:r>
              <a:rPr lang="en-US" dirty="0">
                <a:latin typeface="Times New Roman" panose="02020603050405020304" pitchFamily="18" charset="0"/>
                <a:cs typeface="Times New Roman" panose="02020603050405020304" pitchFamily="18" charset="0"/>
              </a:rPr>
              <a:t>Professional Practice Power Points on Teams</a:t>
            </a:r>
            <a:endParaRPr lang="ar-JO"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2022. [online] Available at: &lt;https://recruitee.com/articles/effective-teams&gt; [Accessed 13 September 2022].</a:t>
            </a:r>
          </a:p>
          <a:p>
            <a:r>
              <a:rPr lang="en-US" dirty="0">
                <a:latin typeface="Times New Roman" panose="02020603050405020304" pitchFamily="18" charset="0"/>
                <a:cs typeface="Times New Roman" panose="02020603050405020304" pitchFamily="18" charset="0"/>
              </a:rPr>
              <a:t>Development, 5., 2022. 5 Stages of Team Development. [online] Toggl.com. Available at: &lt;https://toggl.com/track/stages-of-team-development/#:~:text=What%20are%20the%205%20stages,have%20a%20knack%20for%20rhyming.&gt; [Accessed 13 September 2022].</a:t>
            </a:r>
            <a:endParaRPr lang="ar-JO"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2022. [online] Available at: &lt;https://www.belbin.com/about/belbin-team- roles#:~:text=The%20nine%20Belbin%20Team%20Roles%20are%3A%20Resource%20Investigator %2C%20Teamworker%20and,about%20each%20Team%20Role%20below&gt; [Accessed 13 September 2022].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7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3A18-8B2C-D34E-A610-18A79A7F7981}"/>
              </a:ext>
            </a:extLst>
          </p:cNvPr>
          <p:cNvSpPr>
            <a:spLocks noGrp="1"/>
          </p:cNvSpPr>
          <p:nvPr>
            <p:ph type="title"/>
          </p:nvPr>
        </p:nvSpPr>
        <p:spPr/>
        <p:txBody>
          <a:bodyPr/>
          <a:lstStyle/>
          <a:p>
            <a:r>
              <a:rPr lang="en-GB" altLang="en-US"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alt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outcomes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9EA0AA-AC29-8CBB-6D59-460ED0F0EEB0}"/>
              </a:ext>
            </a:extLst>
          </p:cNvPr>
          <p:cNvSpPr>
            <a:spLocks noGrp="1"/>
          </p:cNvSpPr>
          <p:nvPr>
            <p:ph idx="1"/>
          </p:nvPr>
        </p:nvSpPr>
        <p:spPr/>
        <p:txBody>
          <a:bodyPr/>
          <a:lstStyle/>
          <a:p>
            <a:pPr>
              <a:lnSpc>
                <a:spcPct val="100000"/>
              </a:lnSpc>
            </a:pPr>
            <a:r>
              <a:rPr lang="en-US" b="1" dirty="0">
                <a:latin typeface="Times New Roman" panose="02020603050405020304" pitchFamily="18" charset="0"/>
                <a:cs typeface="Times New Roman" panose="02020603050405020304" pitchFamily="18" charset="0"/>
              </a:rPr>
              <a:t>LO1- be able to </a:t>
            </a:r>
            <a:r>
              <a:rPr lang="en-US" altLang="en-US" b="1" dirty="0">
                <a:latin typeface="Times New Roman" panose="02020603050405020304" pitchFamily="18" charset="0"/>
                <a:cs typeface="Times New Roman" panose="02020603050405020304" pitchFamily="18" charset="0"/>
              </a:rPr>
              <a:t>Explain and define team dynamic.</a:t>
            </a:r>
          </a:p>
          <a:p>
            <a:pPr>
              <a:lnSpc>
                <a:spcPct val="100000"/>
              </a:lnSpc>
            </a:pPr>
            <a:endParaRPr lang="en-US" b="1" dirty="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LO2- What makes a team dynamic</a:t>
            </a:r>
            <a:r>
              <a:rPr lang="en-US" altLang="en-US" b="1" dirty="0">
                <a:latin typeface="Times New Roman" panose="02020603050405020304" pitchFamily="18" charset="0"/>
                <a:cs typeface="Times New Roman" panose="02020603050405020304" pitchFamily="18" charset="0"/>
              </a:rPr>
              <a:t>.</a:t>
            </a:r>
          </a:p>
          <a:p>
            <a:pPr>
              <a:lnSpc>
                <a:spcPct val="100000"/>
              </a:lnSpc>
            </a:pP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b="1" dirty="0">
                <a:latin typeface="Times New Roman" panose="02020603050405020304" pitchFamily="18" charset="0"/>
                <a:cs typeface="Times New Roman" panose="02020603050405020304" pitchFamily="18" charset="0"/>
              </a:rPr>
              <a:t>LO3-  Identify strategies for building effective teams.</a:t>
            </a:r>
            <a:endParaRPr lang="en-GB" alt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36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CAAD-D59F-C648-A022-BE419E6C1727}"/>
              </a:ext>
            </a:extLst>
          </p:cNvPr>
          <p:cNvSpPr>
            <a:spLocks noGrp="1"/>
          </p:cNvSpPr>
          <p:nvPr>
            <p:ph type="title"/>
          </p:nvPr>
        </p:nvSpPr>
        <p:spPr/>
        <p:txBody>
          <a:bodyPr/>
          <a:lstStyle/>
          <a:p>
            <a:r>
              <a:rPr lang="en-US" dirty="0"/>
              <a:t>				</a:t>
            </a:r>
            <a:r>
              <a:rPr lang="en-US" b="1" dirty="0">
                <a:effectLst>
                  <a:outerShdw blurRad="38100" dist="38100" dir="2700000" algn="tl">
                    <a:srgbClr val="000000">
                      <a:alpha val="43137"/>
                    </a:srgbClr>
                  </a:outerShdw>
                </a:effectLst>
              </a:rPr>
              <a:t>Headings</a:t>
            </a:r>
          </a:p>
        </p:txBody>
      </p:sp>
      <p:sp>
        <p:nvSpPr>
          <p:cNvPr id="3" name="Content Placeholder 2">
            <a:extLst>
              <a:ext uri="{FF2B5EF4-FFF2-40B4-BE49-F238E27FC236}">
                <a16:creationId xmlns:a16="http://schemas.microsoft.com/office/drawing/2014/main" id="{F5BDF315-3CB2-E7BA-EFD0-C7D9FB2A8417}"/>
              </a:ext>
            </a:extLst>
          </p:cNvPr>
          <p:cNvSpPr>
            <a:spLocks noGrp="1"/>
          </p:cNvSpPr>
          <p:nvPr>
            <p:ph idx="1"/>
          </p:nvPr>
        </p:nvSpPr>
        <p:spPr>
          <a:xfrm>
            <a:off x="540000" y="1500327"/>
            <a:ext cx="11101136" cy="4808398"/>
          </a:xfrm>
        </p:spPr>
        <p:txBody>
          <a:bodyPr>
            <a:normAutofit fontScale="85000" lnSpcReduction="20000"/>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Is A Team?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Are Team Roles?</a:t>
            </a:r>
          </a:p>
          <a:p>
            <a:pPr marL="285750" indent="-285750">
              <a:lnSpc>
                <a:spcPct val="150000"/>
              </a:lnSpc>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What Are Characteristics Of Teams?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Is Team Dynamics?</a:t>
            </a:r>
            <a:endParaRPr lang="en-GB" alt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Why Do You Need to Consider Team Dynamics?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Are Team Dynamics Types?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Are Action Oriented Roles?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Are Thinking Oriented Roles?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What Are People Oriented Roles?</a:t>
            </a:r>
          </a:p>
          <a:p>
            <a:pPr marL="285750" indent="-285750">
              <a:lnSpc>
                <a:spcPct val="150000"/>
              </a:lnSpc>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How </a:t>
            </a:r>
            <a:r>
              <a:rPr lang="en-US" sz="1800" dirty="0">
                <a:latin typeface="Times New Roman" panose="02020603050405020304" pitchFamily="18" charset="0"/>
                <a:cs typeface="Times New Roman" panose="02020603050405020304" pitchFamily="18" charset="0"/>
              </a:rPr>
              <a:t>T</a:t>
            </a:r>
            <a:r>
              <a:rPr lang="en-US" sz="1800" i="0" dirty="0">
                <a:effectLst/>
                <a:latin typeface="Times New Roman" panose="02020603050405020304" pitchFamily="18" charset="0"/>
                <a:cs typeface="Times New Roman" panose="02020603050405020304" pitchFamily="18" charset="0"/>
              </a:rPr>
              <a:t>o Develop </a:t>
            </a:r>
            <a:r>
              <a:rPr lang="en-US" sz="1800" dirty="0">
                <a:latin typeface="Times New Roman" panose="02020603050405020304" pitchFamily="18" charset="0"/>
                <a:cs typeface="Times New Roman" panose="02020603050405020304" pitchFamily="18" charset="0"/>
              </a:rPr>
              <a:t>Y</a:t>
            </a:r>
            <a:r>
              <a:rPr lang="en-US" sz="1800" i="0" dirty="0">
                <a:effectLst/>
                <a:latin typeface="Times New Roman" panose="02020603050405020304" pitchFamily="18" charset="0"/>
                <a:cs typeface="Times New Roman" panose="02020603050405020304" pitchFamily="18" charset="0"/>
              </a:rPr>
              <a:t>our </a:t>
            </a:r>
            <a:r>
              <a:rPr lang="en-US" sz="1800" dirty="0">
                <a:latin typeface="Times New Roman" panose="02020603050405020304" pitchFamily="18" charset="0"/>
                <a:cs typeface="Times New Roman" panose="02020603050405020304" pitchFamily="18" charset="0"/>
              </a:rPr>
              <a:t>T</a:t>
            </a:r>
            <a:r>
              <a:rPr lang="en-US" sz="1800" i="0" dirty="0">
                <a:effectLst/>
                <a:latin typeface="Times New Roman" panose="02020603050405020304" pitchFamily="18" charset="0"/>
                <a:cs typeface="Times New Roman" panose="02020603050405020304" pitchFamily="18" charset="0"/>
              </a:rPr>
              <a:t>eam </a:t>
            </a:r>
            <a:r>
              <a:rPr lang="en-US" sz="1800" dirty="0">
                <a:latin typeface="Times New Roman" panose="02020603050405020304" pitchFamily="18" charset="0"/>
                <a:cs typeface="Times New Roman" panose="02020603050405020304" pitchFamily="18" charset="0"/>
              </a:rPr>
              <a:t>D</a:t>
            </a:r>
            <a:r>
              <a:rPr lang="en-US" sz="1800" i="0" dirty="0">
                <a:effectLst/>
                <a:latin typeface="Times New Roman" panose="02020603050405020304" pitchFamily="18" charset="0"/>
                <a:cs typeface="Times New Roman" panose="02020603050405020304" pitchFamily="18" charset="0"/>
              </a:rPr>
              <a:t>ynamics</a:t>
            </a:r>
            <a:r>
              <a:rPr lang="en-US" sz="1800" dirty="0">
                <a:latin typeface="Times New Roman" panose="02020603050405020304" pitchFamily="18" charset="0"/>
                <a:cs typeface="Times New Roman" panose="02020603050405020304" pitchFamily="18" charset="0"/>
              </a:rPr>
              <a:t>?</a:t>
            </a:r>
            <a:endParaRPr lang="en-US" sz="1800"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Activity Sheet.</a:t>
            </a:r>
            <a:endParaRPr lang="en-US" dirty="0"/>
          </a:p>
        </p:txBody>
      </p:sp>
    </p:spTree>
    <p:extLst>
      <p:ext uri="{BB962C8B-B14F-4D97-AF65-F5344CB8AC3E}">
        <p14:creationId xmlns:p14="http://schemas.microsoft.com/office/powerpoint/2010/main" val="242968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036" name="Oval 1035">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0" name="Freeform: Shape 1039">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4B347E-B0D1-25FF-B00E-3360051F6A52}"/>
              </a:ext>
            </a:extLst>
          </p:cNvPr>
          <p:cNvSpPr>
            <a:spLocks noGrp="1"/>
          </p:cNvSpPr>
          <p:nvPr>
            <p:ph type="title"/>
          </p:nvPr>
        </p:nvSpPr>
        <p:spPr>
          <a:xfrm>
            <a:off x="540000" y="540000"/>
            <a:ext cx="4500561" cy="2181946"/>
          </a:xfrm>
        </p:spPr>
        <p:txBody>
          <a:bodyPr anchor="t">
            <a:normAutofit/>
          </a:bodyPr>
          <a:lstStyle/>
          <a:p>
            <a:r>
              <a:rPr lang="en-US" b="1" dirty="0">
                <a:effectLst>
                  <a:outerShdw blurRad="38100" dist="38100" dir="2700000" algn="tl">
                    <a:srgbClr val="000000">
                      <a:alpha val="43137"/>
                    </a:srgbClr>
                  </a:outerShdw>
                </a:effectLst>
              </a:rPr>
              <a:t>What is a Team?</a:t>
            </a:r>
          </a:p>
        </p:txBody>
      </p:sp>
      <p:sp>
        <p:nvSpPr>
          <p:cNvPr id="3" name="Content Placeholder 2">
            <a:extLst>
              <a:ext uri="{FF2B5EF4-FFF2-40B4-BE49-F238E27FC236}">
                <a16:creationId xmlns:a16="http://schemas.microsoft.com/office/drawing/2014/main" id="{554C4523-A72F-2EB9-C20E-F73EE55AF718}"/>
              </a:ext>
            </a:extLst>
          </p:cNvPr>
          <p:cNvSpPr>
            <a:spLocks noGrp="1"/>
          </p:cNvSpPr>
          <p:nvPr>
            <p:ph idx="1"/>
          </p:nvPr>
        </p:nvSpPr>
        <p:spPr>
          <a:xfrm>
            <a:off x="550863" y="2947121"/>
            <a:ext cx="4500562" cy="3361604"/>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A team is a group of people who perform one or more interrelated tasks to work towards a specific goal or common task. By sharing the necessary skills for each of them.</a:t>
            </a:r>
          </a:p>
        </p:txBody>
      </p:sp>
      <p:pic>
        <p:nvPicPr>
          <p:cNvPr id="1028" name="Picture 4" descr="Exploring How Team Dynamics Affect Team Performance | The Daily Nexus">
            <a:extLst>
              <a:ext uri="{FF2B5EF4-FFF2-40B4-BE49-F238E27FC236}">
                <a16:creationId xmlns:a16="http://schemas.microsoft.com/office/drawing/2014/main" id="{A5F541AF-DC43-E7D1-9852-064CC3A334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000" y="1629000"/>
            <a:ext cx="3600000" cy="3600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4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777F2B-4AE1-ED34-B54D-07BD679B55F4}"/>
              </a:ext>
            </a:extLst>
          </p:cNvPr>
          <p:cNvSpPr>
            <a:spLocks noGrp="1"/>
          </p:cNvSpPr>
          <p:nvPr>
            <p:ph type="title"/>
          </p:nvPr>
        </p:nvSpPr>
        <p:spPr>
          <a:xfrm>
            <a:off x="540000" y="230820"/>
            <a:ext cx="4500561" cy="1819006"/>
          </a:xfrm>
        </p:spPr>
        <p:txBody>
          <a:bodyPr anchor="t">
            <a:normAutofit fontScale="90000"/>
          </a:bodyPr>
          <a:lstStyle/>
          <a:p>
            <a:r>
              <a:rPr lang="en-US" sz="4700" dirty="0"/>
              <a:t>	  </a:t>
            </a:r>
            <a:r>
              <a:rPr lang="en-US" sz="4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of a team </a:t>
            </a:r>
          </a:p>
        </p:txBody>
      </p:sp>
      <p:sp>
        <p:nvSpPr>
          <p:cNvPr id="3" name="Content Placeholder 2">
            <a:extLst>
              <a:ext uri="{FF2B5EF4-FFF2-40B4-BE49-F238E27FC236}">
                <a16:creationId xmlns:a16="http://schemas.microsoft.com/office/drawing/2014/main" id="{ED791005-F620-11E8-AA79-12F73158F506}"/>
              </a:ext>
            </a:extLst>
          </p:cNvPr>
          <p:cNvSpPr>
            <a:spLocks noGrp="1"/>
          </p:cNvSpPr>
          <p:nvPr>
            <p:ph idx="1"/>
          </p:nvPr>
        </p:nvSpPr>
        <p:spPr>
          <a:xfrm>
            <a:off x="550863" y="2947121"/>
            <a:ext cx="4500562" cy="3361604"/>
          </a:xfrm>
        </p:spPr>
        <p:txBody>
          <a:bodyPr anchor="t">
            <a:normAutofit/>
          </a:bodyPr>
          <a:lstStyle/>
          <a:p>
            <a:pPr marL="0" indent="0">
              <a:lnSpc>
                <a:spcPct val="115000"/>
              </a:lnSpc>
              <a:buNone/>
            </a:pPr>
            <a:r>
              <a:rPr lang="en-US" sz="1000"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Clearly defined goals             2. Clearly defined roles</a:t>
            </a:r>
          </a:p>
          <a:p>
            <a:pPr marL="0" indent="0">
              <a:lnSpc>
                <a:spcPct val="115000"/>
              </a:lnSpc>
              <a:buNone/>
            </a:pPr>
            <a:endParaRPr lang="en-US" sz="1400" dirty="0">
              <a:latin typeface="Times New Roman" panose="02020603050405020304" pitchFamily="18" charset="0"/>
              <a:cs typeface="Times New Roman" panose="02020603050405020304" pitchFamily="18" charset="0"/>
            </a:endParaRPr>
          </a:p>
          <a:p>
            <a:pPr marL="0" indent="0">
              <a:lnSpc>
                <a:spcPct val="115000"/>
              </a:lnSpc>
              <a:buNone/>
            </a:pPr>
            <a:endParaRPr lang="en-US" sz="1400" dirty="0">
              <a:latin typeface="Times New Roman" panose="02020603050405020304" pitchFamily="18" charset="0"/>
              <a:cs typeface="Times New Roman" panose="02020603050405020304" pitchFamily="18" charset="0"/>
            </a:endParaRPr>
          </a:p>
          <a:p>
            <a:pPr marL="0" indent="0">
              <a:lnSpc>
                <a:spcPct val="115000"/>
              </a:lnSpc>
              <a:buNone/>
            </a:pPr>
            <a:r>
              <a:rPr lang="en-US" sz="1400" dirty="0">
                <a:latin typeface="Times New Roman" panose="02020603050405020304" pitchFamily="18" charset="0"/>
                <a:cs typeface="Times New Roman" panose="02020603050405020304" pitchFamily="18" charset="0"/>
              </a:rPr>
              <a:t>3. Team rules	            4. Open communication</a:t>
            </a:r>
          </a:p>
          <a:p>
            <a:pPr marL="0" indent="0">
              <a:lnSpc>
                <a:spcPct val="115000"/>
              </a:lnSpc>
              <a:buNone/>
            </a:pPr>
            <a:r>
              <a:rPr lang="en-US" sz="1400" dirty="0">
                <a:latin typeface="Times New Roman" panose="02020603050405020304" pitchFamily="18" charset="0"/>
                <a:cs typeface="Times New Roman" panose="02020603050405020304" pitchFamily="18" charset="0"/>
              </a:rPr>
              <a:t>	         </a:t>
            </a:r>
          </a:p>
          <a:p>
            <a:pPr marL="0" indent="0">
              <a:lnSpc>
                <a:spcPct val="115000"/>
              </a:lnSpc>
              <a:buNone/>
            </a:pPr>
            <a:r>
              <a:rPr lang="en-US" sz="1400" dirty="0">
                <a:latin typeface="Times New Roman" panose="02020603050405020304" pitchFamily="18" charset="0"/>
                <a:cs typeface="Times New Roman" panose="02020603050405020304" pitchFamily="18" charset="0"/>
              </a:rPr>
              <a:t>                                5. Team trust</a:t>
            </a:r>
          </a:p>
          <a:p>
            <a:pPr marL="0" indent="0">
              <a:lnSpc>
                <a:spcPct val="115000"/>
              </a:lnSpc>
              <a:buNone/>
            </a:pPr>
            <a:endParaRPr lang="en-US" sz="1300" dirty="0"/>
          </a:p>
        </p:txBody>
      </p:sp>
      <p:pic>
        <p:nvPicPr>
          <p:cNvPr id="4" name="Picture 3">
            <a:extLst>
              <a:ext uri="{FF2B5EF4-FFF2-40B4-BE49-F238E27FC236}">
                <a16:creationId xmlns:a16="http://schemas.microsoft.com/office/drawing/2014/main" id="{F7E5403B-B1DA-3257-E842-089ED4808027}"/>
              </a:ext>
            </a:extLst>
          </p:cNvPr>
          <p:cNvPicPr>
            <a:picLocks noChangeAspect="1"/>
          </p:cNvPicPr>
          <p:nvPr/>
        </p:nvPicPr>
        <p:blipFill>
          <a:blip r:embed="rId3"/>
          <a:stretch>
            <a:fillRect/>
          </a:stretch>
        </p:blipFill>
        <p:spPr>
          <a:xfrm>
            <a:off x="6525000" y="2049825"/>
            <a:ext cx="3600000" cy="2758349"/>
          </a:xfrm>
          <a:prstGeom prst="rect">
            <a:avLst/>
          </a:prstGeom>
        </p:spPr>
      </p:pic>
    </p:spTree>
    <p:extLst>
      <p:ext uri="{BB962C8B-B14F-4D97-AF65-F5344CB8AC3E}">
        <p14:creationId xmlns:p14="http://schemas.microsoft.com/office/powerpoint/2010/main" val="236933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5" name="Group 2064">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66" name="Rectangle 2065">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Oval 2066">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Oval 2067">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9" name="Group 2068">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74" name="Rectangle 2073">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0" name="Group 2069">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72" name="Rectangle 2071">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1" name="Rectangle 2070">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7" name="Rectangle 2076">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57D86AC-CF81-D6FE-CDBD-EA0093B64D44}"/>
              </a:ext>
            </a:extLst>
          </p:cNvPr>
          <p:cNvSpPr>
            <a:spLocks noGrp="1"/>
          </p:cNvSpPr>
          <p:nvPr>
            <p:ph type="title"/>
          </p:nvPr>
        </p:nvSpPr>
        <p:spPr>
          <a:xfrm>
            <a:off x="7086315" y="545126"/>
            <a:ext cx="4554821" cy="2186096"/>
          </a:xfrm>
        </p:spPr>
        <p:txBody>
          <a:bodyPr anchor="t">
            <a:normAutofit/>
          </a:bodyPr>
          <a:lstStyle/>
          <a:p>
            <a:pPr algn="ctr"/>
            <a:r>
              <a:rPr lang="en-US" b="1" dirty="0">
                <a:effectLst>
                  <a:outerShdw blurRad="38100" dist="38100" dir="2700000" algn="tl">
                    <a:srgbClr val="000000">
                      <a:alpha val="43137"/>
                    </a:srgbClr>
                  </a:outerShdw>
                </a:effectLst>
              </a:rPr>
              <a:t>Team Dynamics </a:t>
            </a:r>
          </a:p>
        </p:txBody>
      </p:sp>
      <p:pic>
        <p:nvPicPr>
          <p:cNvPr id="2058" name="Picture 10" descr="Team Work Png Clipart, Resolution:1024x768 HD Png Download - CPPNG.com">
            <a:extLst>
              <a:ext uri="{FF2B5EF4-FFF2-40B4-BE49-F238E27FC236}">
                <a16:creationId xmlns:a16="http://schemas.microsoft.com/office/drawing/2014/main" id="{2DF09B56-7C73-DBF5-E774-11DD1DC93E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1155720"/>
            <a:ext cx="6049714" cy="45372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57654E-58ED-D7FD-C3C2-833D8B2276F9}"/>
              </a:ext>
            </a:extLst>
          </p:cNvPr>
          <p:cNvSpPr>
            <a:spLocks noGrp="1"/>
          </p:cNvSpPr>
          <p:nvPr>
            <p:ph idx="1"/>
          </p:nvPr>
        </p:nvSpPr>
        <p:spPr>
          <a:xfrm>
            <a:off x="7104063" y="2947121"/>
            <a:ext cx="4537073" cy="3361604"/>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The behavioral interactions between team members are referred to as team dynamics. The effectiveness of a team in achieving its objectives is significantly influenced by how well it works together, interacts, and communicates.</a:t>
            </a:r>
          </a:p>
        </p:txBody>
      </p:sp>
    </p:spTree>
    <p:extLst>
      <p:ext uri="{BB962C8B-B14F-4D97-AF65-F5344CB8AC3E}">
        <p14:creationId xmlns:p14="http://schemas.microsoft.com/office/powerpoint/2010/main" val="203795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B22E-4C36-5303-6E5B-A981B710EBD5}"/>
              </a:ext>
            </a:extLst>
          </p:cNvPr>
          <p:cNvSpPr>
            <a:spLocks noGrp="1"/>
          </p:cNvSpPr>
          <p:nvPr>
            <p:ph type="title"/>
          </p:nvPr>
        </p:nvSpPr>
        <p:spPr/>
        <p:txBody>
          <a:bodyPr>
            <a:normAutofit fontScale="90000"/>
          </a:bodyPr>
          <a:lstStyle/>
          <a:p>
            <a:r>
              <a:rPr lang="en-US" sz="6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Why do we need to consider team dynamics?</a:t>
            </a:r>
            <a:br>
              <a:rPr lang="en-US" sz="60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96FC692-BA9D-3840-BACB-B541F41A1CE2}"/>
              </a:ext>
            </a:extLst>
          </p:cNvPr>
          <p:cNvSpPr>
            <a:spLocks noGrp="1"/>
          </p:cNvSpPr>
          <p:nvPr>
            <p:ph idx="1"/>
          </p:nvPr>
        </p:nvSpPr>
        <p:spPr/>
        <p:txBody>
          <a:bodyPr>
            <a:normAutofit lnSpcReduction="10000"/>
          </a:bodyPr>
          <a:lstStyle/>
          <a:p>
            <a:pPr marL="0" indent="0" algn="just">
              <a:lnSpc>
                <a:spcPct val="107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Team dynamics allows us to complete tasks that are complicated and difficult for individuals to complete on their own.</a:t>
            </a:r>
          </a:p>
          <a:p>
            <a:pPr marL="0" marR="0" indent="0" algn="just">
              <a:lnSpc>
                <a:spcPct val="107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Team dynamics focuses on the variety of skills and abilities each team member            has.</a:t>
            </a:r>
          </a:p>
          <a:p>
            <a:pPr marL="0" indent="0">
              <a:buNone/>
            </a:pPr>
            <a:endParaRPr lang="en-US" dirty="0"/>
          </a:p>
        </p:txBody>
      </p:sp>
    </p:spTree>
    <p:extLst>
      <p:ext uri="{BB962C8B-B14F-4D97-AF65-F5344CB8AC3E}">
        <p14:creationId xmlns:p14="http://schemas.microsoft.com/office/powerpoint/2010/main" val="300442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10C59-095D-70D4-A971-52ECFACC8659}"/>
              </a:ext>
            </a:extLst>
          </p:cNvPr>
          <p:cNvSpPr>
            <a:spLocks noGrp="1"/>
          </p:cNvSpPr>
          <p:nvPr>
            <p:ph type="title"/>
          </p:nvPr>
        </p:nvSpPr>
        <p:spPr>
          <a:xfrm>
            <a:off x="540000" y="540000"/>
            <a:ext cx="4500561" cy="2181946"/>
          </a:xfrm>
        </p:spPr>
        <p:txBody>
          <a:bodyPr anchor="t">
            <a:normAutofit/>
          </a:bodyPr>
          <a:lstStyle/>
          <a:p>
            <a:r>
              <a:rPr lang="en-US" sz="4700">
                <a:effectLst/>
                <a:latin typeface="Times New Roman" panose="02020603050405020304" pitchFamily="18" charset="0"/>
                <a:ea typeface="Calibri" panose="020F0502020204030204" pitchFamily="34" charset="0"/>
                <a:cs typeface="Times New Roman" panose="02020603050405020304" pitchFamily="18" charset="0"/>
              </a:rPr>
              <a:t>How to improve team dynamics?</a:t>
            </a:r>
            <a:br>
              <a:rPr lang="en-US" sz="4700">
                <a:effectLst/>
                <a:latin typeface="Calibri" panose="020F0502020204030204" pitchFamily="34" charset="0"/>
                <a:ea typeface="Calibri" panose="020F0502020204030204" pitchFamily="34" charset="0"/>
                <a:cs typeface="Arial" panose="020B0604020202020204" pitchFamily="34" charset="0"/>
              </a:rPr>
            </a:br>
            <a:endParaRPr lang="en-US" sz="4700"/>
          </a:p>
        </p:txBody>
      </p:sp>
      <p:sp>
        <p:nvSpPr>
          <p:cNvPr id="3" name="Content Placeholder 2">
            <a:extLst>
              <a:ext uri="{FF2B5EF4-FFF2-40B4-BE49-F238E27FC236}">
                <a16:creationId xmlns:a16="http://schemas.microsoft.com/office/drawing/2014/main" id="{2BDAF948-4B33-DD38-038C-CBA8B0B0735D}"/>
              </a:ext>
            </a:extLst>
          </p:cNvPr>
          <p:cNvSpPr>
            <a:spLocks noGrp="1"/>
          </p:cNvSpPr>
          <p:nvPr>
            <p:ph idx="1"/>
          </p:nvPr>
        </p:nvSpPr>
        <p:spPr>
          <a:xfrm>
            <a:off x="550863" y="2947121"/>
            <a:ext cx="4500562" cy="3361604"/>
          </a:xfrm>
        </p:spPr>
        <p:txBody>
          <a:bodyPr anchor="t">
            <a:normAutofit/>
          </a:bodyPr>
          <a:lstStyle/>
          <a:p>
            <a:pPr marL="342900" marR="0" lvl="0" indent="-342900">
              <a:lnSpc>
                <a:spcPct val="115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Mutual respect between team members should be maintained.</a:t>
            </a:r>
          </a:p>
          <a:p>
            <a:pPr marL="342900" marR="0" lvl="0" indent="-342900">
              <a:lnSpc>
                <a:spcPct val="115000"/>
              </a:lnSpc>
              <a:spcBef>
                <a:spcPts val="0"/>
              </a:spcBef>
              <a:spcAft>
                <a:spcPts val="0"/>
              </a:spcAft>
              <a:buFont typeface="+mj-lt"/>
              <a:buAutoNum type="arabicPeriod"/>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Always have the winning mentality, that is what teamwork is about.</a:t>
            </a:r>
          </a:p>
          <a:p>
            <a:pPr marL="0" marR="0" lvl="0" indent="0">
              <a:lnSpc>
                <a:spcPct val="115000"/>
              </a:lnSpc>
              <a:spcBef>
                <a:spcPts val="0"/>
              </a:spcBef>
              <a:spcAft>
                <a:spcPts val="80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3.   Flexibility.</a:t>
            </a:r>
          </a:p>
          <a:p>
            <a:pPr>
              <a:lnSpc>
                <a:spcPct val="115000"/>
              </a:lnSpc>
            </a:pPr>
            <a:endParaRPr lang="en-US" dirty="0"/>
          </a:p>
        </p:txBody>
      </p:sp>
      <p:grpSp>
        <p:nvGrpSpPr>
          <p:cNvPr id="3087" name="Group 3086">
            <a:extLst>
              <a:ext uri="{FF2B5EF4-FFF2-40B4-BE49-F238E27FC236}">
                <a16:creationId xmlns:a16="http://schemas.microsoft.com/office/drawing/2014/main" id="{0E8F63A3-F61B-40B5-B873-BF7E9A6B90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0025" y="0"/>
            <a:ext cx="5085551" cy="4326087"/>
            <a:chOff x="5130025" y="0"/>
            <a:chExt cx="5085551" cy="4326087"/>
          </a:xfrm>
        </p:grpSpPr>
        <p:sp>
          <p:nvSpPr>
            <p:cNvPr id="3088" name="Oval 3087">
              <a:extLst>
                <a:ext uri="{FF2B5EF4-FFF2-40B4-BE49-F238E27FC236}">
                  <a16:creationId xmlns:a16="http://schemas.microsoft.com/office/drawing/2014/main" id="{963EB57F-A48C-4121-8F68-B1C5B5BCFE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30025" y="6087"/>
              <a:ext cx="4320000" cy="4320000"/>
            </a:xfrm>
            <a:prstGeom prst="ellipse">
              <a:avLst/>
            </a:prstGeom>
            <a:solidFill>
              <a:schemeClr val="accent2"/>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Oval 3088">
              <a:extLst>
                <a:ext uri="{FF2B5EF4-FFF2-40B4-BE49-F238E27FC236}">
                  <a16:creationId xmlns:a16="http://schemas.microsoft.com/office/drawing/2014/main" id="{4A654D1A-6DD9-4931-9996-F881330AA4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615576" y="0"/>
              <a:ext cx="3600000" cy="3600000"/>
            </a:xfrm>
            <a:prstGeom prst="ellipse">
              <a:avLst/>
            </a:prstGeom>
            <a:solidFill>
              <a:schemeClr val="accent1"/>
            </a:solidFill>
            <a:ln>
              <a:noFill/>
            </a:ln>
            <a:effectLst>
              <a:softEdge rad="762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0" name="Oval 3089">
              <a:extLst>
                <a:ext uri="{FF2B5EF4-FFF2-40B4-BE49-F238E27FC236}">
                  <a16:creationId xmlns:a16="http://schemas.microsoft.com/office/drawing/2014/main" id="{BE0EE2CC-EC7F-41A0-B975-A1B9A965AB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986438" y="548550"/>
              <a:ext cx="3600000" cy="3600000"/>
            </a:xfrm>
            <a:prstGeom prst="ellipse">
              <a:avLst/>
            </a:prstGeom>
            <a:solidFill>
              <a:schemeClr val="accent3">
                <a:alpha val="80000"/>
              </a:schemeClr>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Freeform: Shape 3090">
              <a:extLst>
                <a:ext uri="{FF2B5EF4-FFF2-40B4-BE49-F238E27FC236}">
                  <a16:creationId xmlns:a16="http://schemas.microsoft.com/office/drawing/2014/main" id="{C948D627-57BC-41B3-A9E8-59A5FE7E3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3015" y="0"/>
              <a:ext cx="4320000" cy="4320000"/>
            </a:xfrm>
            <a:custGeom>
              <a:avLst/>
              <a:gdLst>
                <a:gd name="connsiteX0" fmla="*/ 2160001 w 4320000"/>
                <a:gd name="connsiteY0" fmla="*/ 0 h 4320000"/>
                <a:gd name="connsiteX1" fmla="*/ 4320000 w 4320000"/>
                <a:gd name="connsiteY1" fmla="*/ 2160001 h 4320000"/>
                <a:gd name="connsiteX2" fmla="*/ 2160001 w 4320000"/>
                <a:gd name="connsiteY2" fmla="*/ 4320000 h 4320000"/>
                <a:gd name="connsiteX3" fmla="*/ 0 w 4320000"/>
                <a:gd name="connsiteY3" fmla="*/ 2160001 h 4320000"/>
                <a:gd name="connsiteX4" fmla="*/ 2160001 w 4320000"/>
                <a:gd name="connsiteY4" fmla="*/ 0 h 43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4320000">
                  <a:moveTo>
                    <a:pt x="2160001" y="0"/>
                  </a:moveTo>
                  <a:cubicBezTo>
                    <a:pt x="3352935" y="0"/>
                    <a:pt x="4320000" y="967065"/>
                    <a:pt x="4320000" y="2160001"/>
                  </a:cubicBezTo>
                  <a:cubicBezTo>
                    <a:pt x="4320000" y="3352936"/>
                    <a:pt x="3352935" y="4320000"/>
                    <a:pt x="2160001" y="4320000"/>
                  </a:cubicBezTo>
                  <a:cubicBezTo>
                    <a:pt x="967065" y="4320000"/>
                    <a:pt x="0" y="3352936"/>
                    <a:pt x="0" y="2160001"/>
                  </a:cubicBezTo>
                  <a:cubicBezTo>
                    <a:pt x="0" y="967065"/>
                    <a:pt x="967065" y="0"/>
                    <a:pt x="2160001" y="0"/>
                  </a:cubicBezTo>
                  <a:close/>
                </a:path>
              </a:pathLst>
            </a:custGeom>
            <a:solidFill>
              <a:srgbClr val="FFFFFF"/>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93" name="Group 3092">
            <a:extLst>
              <a:ext uri="{FF2B5EF4-FFF2-40B4-BE49-F238E27FC236}">
                <a16:creationId xmlns:a16="http://schemas.microsoft.com/office/drawing/2014/main" id="{43401D15-E5CD-4E23-8097-C37E51F24D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88866" y="3135074"/>
            <a:ext cx="3472275" cy="3551926"/>
            <a:chOff x="5188866" y="3135074"/>
            <a:chExt cx="3472275" cy="3551926"/>
          </a:xfrm>
        </p:grpSpPr>
        <p:sp>
          <p:nvSpPr>
            <p:cNvPr id="3094" name="Oval 3093">
              <a:extLst>
                <a:ext uri="{FF2B5EF4-FFF2-40B4-BE49-F238E27FC236}">
                  <a16:creationId xmlns:a16="http://schemas.microsoft.com/office/drawing/2014/main" id="{9A8BA000-003C-481E-8148-3F2B5679A6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497326" y="3797024"/>
              <a:ext cx="2880000" cy="2880000"/>
            </a:xfrm>
            <a:prstGeom prst="ellipse">
              <a:avLst/>
            </a:prstGeom>
            <a:solidFill>
              <a:schemeClr val="accent3"/>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Oval 3094">
              <a:extLst>
                <a:ext uri="{FF2B5EF4-FFF2-40B4-BE49-F238E27FC236}">
                  <a16:creationId xmlns:a16="http://schemas.microsoft.com/office/drawing/2014/main" id="{830D9AF6-F702-49F6-9E39-24CF3FC812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88866" y="3135074"/>
              <a:ext cx="3472275" cy="3472275"/>
            </a:xfrm>
            <a:prstGeom prst="ellipse">
              <a:avLst/>
            </a:prstGeom>
            <a:solidFill>
              <a:schemeClr val="accent2"/>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6" name="Freeform: Shape 3095">
              <a:extLst>
                <a:ext uri="{FF2B5EF4-FFF2-40B4-BE49-F238E27FC236}">
                  <a16:creationId xmlns:a16="http://schemas.microsoft.com/office/drawing/2014/main" id="{825465FA-06FD-4EE6-B028-C684707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33428" y="3807000"/>
              <a:ext cx="2879999" cy="2880000"/>
            </a:xfrm>
            <a:custGeom>
              <a:avLst/>
              <a:gdLst>
                <a:gd name="connsiteX0" fmla="*/ 1440000 w 2879999"/>
                <a:gd name="connsiteY0" fmla="*/ 0 h 2880000"/>
                <a:gd name="connsiteX1" fmla="*/ 2879999 w 2879999"/>
                <a:gd name="connsiteY1" fmla="*/ 1440001 h 2880000"/>
                <a:gd name="connsiteX2" fmla="*/ 1440000 w 2879999"/>
                <a:gd name="connsiteY2" fmla="*/ 2880000 h 2880000"/>
                <a:gd name="connsiteX3" fmla="*/ 0 w 2879999"/>
                <a:gd name="connsiteY3" fmla="*/ 1440001 h 2880000"/>
                <a:gd name="connsiteX4" fmla="*/ 1440000 w 2879999"/>
                <a:gd name="connsiteY4" fmla="*/ 0 h 28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9999" h="2880000">
                  <a:moveTo>
                    <a:pt x="1440000" y="0"/>
                  </a:moveTo>
                  <a:cubicBezTo>
                    <a:pt x="2235289" y="0"/>
                    <a:pt x="2879999" y="644710"/>
                    <a:pt x="2879999" y="1440001"/>
                  </a:cubicBezTo>
                  <a:cubicBezTo>
                    <a:pt x="2879999" y="2235290"/>
                    <a:pt x="2235289" y="2880000"/>
                    <a:pt x="1440000" y="2880000"/>
                  </a:cubicBezTo>
                  <a:cubicBezTo>
                    <a:pt x="644709" y="2880000"/>
                    <a:pt x="0" y="2235290"/>
                    <a:pt x="0" y="1440001"/>
                  </a:cubicBezTo>
                  <a:cubicBezTo>
                    <a:pt x="0" y="644710"/>
                    <a:pt x="644709" y="0"/>
                    <a:pt x="1440000" y="0"/>
                  </a:cubicBezTo>
                  <a:close/>
                </a:path>
              </a:pathLst>
            </a:custGeom>
            <a:solidFill>
              <a:srgbClr val="FFFFFF"/>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98" name="Group 3097">
            <a:extLst>
              <a:ext uri="{FF2B5EF4-FFF2-40B4-BE49-F238E27FC236}">
                <a16:creationId xmlns:a16="http://schemas.microsoft.com/office/drawing/2014/main" id="{007D0B1C-4DA1-4D42-A539-69EEB998B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2000" y="2566575"/>
            <a:ext cx="3600000" cy="4120437"/>
            <a:chOff x="8592000" y="2566575"/>
            <a:chExt cx="3600000" cy="4120437"/>
          </a:xfrm>
        </p:grpSpPr>
        <p:sp>
          <p:nvSpPr>
            <p:cNvPr id="3099" name="Oval 3098">
              <a:extLst>
                <a:ext uri="{FF2B5EF4-FFF2-40B4-BE49-F238E27FC236}">
                  <a16:creationId xmlns:a16="http://schemas.microsoft.com/office/drawing/2014/main" id="{EA0E5C6F-4B60-45C9-BAEC-28EC07A5A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719724" y="2566575"/>
              <a:ext cx="3472275" cy="3472275"/>
            </a:xfrm>
            <a:prstGeom prst="ellipse">
              <a:avLst/>
            </a:prstGeom>
            <a:solidFill>
              <a:schemeClr val="accent2"/>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0" name="Oval 3099">
              <a:extLst>
                <a:ext uri="{FF2B5EF4-FFF2-40B4-BE49-F238E27FC236}">
                  <a16:creationId xmlns:a16="http://schemas.microsoft.com/office/drawing/2014/main" id="{E6A7791E-5550-4D9C-BA34-A6BD81D217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8887616" y="3111700"/>
              <a:ext cx="2530798" cy="2530798"/>
            </a:xfrm>
            <a:prstGeom prst="ellipse">
              <a:avLst/>
            </a:prstGeom>
            <a:solidFill>
              <a:schemeClr val="accent1"/>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Oval 3100">
              <a:extLst>
                <a:ext uri="{FF2B5EF4-FFF2-40B4-BE49-F238E27FC236}">
                  <a16:creationId xmlns:a16="http://schemas.microsoft.com/office/drawing/2014/main" id="{06051B88-1907-47A8-9E76-809DC1194A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605424" y="3128550"/>
              <a:ext cx="3472275" cy="3472275"/>
            </a:xfrm>
            <a:prstGeom prst="ellipse">
              <a:avLst/>
            </a:prstGeom>
            <a:solidFill>
              <a:schemeClr val="accent3">
                <a:alpha val="80000"/>
              </a:schemeClr>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2" name="Freeform: Shape 3101">
              <a:extLst>
                <a:ext uri="{FF2B5EF4-FFF2-40B4-BE49-F238E27FC236}">
                  <a16:creationId xmlns:a16="http://schemas.microsoft.com/office/drawing/2014/main" id="{5D307A82-9B64-462C-A2C2-77B38165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92000" y="3087012"/>
              <a:ext cx="3600000" cy="3600000"/>
            </a:xfrm>
            <a:custGeom>
              <a:avLst/>
              <a:gdLst>
                <a:gd name="connsiteX0" fmla="*/ 1800000 w 3600000"/>
                <a:gd name="connsiteY0" fmla="*/ 0 h 3600000"/>
                <a:gd name="connsiteX1" fmla="*/ 3600000 w 3600000"/>
                <a:gd name="connsiteY1" fmla="*/ 1800001 h 3600000"/>
                <a:gd name="connsiteX2" fmla="*/ 1800000 w 3600000"/>
                <a:gd name="connsiteY2" fmla="*/ 3600000 h 3600000"/>
                <a:gd name="connsiteX3" fmla="*/ 0 w 3600000"/>
                <a:gd name="connsiteY3" fmla="*/ 1800001 h 3600000"/>
                <a:gd name="connsiteX4" fmla="*/ 1800000 w 3600000"/>
                <a:gd name="connsiteY4" fmla="*/ 0 h 36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3600000">
                  <a:moveTo>
                    <a:pt x="1800000" y="0"/>
                  </a:moveTo>
                  <a:cubicBezTo>
                    <a:pt x="2794112" y="0"/>
                    <a:pt x="3600000" y="805888"/>
                    <a:pt x="3600000" y="1800001"/>
                  </a:cubicBezTo>
                  <a:cubicBezTo>
                    <a:pt x="3600000" y="2794113"/>
                    <a:pt x="2794112" y="3600000"/>
                    <a:pt x="1800000" y="3600000"/>
                  </a:cubicBezTo>
                  <a:cubicBezTo>
                    <a:pt x="805888" y="3600000"/>
                    <a:pt x="0" y="2794113"/>
                    <a:pt x="0" y="1800001"/>
                  </a:cubicBezTo>
                  <a:cubicBezTo>
                    <a:pt x="0" y="805888"/>
                    <a:pt x="805888" y="0"/>
                    <a:pt x="1800000" y="0"/>
                  </a:cubicBezTo>
                  <a:close/>
                </a:path>
              </a:pathLst>
            </a:custGeom>
            <a:solidFill>
              <a:srgbClr val="FFFFFF"/>
            </a:soli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078" name="Picture 6">
            <a:extLst>
              <a:ext uri="{FF2B5EF4-FFF2-40B4-BE49-F238E27FC236}">
                <a16:creationId xmlns:a16="http://schemas.microsoft.com/office/drawing/2014/main" id="{A1BAB7EB-6A06-8598-656A-94E4B37E36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3015" y="720000"/>
            <a:ext cx="288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C5C8378-6C45-9C30-3894-F6049A9D88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2500" y="4368062"/>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pect - Free gestures icons">
            <a:extLst>
              <a:ext uri="{FF2B5EF4-FFF2-40B4-BE49-F238E27FC236}">
                <a16:creationId xmlns:a16="http://schemas.microsoft.com/office/drawing/2014/main" id="{FEC7C632-647D-726C-CF8D-07E5B900E1B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12000" y="3807012"/>
            <a:ext cx="216000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9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34">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1" name="Rectangle 35">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2" name="Oval 36">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3" name="Oval 37">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39" name="Group 38">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4" name="Rectangle 43">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5" name="Rectangle 44">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0" name="Group 39">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76" name="Rectangle 41">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Rectangle 42">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8" name="Rectangle 40">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9" name="Rectangle 46">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80" name="Rectangle 4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50">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52">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56">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84" name="Rectangle 57">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8">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60">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2" name="Rectangle 61">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2">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64">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6CCD8B0-2C9C-6951-0173-838E1FD67920}"/>
              </a:ext>
            </a:extLst>
          </p:cNvPr>
          <p:cNvSpPr>
            <a:spLocks noGrp="1"/>
          </p:cNvSpPr>
          <p:nvPr>
            <p:ph type="title"/>
          </p:nvPr>
        </p:nvSpPr>
        <p:spPr>
          <a:xfrm>
            <a:off x="369957" y="2277609"/>
            <a:ext cx="4984035" cy="2302781"/>
          </a:xfrm>
        </p:spPr>
        <p:txBody>
          <a:bodyPr vert="horz" lIns="91440" tIns="45720" rIns="91440" bIns="45720" rtlCol="0" anchor="b">
            <a:normAutofit/>
          </a:bodyPr>
          <a:lstStyle/>
          <a:p>
            <a:r>
              <a:rPr lang="en-US" sz="7500" b="1" dirty="0">
                <a:effectLst>
                  <a:outerShdw blurRad="38100" dist="38100" dir="2700000" algn="tl">
                    <a:srgbClr val="000000">
                      <a:alpha val="43137"/>
                    </a:srgbClr>
                  </a:outerShdw>
                </a:effectLst>
              </a:rPr>
              <a:t>What are team roles?</a:t>
            </a:r>
          </a:p>
        </p:txBody>
      </p:sp>
      <p:sp>
        <p:nvSpPr>
          <p:cNvPr id="69" name="Freeform: Shape 68">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5E96EAC-DDA2-8AB3-F1A5-0BC73E9A1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72945" y="1815613"/>
            <a:ext cx="5801291" cy="3321238"/>
          </a:xfrm>
          <a:prstGeom prst="rect">
            <a:avLst/>
          </a:prstGeom>
          <a:ln>
            <a:noFill/>
          </a:ln>
          <a:effectLst>
            <a:softEdge rad="112500"/>
          </a:effectLst>
        </p:spPr>
      </p:pic>
    </p:spTree>
    <p:extLst>
      <p:ext uri="{BB962C8B-B14F-4D97-AF65-F5344CB8AC3E}">
        <p14:creationId xmlns:p14="http://schemas.microsoft.com/office/powerpoint/2010/main" val="843872807"/>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B1631"/>
      </a:dk2>
      <a:lt2>
        <a:srgbClr val="F0F3F3"/>
      </a:lt2>
      <a:accent1>
        <a:srgbClr val="C34D5F"/>
      </a:accent1>
      <a:accent2>
        <a:srgbClr val="B13B7E"/>
      </a:accent2>
      <a:accent3>
        <a:srgbClr val="C34DC2"/>
      </a:accent3>
      <a:accent4>
        <a:srgbClr val="823BB1"/>
      </a:accent4>
      <a:accent5>
        <a:srgbClr val="624DC3"/>
      </a:accent5>
      <a:accent6>
        <a:srgbClr val="3B57B1"/>
      </a:accent6>
      <a:hlink>
        <a:srgbClr val="784FC4"/>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1064</Words>
  <Application>Microsoft Office PowerPoint</Application>
  <PresentationFormat>Widescreen</PresentationFormat>
  <Paragraphs>109</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Bell MT</vt:lpstr>
      <vt:lpstr>Calibri</vt:lpstr>
      <vt:lpstr>Roboto</vt:lpstr>
      <vt:lpstr>Times New Roman</vt:lpstr>
      <vt:lpstr>GlowVTI</vt:lpstr>
      <vt:lpstr>Team          Dynamics </vt:lpstr>
      <vt:lpstr>    Learning outcomes</vt:lpstr>
      <vt:lpstr>    Headings</vt:lpstr>
      <vt:lpstr>What is a Team?</vt:lpstr>
      <vt:lpstr>   Characteristics of a team </vt:lpstr>
      <vt:lpstr>Team Dynamics </vt:lpstr>
      <vt:lpstr>Why do we need to consider team dynamics? </vt:lpstr>
      <vt:lpstr>How to improve team dynamics? </vt:lpstr>
      <vt:lpstr>What are team roles?</vt:lpstr>
      <vt:lpstr>Action-oriented roles:</vt:lpstr>
      <vt:lpstr>Thinking-oriented roles:</vt:lpstr>
      <vt:lpstr>People-oriented roles:</vt:lpstr>
      <vt:lpstr>How to develop your team dynamics?</vt:lpstr>
      <vt:lpstr>PowerPoint Presentation</vt:lpstr>
      <vt:lpstr>Thank you for paying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Dynamics</dc:title>
  <dc:creator>KHALED MASOUD</dc:creator>
  <cp:lastModifiedBy>KHALED MASOUD</cp:lastModifiedBy>
  <cp:revision>18</cp:revision>
  <dcterms:created xsi:type="dcterms:W3CDTF">2022-09-07T10:32:04Z</dcterms:created>
  <dcterms:modified xsi:type="dcterms:W3CDTF">2022-09-13T18:25:19Z</dcterms:modified>
</cp:coreProperties>
</file>