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0C300-AC5D-4665-AEA2-A53300A957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1CD276-A0AB-44CF-BA99-E10270960968}">
      <dgm:prSet/>
      <dgm:spPr/>
      <dgm:t>
        <a:bodyPr/>
        <a:lstStyle/>
        <a:p>
          <a:r>
            <a:rPr lang="en-US"/>
            <a:t>Controls and Impact:</a:t>
          </a:r>
        </a:p>
      </dgm:t>
    </dgm:pt>
    <dgm:pt modelId="{2BEC946C-2C25-45B7-B9E7-2E6F26B546CD}" type="parTrans" cxnId="{E0DECA86-F5DD-4D32-8AD9-A37CA120DB3D}">
      <dgm:prSet/>
      <dgm:spPr/>
      <dgm:t>
        <a:bodyPr/>
        <a:lstStyle/>
        <a:p>
          <a:endParaRPr lang="en-US"/>
        </a:p>
      </dgm:t>
    </dgm:pt>
    <dgm:pt modelId="{533AE0CB-1284-4206-8172-053BAA107727}" type="sibTrans" cxnId="{E0DECA86-F5DD-4D32-8AD9-A37CA120DB3D}">
      <dgm:prSet/>
      <dgm:spPr/>
      <dgm:t>
        <a:bodyPr/>
        <a:lstStyle/>
        <a:p>
          <a:endParaRPr lang="en-US"/>
        </a:p>
      </dgm:t>
    </dgm:pt>
    <dgm:pt modelId="{BDCB67F7-3470-42E2-8A4B-4C78DA7818DF}">
      <dgm:prSet/>
      <dgm:spPr/>
      <dgm:t>
        <a:bodyPr/>
        <a:lstStyle/>
        <a:p>
          <a:r>
            <a:rPr lang="en-US" dirty="0"/>
            <a:t>- Mandatory MFA: ↓ PoA, ↓ TEF</a:t>
          </a:r>
        </a:p>
      </dgm:t>
    </dgm:pt>
    <dgm:pt modelId="{3FC980A2-AAAF-48FF-83BE-3B6C6BDF5E26}" type="parTrans" cxnId="{4374A4EE-5E2F-4E6F-889B-D9B6E47DB575}">
      <dgm:prSet/>
      <dgm:spPr/>
      <dgm:t>
        <a:bodyPr/>
        <a:lstStyle/>
        <a:p>
          <a:endParaRPr lang="en-US"/>
        </a:p>
      </dgm:t>
    </dgm:pt>
    <dgm:pt modelId="{CF7E4E3F-0E87-42E2-8BBA-587ACD7743C1}" type="sibTrans" cxnId="{4374A4EE-5E2F-4E6F-889B-D9B6E47DB575}">
      <dgm:prSet/>
      <dgm:spPr/>
      <dgm:t>
        <a:bodyPr/>
        <a:lstStyle/>
        <a:p>
          <a:endParaRPr lang="en-US"/>
        </a:p>
      </dgm:t>
    </dgm:pt>
    <dgm:pt modelId="{58E7C1BD-7C83-41C4-A795-9DFC34894038}">
      <dgm:prSet/>
      <dgm:spPr/>
      <dgm:t>
        <a:bodyPr/>
        <a:lstStyle/>
        <a:p>
          <a:r>
            <a:rPr lang="en-US"/>
            <a:t>- Email System + SIEM: ↑ RS, ↓ LM</a:t>
          </a:r>
        </a:p>
      </dgm:t>
    </dgm:pt>
    <dgm:pt modelId="{03A0C2DB-A55C-4864-9BA0-BCC3CF648378}" type="parTrans" cxnId="{F865B09F-2CB1-4C01-BD74-A225FDCE2273}">
      <dgm:prSet/>
      <dgm:spPr/>
      <dgm:t>
        <a:bodyPr/>
        <a:lstStyle/>
        <a:p>
          <a:endParaRPr lang="en-US"/>
        </a:p>
      </dgm:t>
    </dgm:pt>
    <dgm:pt modelId="{981ABF10-E837-4C0E-ADC5-A2834707ADC0}" type="sibTrans" cxnId="{F865B09F-2CB1-4C01-BD74-A225FDCE2273}">
      <dgm:prSet/>
      <dgm:spPr/>
      <dgm:t>
        <a:bodyPr/>
        <a:lstStyle/>
        <a:p>
          <a:endParaRPr lang="en-US"/>
        </a:p>
      </dgm:t>
    </dgm:pt>
    <dgm:pt modelId="{9C3E2BF7-ACB6-445D-B4C3-9E479FE4F837}">
      <dgm:prSet/>
      <dgm:spPr/>
      <dgm:t>
        <a:bodyPr/>
        <a:lstStyle/>
        <a:p>
          <a:r>
            <a:rPr lang="en-US" dirty="0"/>
            <a:t>- Phishing Training: ↓ PoA</a:t>
          </a:r>
        </a:p>
      </dgm:t>
    </dgm:pt>
    <dgm:pt modelId="{A25901F6-9F0D-4A33-9A3A-1541D22959B5}" type="parTrans" cxnId="{5F92DAC5-8B2C-4FD4-A541-FCC89B456EFC}">
      <dgm:prSet/>
      <dgm:spPr/>
      <dgm:t>
        <a:bodyPr/>
        <a:lstStyle/>
        <a:p>
          <a:endParaRPr lang="en-US"/>
        </a:p>
      </dgm:t>
    </dgm:pt>
    <dgm:pt modelId="{000EDED6-7DA4-4840-8A24-5F7AD6B03E92}" type="sibTrans" cxnId="{5F92DAC5-8B2C-4FD4-A541-FCC89B456EFC}">
      <dgm:prSet/>
      <dgm:spPr/>
      <dgm:t>
        <a:bodyPr/>
        <a:lstStyle/>
        <a:p>
          <a:endParaRPr lang="en-US"/>
        </a:p>
      </dgm:t>
    </dgm:pt>
    <dgm:pt modelId="{AA9F0223-05C3-4ABE-87EE-A28F7234C832}">
      <dgm:prSet/>
      <dgm:spPr/>
      <dgm:t>
        <a:bodyPr/>
        <a:lstStyle/>
        <a:p>
          <a:r>
            <a:rPr lang="en-US"/>
            <a:t>- Real-Time Alerting: ↓ SLEF, ↓ LM</a:t>
          </a:r>
        </a:p>
      </dgm:t>
    </dgm:pt>
    <dgm:pt modelId="{2145D9A4-8848-497F-B4C1-8F4C8F590849}" type="parTrans" cxnId="{D39E1E87-51FC-4835-8272-D866FB303F44}">
      <dgm:prSet/>
      <dgm:spPr/>
      <dgm:t>
        <a:bodyPr/>
        <a:lstStyle/>
        <a:p>
          <a:endParaRPr lang="en-US"/>
        </a:p>
      </dgm:t>
    </dgm:pt>
    <dgm:pt modelId="{ACD98B5C-7D93-4D4C-8C43-2F18A6C54134}" type="sibTrans" cxnId="{D39E1E87-51FC-4835-8272-D866FB303F44}">
      <dgm:prSet/>
      <dgm:spPr/>
      <dgm:t>
        <a:bodyPr/>
        <a:lstStyle/>
        <a:p>
          <a:endParaRPr lang="en-US"/>
        </a:p>
      </dgm:t>
    </dgm:pt>
    <dgm:pt modelId="{7E3FD9AC-39E5-4C38-B03A-4DCB293877FF}">
      <dgm:prSet/>
      <dgm:spPr/>
      <dgm:t>
        <a:bodyPr/>
        <a:lstStyle/>
        <a:p>
          <a:r>
            <a:rPr lang="en-US"/>
            <a:t>- Incident Response Drills: ↓ PL</a:t>
          </a:r>
        </a:p>
      </dgm:t>
    </dgm:pt>
    <dgm:pt modelId="{39D9AA36-54EF-4FEE-B986-05D02CEEF5C1}" type="parTrans" cxnId="{E2C8733E-17CD-44C0-841E-24363871D7EB}">
      <dgm:prSet/>
      <dgm:spPr/>
      <dgm:t>
        <a:bodyPr/>
        <a:lstStyle/>
        <a:p>
          <a:endParaRPr lang="en-US"/>
        </a:p>
      </dgm:t>
    </dgm:pt>
    <dgm:pt modelId="{BF9D380A-C3FE-4695-8095-F096A31E8B99}" type="sibTrans" cxnId="{E2C8733E-17CD-44C0-841E-24363871D7EB}">
      <dgm:prSet/>
      <dgm:spPr/>
      <dgm:t>
        <a:bodyPr/>
        <a:lstStyle/>
        <a:p>
          <a:endParaRPr lang="en-US"/>
        </a:p>
      </dgm:t>
    </dgm:pt>
    <dgm:pt modelId="{56842B87-025A-43E2-BF50-CA3195B68087}">
      <dgm:prSet/>
      <dgm:spPr/>
      <dgm:t>
        <a:bodyPr/>
        <a:lstStyle/>
        <a:p>
          <a:r>
            <a:rPr lang="en-US"/>
            <a:t>Estimated Cost: $190,000</a:t>
          </a:r>
        </a:p>
      </dgm:t>
    </dgm:pt>
    <dgm:pt modelId="{732FE0EF-2C6F-4EBB-80B1-FE73AF8B0BCB}" type="parTrans" cxnId="{B5515580-07DD-41A9-8D20-EF31FC340C18}">
      <dgm:prSet/>
      <dgm:spPr/>
      <dgm:t>
        <a:bodyPr/>
        <a:lstStyle/>
        <a:p>
          <a:endParaRPr lang="en-US"/>
        </a:p>
      </dgm:t>
    </dgm:pt>
    <dgm:pt modelId="{52CD5AC6-5B4A-4593-A39B-91C914FDDCCD}" type="sibTrans" cxnId="{B5515580-07DD-41A9-8D20-EF31FC340C18}">
      <dgm:prSet/>
      <dgm:spPr/>
      <dgm:t>
        <a:bodyPr/>
        <a:lstStyle/>
        <a:p>
          <a:endParaRPr lang="en-US"/>
        </a:p>
      </dgm:t>
    </dgm:pt>
    <dgm:pt modelId="{C3F65213-694A-403F-9395-14369EE55299}" type="pres">
      <dgm:prSet presAssocID="{FF80C300-AC5D-4665-AEA2-A53300A95702}" presName="vert0" presStyleCnt="0">
        <dgm:presLayoutVars>
          <dgm:dir/>
          <dgm:animOne val="branch"/>
          <dgm:animLvl val="lvl"/>
        </dgm:presLayoutVars>
      </dgm:prSet>
      <dgm:spPr/>
    </dgm:pt>
    <dgm:pt modelId="{BC71BE9E-559F-4E2D-9E1B-AE4E89B09571}" type="pres">
      <dgm:prSet presAssocID="{C61CD276-A0AB-44CF-BA99-E10270960968}" presName="thickLine" presStyleLbl="alignNode1" presStyleIdx="0" presStyleCnt="7"/>
      <dgm:spPr/>
    </dgm:pt>
    <dgm:pt modelId="{EBCC6DE3-2CF0-430A-A68B-4DE405A7C4E5}" type="pres">
      <dgm:prSet presAssocID="{C61CD276-A0AB-44CF-BA99-E10270960968}" presName="horz1" presStyleCnt="0"/>
      <dgm:spPr/>
    </dgm:pt>
    <dgm:pt modelId="{B92C0F0E-98A9-44CF-8BEC-F04028C1ABA7}" type="pres">
      <dgm:prSet presAssocID="{C61CD276-A0AB-44CF-BA99-E10270960968}" presName="tx1" presStyleLbl="revTx" presStyleIdx="0" presStyleCnt="7"/>
      <dgm:spPr/>
    </dgm:pt>
    <dgm:pt modelId="{9B5B5771-4099-4F5E-B261-2FFF90E8CD0F}" type="pres">
      <dgm:prSet presAssocID="{C61CD276-A0AB-44CF-BA99-E10270960968}" presName="vert1" presStyleCnt="0"/>
      <dgm:spPr/>
    </dgm:pt>
    <dgm:pt modelId="{683F8049-73FF-4C7B-8ACA-41B16A1B1AC6}" type="pres">
      <dgm:prSet presAssocID="{BDCB67F7-3470-42E2-8A4B-4C78DA7818DF}" presName="thickLine" presStyleLbl="alignNode1" presStyleIdx="1" presStyleCnt="7"/>
      <dgm:spPr/>
    </dgm:pt>
    <dgm:pt modelId="{7751F0BF-49FA-49F6-98FB-B0E453E2DDB1}" type="pres">
      <dgm:prSet presAssocID="{BDCB67F7-3470-42E2-8A4B-4C78DA7818DF}" presName="horz1" presStyleCnt="0"/>
      <dgm:spPr/>
    </dgm:pt>
    <dgm:pt modelId="{4F0E8362-8DB7-43EF-A6C9-C51AB9EDC2DD}" type="pres">
      <dgm:prSet presAssocID="{BDCB67F7-3470-42E2-8A4B-4C78DA7818DF}" presName="tx1" presStyleLbl="revTx" presStyleIdx="1" presStyleCnt="7"/>
      <dgm:spPr/>
    </dgm:pt>
    <dgm:pt modelId="{3168DA51-1F3E-4AE0-B947-1E6899EFE23B}" type="pres">
      <dgm:prSet presAssocID="{BDCB67F7-3470-42E2-8A4B-4C78DA7818DF}" presName="vert1" presStyleCnt="0"/>
      <dgm:spPr/>
    </dgm:pt>
    <dgm:pt modelId="{ADEBACB0-6145-4637-B673-835F7DC79E0B}" type="pres">
      <dgm:prSet presAssocID="{58E7C1BD-7C83-41C4-A795-9DFC34894038}" presName="thickLine" presStyleLbl="alignNode1" presStyleIdx="2" presStyleCnt="7"/>
      <dgm:spPr/>
    </dgm:pt>
    <dgm:pt modelId="{DCD732C9-1C7A-4D9B-81D9-AC5DC4566880}" type="pres">
      <dgm:prSet presAssocID="{58E7C1BD-7C83-41C4-A795-9DFC34894038}" presName="horz1" presStyleCnt="0"/>
      <dgm:spPr/>
    </dgm:pt>
    <dgm:pt modelId="{7AEE928F-155A-4029-9A1F-A3D4A735B433}" type="pres">
      <dgm:prSet presAssocID="{58E7C1BD-7C83-41C4-A795-9DFC34894038}" presName="tx1" presStyleLbl="revTx" presStyleIdx="2" presStyleCnt="7"/>
      <dgm:spPr/>
    </dgm:pt>
    <dgm:pt modelId="{848A58BC-F52D-4D19-8241-1D5DC3990858}" type="pres">
      <dgm:prSet presAssocID="{58E7C1BD-7C83-41C4-A795-9DFC34894038}" presName="vert1" presStyleCnt="0"/>
      <dgm:spPr/>
    </dgm:pt>
    <dgm:pt modelId="{672B05A5-0F21-4C73-9446-5B12961B76EB}" type="pres">
      <dgm:prSet presAssocID="{9C3E2BF7-ACB6-445D-B4C3-9E479FE4F837}" presName="thickLine" presStyleLbl="alignNode1" presStyleIdx="3" presStyleCnt="7"/>
      <dgm:spPr/>
    </dgm:pt>
    <dgm:pt modelId="{3087F620-ECFF-487F-B251-5A9CB6BD19AE}" type="pres">
      <dgm:prSet presAssocID="{9C3E2BF7-ACB6-445D-B4C3-9E479FE4F837}" presName="horz1" presStyleCnt="0"/>
      <dgm:spPr/>
    </dgm:pt>
    <dgm:pt modelId="{87A3FC18-4B2A-47AF-B448-73A1E10871A6}" type="pres">
      <dgm:prSet presAssocID="{9C3E2BF7-ACB6-445D-B4C3-9E479FE4F837}" presName="tx1" presStyleLbl="revTx" presStyleIdx="3" presStyleCnt="7"/>
      <dgm:spPr/>
    </dgm:pt>
    <dgm:pt modelId="{97733DD8-5961-47BE-ABA9-AE8B78B3D3DE}" type="pres">
      <dgm:prSet presAssocID="{9C3E2BF7-ACB6-445D-B4C3-9E479FE4F837}" presName="vert1" presStyleCnt="0"/>
      <dgm:spPr/>
    </dgm:pt>
    <dgm:pt modelId="{549B83DC-3299-4DA0-8A39-5D681AAB895D}" type="pres">
      <dgm:prSet presAssocID="{AA9F0223-05C3-4ABE-87EE-A28F7234C832}" presName="thickLine" presStyleLbl="alignNode1" presStyleIdx="4" presStyleCnt="7"/>
      <dgm:spPr/>
    </dgm:pt>
    <dgm:pt modelId="{AB676EF0-92D1-46AD-8D4D-FE5491B287F1}" type="pres">
      <dgm:prSet presAssocID="{AA9F0223-05C3-4ABE-87EE-A28F7234C832}" presName="horz1" presStyleCnt="0"/>
      <dgm:spPr/>
    </dgm:pt>
    <dgm:pt modelId="{334672C3-D9A8-4D77-89AB-B1DEAD8476F8}" type="pres">
      <dgm:prSet presAssocID="{AA9F0223-05C3-4ABE-87EE-A28F7234C832}" presName="tx1" presStyleLbl="revTx" presStyleIdx="4" presStyleCnt="7"/>
      <dgm:spPr/>
    </dgm:pt>
    <dgm:pt modelId="{225CF5C1-9888-4552-95E0-9B36A672E1A5}" type="pres">
      <dgm:prSet presAssocID="{AA9F0223-05C3-4ABE-87EE-A28F7234C832}" presName="vert1" presStyleCnt="0"/>
      <dgm:spPr/>
    </dgm:pt>
    <dgm:pt modelId="{F2B01792-1641-4091-9A8E-F8B4A48429B1}" type="pres">
      <dgm:prSet presAssocID="{7E3FD9AC-39E5-4C38-B03A-4DCB293877FF}" presName="thickLine" presStyleLbl="alignNode1" presStyleIdx="5" presStyleCnt="7"/>
      <dgm:spPr/>
    </dgm:pt>
    <dgm:pt modelId="{70D603FA-0BD2-411E-B1C7-4BEE1BA005B4}" type="pres">
      <dgm:prSet presAssocID="{7E3FD9AC-39E5-4C38-B03A-4DCB293877FF}" presName="horz1" presStyleCnt="0"/>
      <dgm:spPr/>
    </dgm:pt>
    <dgm:pt modelId="{B9AEB5E8-34FE-4BDE-9C42-EABC6E1DA034}" type="pres">
      <dgm:prSet presAssocID="{7E3FD9AC-39E5-4C38-B03A-4DCB293877FF}" presName="tx1" presStyleLbl="revTx" presStyleIdx="5" presStyleCnt="7"/>
      <dgm:spPr/>
    </dgm:pt>
    <dgm:pt modelId="{D40755D5-FB44-4937-BF8B-D02F45C8144B}" type="pres">
      <dgm:prSet presAssocID="{7E3FD9AC-39E5-4C38-B03A-4DCB293877FF}" presName="vert1" presStyleCnt="0"/>
      <dgm:spPr/>
    </dgm:pt>
    <dgm:pt modelId="{DB4ED0EE-8462-4BEF-851C-B24E070C0BBB}" type="pres">
      <dgm:prSet presAssocID="{56842B87-025A-43E2-BF50-CA3195B68087}" presName="thickLine" presStyleLbl="alignNode1" presStyleIdx="6" presStyleCnt="7"/>
      <dgm:spPr/>
    </dgm:pt>
    <dgm:pt modelId="{340916DA-8602-412C-97F8-8FDC3270CD7C}" type="pres">
      <dgm:prSet presAssocID="{56842B87-025A-43E2-BF50-CA3195B68087}" presName="horz1" presStyleCnt="0"/>
      <dgm:spPr/>
    </dgm:pt>
    <dgm:pt modelId="{65D58C75-AFEE-437E-ACDD-3949A91E4BD7}" type="pres">
      <dgm:prSet presAssocID="{56842B87-025A-43E2-BF50-CA3195B68087}" presName="tx1" presStyleLbl="revTx" presStyleIdx="6" presStyleCnt="7"/>
      <dgm:spPr/>
    </dgm:pt>
    <dgm:pt modelId="{E1B3746C-0225-4FCB-B98A-7C8C97321F0D}" type="pres">
      <dgm:prSet presAssocID="{56842B87-025A-43E2-BF50-CA3195B68087}" presName="vert1" presStyleCnt="0"/>
      <dgm:spPr/>
    </dgm:pt>
  </dgm:ptLst>
  <dgm:cxnLst>
    <dgm:cxn modelId="{52574225-7A14-4219-A76A-5DA4671E760E}" type="presOf" srcId="{AA9F0223-05C3-4ABE-87EE-A28F7234C832}" destId="{334672C3-D9A8-4D77-89AB-B1DEAD8476F8}" srcOrd="0" destOrd="0" presId="urn:microsoft.com/office/officeart/2008/layout/LinedList"/>
    <dgm:cxn modelId="{FB8E4335-735A-40D4-8594-5E982C3BE23A}" type="presOf" srcId="{9C3E2BF7-ACB6-445D-B4C3-9E479FE4F837}" destId="{87A3FC18-4B2A-47AF-B448-73A1E10871A6}" srcOrd="0" destOrd="0" presId="urn:microsoft.com/office/officeart/2008/layout/LinedList"/>
    <dgm:cxn modelId="{E2C8733E-17CD-44C0-841E-24363871D7EB}" srcId="{FF80C300-AC5D-4665-AEA2-A53300A95702}" destId="{7E3FD9AC-39E5-4C38-B03A-4DCB293877FF}" srcOrd="5" destOrd="0" parTransId="{39D9AA36-54EF-4FEE-B986-05D02CEEF5C1}" sibTransId="{BF9D380A-C3FE-4695-8095-F096A31E8B99}"/>
    <dgm:cxn modelId="{A8BB956B-75BE-441A-BB33-20091C8D2A58}" type="presOf" srcId="{56842B87-025A-43E2-BF50-CA3195B68087}" destId="{65D58C75-AFEE-437E-ACDD-3949A91E4BD7}" srcOrd="0" destOrd="0" presId="urn:microsoft.com/office/officeart/2008/layout/LinedList"/>
    <dgm:cxn modelId="{5B81B275-D08C-4F3E-B5B2-FE4257471388}" type="presOf" srcId="{BDCB67F7-3470-42E2-8A4B-4C78DA7818DF}" destId="{4F0E8362-8DB7-43EF-A6C9-C51AB9EDC2DD}" srcOrd="0" destOrd="0" presId="urn:microsoft.com/office/officeart/2008/layout/LinedList"/>
    <dgm:cxn modelId="{B5515580-07DD-41A9-8D20-EF31FC340C18}" srcId="{FF80C300-AC5D-4665-AEA2-A53300A95702}" destId="{56842B87-025A-43E2-BF50-CA3195B68087}" srcOrd="6" destOrd="0" parTransId="{732FE0EF-2C6F-4EBB-80B1-FE73AF8B0BCB}" sibTransId="{52CD5AC6-5B4A-4593-A39B-91C914FDDCCD}"/>
    <dgm:cxn modelId="{E0DECA86-F5DD-4D32-8AD9-A37CA120DB3D}" srcId="{FF80C300-AC5D-4665-AEA2-A53300A95702}" destId="{C61CD276-A0AB-44CF-BA99-E10270960968}" srcOrd="0" destOrd="0" parTransId="{2BEC946C-2C25-45B7-B9E7-2E6F26B546CD}" sibTransId="{533AE0CB-1284-4206-8172-053BAA107727}"/>
    <dgm:cxn modelId="{D39E1E87-51FC-4835-8272-D866FB303F44}" srcId="{FF80C300-AC5D-4665-AEA2-A53300A95702}" destId="{AA9F0223-05C3-4ABE-87EE-A28F7234C832}" srcOrd="4" destOrd="0" parTransId="{2145D9A4-8848-497F-B4C1-8F4C8F590849}" sibTransId="{ACD98B5C-7D93-4D4C-8C43-2F18A6C54134}"/>
    <dgm:cxn modelId="{3FB7A191-7ABE-42C9-8861-F027034F148C}" type="presOf" srcId="{58E7C1BD-7C83-41C4-A795-9DFC34894038}" destId="{7AEE928F-155A-4029-9A1F-A3D4A735B433}" srcOrd="0" destOrd="0" presId="urn:microsoft.com/office/officeart/2008/layout/LinedList"/>
    <dgm:cxn modelId="{F865B09F-2CB1-4C01-BD74-A225FDCE2273}" srcId="{FF80C300-AC5D-4665-AEA2-A53300A95702}" destId="{58E7C1BD-7C83-41C4-A795-9DFC34894038}" srcOrd="2" destOrd="0" parTransId="{03A0C2DB-A55C-4864-9BA0-BCC3CF648378}" sibTransId="{981ABF10-E837-4C0E-ADC5-A2834707ADC0}"/>
    <dgm:cxn modelId="{983907B6-7C6C-4F14-ABAC-30FA29CFFFE3}" type="presOf" srcId="{FF80C300-AC5D-4665-AEA2-A53300A95702}" destId="{C3F65213-694A-403F-9395-14369EE55299}" srcOrd="0" destOrd="0" presId="urn:microsoft.com/office/officeart/2008/layout/LinedList"/>
    <dgm:cxn modelId="{65893BBC-8856-4869-8115-5DE2E8D78920}" type="presOf" srcId="{C61CD276-A0AB-44CF-BA99-E10270960968}" destId="{B92C0F0E-98A9-44CF-8BEC-F04028C1ABA7}" srcOrd="0" destOrd="0" presId="urn:microsoft.com/office/officeart/2008/layout/LinedList"/>
    <dgm:cxn modelId="{5F92DAC5-8B2C-4FD4-A541-FCC89B456EFC}" srcId="{FF80C300-AC5D-4665-AEA2-A53300A95702}" destId="{9C3E2BF7-ACB6-445D-B4C3-9E479FE4F837}" srcOrd="3" destOrd="0" parTransId="{A25901F6-9F0D-4A33-9A3A-1541D22959B5}" sibTransId="{000EDED6-7DA4-4840-8A24-5F7AD6B03E92}"/>
    <dgm:cxn modelId="{A9B088ED-BA69-411F-BFD3-46C53D7D16D4}" type="presOf" srcId="{7E3FD9AC-39E5-4C38-B03A-4DCB293877FF}" destId="{B9AEB5E8-34FE-4BDE-9C42-EABC6E1DA034}" srcOrd="0" destOrd="0" presId="urn:microsoft.com/office/officeart/2008/layout/LinedList"/>
    <dgm:cxn modelId="{4374A4EE-5E2F-4E6F-889B-D9B6E47DB575}" srcId="{FF80C300-AC5D-4665-AEA2-A53300A95702}" destId="{BDCB67F7-3470-42E2-8A4B-4C78DA7818DF}" srcOrd="1" destOrd="0" parTransId="{3FC980A2-AAAF-48FF-83BE-3B6C6BDF5E26}" sibTransId="{CF7E4E3F-0E87-42E2-8BBA-587ACD7743C1}"/>
    <dgm:cxn modelId="{862F8482-3C7D-4DA1-A538-6FE43D3E348B}" type="presParOf" srcId="{C3F65213-694A-403F-9395-14369EE55299}" destId="{BC71BE9E-559F-4E2D-9E1B-AE4E89B09571}" srcOrd="0" destOrd="0" presId="urn:microsoft.com/office/officeart/2008/layout/LinedList"/>
    <dgm:cxn modelId="{046B5693-56EB-4266-96A4-7D05AFC71CFD}" type="presParOf" srcId="{C3F65213-694A-403F-9395-14369EE55299}" destId="{EBCC6DE3-2CF0-430A-A68B-4DE405A7C4E5}" srcOrd="1" destOrd="0" presId="urn:microsoft.com/office/officeart/2008/layout/LinedList"/>
    <dgm:cxn modelId="{7AB3C855-2307-4DE1-8E42-AE085BE38729}" type="presParOf" srcId="{EBCC6DE3-2CF0-430A-A68B-4DE405A7C4E5}" destId="{B92C0F0E-98A9-44CF-8BEC-F04028C1ABA7}" srcOrd="0" destOrd="0" presId="urn:microsoft.com/office/officeart/2008/layout/LinedList"/>
    <dgm:cxn modelId="{B4D7F11B-0F1D-40DA-AEC6-5F0F20985ACD}" type="presParOf" srcId="{EBCC6DE3-2CF0-430A-A68B-4DE405A7C4E5}" destId="{9B5B5771-4099-4F5E-B261-2FFF90E8CD0F}" srcOrd="1" destOrd="0" presId="urn:microsoft.com/office/officeart/2008/layout/LinedList"/>
    <dgm:cxn modelId="{4A7AB4A5-2168-4621-A225-EA800D9880A7}" type="presParOf" srcId="{C3F65213-694A-403F-9395-14369EE55299}" destId="{683F8049-73FF-4C7B-8ACA-41B16A1B1AC6}" srcOrd="2" destOrd="0" presId="urn:microsoft.com/office/officeart/2008/layout/LinedList"/>
    <dgm:cxn modelId="{7541A4E1-0044-41F6-8844-8430690B308D}" type="presParOf" srcId="{C3F65213-694A-403F-9395-14369EE55299}" destId="{7751F0BF-49FA-49F6-98FB-B0E453E2DDB1}" srcOrd="3" destOrd="0" presId="urn:microsoft.com/office/officeart/2008/layout/LinedList"/>
    <dgm:cxn modelId="{59A9B940-EB5F-45CA-A928-83D0C0C2F0D0}" type="presParOf" srcId="{7751F0BF-49FA-49F6-98FB-B0E453E2DDB1}" destId="{4F0E8362-8DB7-43EF-A6C9-C51AB9EDC2DD}" srcOrd="0" destOrd="0" presId="urn:microsoft.com/office/officeart/2008/layout/LinedList"/>
    <dgm:cxn modelId="{C2452B56-535D-4CFA-9922-8A4D82E2AE82}" type="presParOf" srcId="{7751F0BF-49FA-49F6-98FB-B0E453E2DDB1}" destId="{3168DA51-1F3E-4AE0-B947-1E6899EFE23B}" srcOrd="1" destOrd="0" presId="urn:microsoft.com/office/officeart/2008/layout/LinedList"/>
    <dgm:cxn modelId="{81995AE0-E0C0-4D7F-A8F2-0AF44687584B}" type="presParOf" srcId="{C3F65213-694A-403F-9395-14369EE55299}" destId="{ADEBACB0-6145-4637-B673-835F7DC79E0B}" srcOrd="4" destOrd="0" presId="urn:microsoft.com/office/officeart/2008/layout/LinedList"/>
    <dgm:cxn modelId="{32DEE239-4B70-4AC6-8DB6-B969994A59A0}" type="presParOf" srcId="{C3F65213-694A-403F-9395-14369EE55299}" destId="{DCD732C9-1C7A-4D9B-81D9-AC5DC4566880}" srcOrd="5" destOrd="0" presId="urn:microsoft.com/office/officeart/2008/layout/LinedList"/>
    <dgm:cxn modelId="{FA4CAE6D-31B0-4922-9192-BB7A97FEC85F}" type="presParOf" srcId="{DCD732C9-1C7A-4D9B-81D9-AC5DC4566880}" destId="{7AEE928F-155A-4029-9A1F-A3D4A735B433}" srcOrd="0" destOrd="0" presId="urn:microsoft.com/office/officeart/2008/layout/LinedList"/>
    <dgm:cxn modelId="{B46C6DEE-186E-45E3-98F4-50B6401D6809}" type="presParOf" srcId="{DCD732C9-1C7A-4D9B-81D9-AC5DC4566880}" destId="{848A58BC-F52D-4D19-8241-1D5DC3990858}" srcOrd="1" destOrd="0" presId="urn:microsoft.com/office/officeart/2008/layout/LinedList"/>
    <dgm:cxn modelId="{D60B230A-AEB0-46BA-B986-3F97E5DC24CA}" type="presParOf" srcId="{C3F65213-694A-403F-9395-14369EE55299}" destId="{672B05A5-0F21-4C73-9446-5B12961B76EB}" srcOrd="6" destOrd="0" presId="urn:microsoft.com/office/officeart/2008/layout/LinedList"/>
    <dgm:cxn modelId="{02F34D3A-CDD1-4FCD-B1E1-E3D39C74822B}" type="presParOf" srcId="{C3F65213-694A-403F-9395-14369EE55299}" destId="{3087F620-ECFF-487F-B251-5A9CB6BD19AE}" srcOrd="7" destOrd="0" presId="urn:microsoft.com/office/officeart/2008/layout/LinedList"/>
    <dgm:cxn modelId="{155AD4A6-4B0B-47FB-836D-5808F7380FFE}" type="presParOf" srcId="{3087F620-ECFF-487F-B251-5A9CB6BD19AE}" destId="{87A3FC18-4B2A-47AF-B448-73A1E10871A6}" srcOrd="0" destOrd="0" presId="urn:microsoft.com/office/officeart/2008/layout/LinedList"/>
    <dgm:cxn modelId="{3DF6AACC-8A24-441E-B187-70F418AEF507}" type="presParOf" srcId="{3087F620-ECFF-487F-B251-5A9CB6BD19AE}" destId="{97733DD8-5961-47BE-ABA9-AE8B78B3D3DE}" srcOrd="1" destOrd="0" presId="urn:microsoft.com/office/officeart/2008/layout/LinedList"/>
    <dgm:cxn modelId="{B9753492-E90D-4610-A53F-AB3F796657F7}" type="presParOf" srcId="{C3F65213-694A-403F-9395-14369EE55299}" destId="{549B83DC-3299-4DA0-8A39-5D681AAB895D}" srcOrd="8" destOrd="0" presId="urn:microsoft.com/office/officeart/2008/layout/LinedList"/>
    <dgm:cxn modelId="{B88C18C2-19B6-4039-9C53-8EFCFAC4BBA4}" type="presParOf" srcId="{C3F65213-694A-403F-9395-14369EE55299}" destId="{AB676EF0-92D1-46AD-8D4D-FE5491B287F1}" srcOrd="9" destOrd="0" presId="urn:microsoft.com/office/officeart/2008/layout/LinedList"/>
    <dgm:cxn modelId="{96C99B69-A4CC-4B72-9A7D-76FA67FF7024}" type="presParOf" srcId="{AB676EF0-92D1-46AD-8D4D-FE5491B287F1}" destId="{334672C3-D9A8-4D77-89AB-B1DEAD8476F8}" srcOrd="0" destOrd="0" presId="urn:microsoft.com/office/officeart/2008/layout/LinedList"/>
    <dgm:cxn modelId="{51557811-B646-4BC3-B9DF-AB78432679E7}" type="presParOf" srcId="{AB676EF0-92D1-46AD-8D4D-FE5491B287F1}" destId="{225CF5C1-9888-4552-95E0-9B36A672E1A5}" srcOrd="1" destOrd="0" presId="urn:microsoft.com/office/officeart/2008/layout/LinedList"/>
    <dgm:cxn modelId="{4F35943F-692F-414C-8F78-4556C6914CE7}" type="presParOf" srcId="{C3F65213-694A-403F-9395-14369EE55299}" destId="{F2B01792-1641-4091-9A8E-F8B4A48429B1}" srcOrd="10" destOrd="0" presId="urn:microsoft.com/office/officeart/2008/layout/LinedList"/>
    <dgm:cxn modelId="{05435462-3CD9-4820-8A94-F0E4E98A7F8D}" type="presParOf" srcId="{C3F65213-694A-403F-9395-14369EE55299}" destId="{70D603FA-0BD2-411E-B1C7-4BEE1BA005B4}" srcOrd="11" destOrd="0" presId="urn:microsoft.com/office/officeart/2008/layout/LinedList"/>
    <dgm:cxn modelId="{5A1ED0FE-AB01-42D5-A409-1D8F2E373D36}" type="presParOf" srcId="{70D603FA-0BD2-411E-B1C7-4BEE1BA005B4}" destId="{B9AEB5E8-34FE-4BDE-9C42-EABC6E1DA034}" srcOrd="0" destOrd="0" presId="urn:microsoft.com/office/officeart/2008/layout/LinedList"/>
    <dgm:cxn modelId="{AC9A65C0-241A-462C-A19C-52806E558069}" type="presParOf" srcId="{70D603FA-0BD2-411E-B1C7-4BEE1BA005B4}" destId="{D40755D5-FB44-4937-BF8B-D02F45C8144B}" srcOrd="1" destOrd="0" presId="urn:microsoft.com/office/officeart/2008/layout/LinedList"/>
    <dgm:cxn modelId="{83801FED-5B2E-4CD4-B21C-C84A7C62A247}" type="presParOf" srcId="{C3F65213-694A-403F-9395-14369EE55299}" destId="{DB4ED0EE-8462-4BEF-851C-B24E070C0BBB}" srcOrd="12" destOrd="0" presId="urn:microsoft.com/office/officeart/2008/layout/LinedList"/>
    <dgm:cxn modelId="{06A964CA-EAF2-4304-BD73-7B617C93B72E}" type="presParOf" srcId="{C3F65213-694A-403F-9395-14369EE55299}" destId="{340916DA-8602-412C-97F8-8FDC3270CD7C}" srcOrd="13" destOrd="0" presId="urn:microsoft.com/office/officeart/2008/layout/LinedList"/>
    <dgm:cxn modelId="{E3F980E2-409D-4C85-A14D-ECC0C1FFE182}" type="presParOf" srcId="{340916DA-8602-412C-97F8-8FDC3270CD7C}" destId="{65D58C75-AFEE-437E-ACDD-3949A91E4BD7}" srcOrd="0" destOrd="0" presId="urn:microsoft.com/office/officeart/2008/layout/LinedList"/>
    <dgm:cxn modelId="{B40508E4-77A9-4E72-BBC9-8BCCDA087CB3}" type="presParOf" srcId="{340916DA-8602-412C-97F8-8FDC3270CD7C}" destId="{E1B3746C-0225-4FCB-B98A-7C8C97321F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1BE9E-559F-4E2D-9E1B-AE4E89B09571}">
      <dsp:nvSpPr>
        <dsp:cNvPr id="0" name=""/>
        <dsp:cNvSpPr/>
      </dsp:nvSpPr>
      <dsp:spPr>
        <a:xfrm>
          <a:off x="0" y="579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C0F0E-98A9-44CF-8BEC-F04028C1ABA7}">
      <dsp:nvSpPr>
        <dsp:cNvPr id="0" name=""/>
        <dsp:cNvSpPr/>
      </dsp:nvSpPr>
      <dsp:spPr>
        <a:xfrm>
          <a:off x="0" y="579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Controls and Impact:</a:t>
          </a:r>
        </a:p>
      </dsp:txBody>
      <dsp:txXfrm>
        <a:off x="0" y="579"/>
        <a:ext cx="4605442" cy="677867"/>
      </dsp:txXfrm>
    </dsp:sp>
    <dsp:sp modelId="{683F8049-73FF-4C7B-8ACA-41B16A1B1AC6}">
      <dsp:nvSpPr>
        <dsp:cNvPr id="0" name=""/>
        <dsp:cNvSpPr/>
      </dsp:nvSpPr>
      <dsp:spPr>
        <a:xfrm>
          <a:off x="0" y="678446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E8362-8DB7-43EF-A6C9-C51AB9EDC2DD}">
      <dsp:nvSpPr>
        <dsp:cNvPr id="0" name=""/>
        <dsp:cNvSpPr/>
      </dsp:nvSpPr>
      <dsp:spPr>
        <a:xfrm>
          <a:off x="0" y="678446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Mandatory MFA: ↓ PoA, ↓ TEF</a:t>
          </a:r>
        </a:p>
      </dsp:txBody>
      <dsp:txXfrm>
        <a:off x="0" y="678446"/>
        <a:ext cx="4605442" cy="677867"/>
      </dsp:txXfrm>
    </dsp:sp>
    <dsp:sp modelId="{ADEBACB0-6145-4637-B673-835F7DC79E0B}">
      <dsp:nvSpPr>
        <dsp:cNvPr id="0" name=""/>
        <dsp:cNvSpPr/>
      </dsp:nvSpPr>
      <dsp:spPr>
        <a:xfrm>
          <a:off x="0" y="1356314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E928F-155A-4029-9A1F-A3D4A735B433}">
      <dsp:nvSpPr>
        <dsp:cNvPr id="0" name=""/>
        <dsp:cNvSpPr/>
      </dsp:nvSpPr>
      <dsp:spPr>
        <a:xfrm>
          <a:off x="0" y="1356314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Email System + SIEM: ↑ RS, ↓ LM</a:t>
          </a:r>
        </a:p>
      </dsp:txBody>
      <dsp:txXfrm>
        <a:off x="0" y="1356314"/>
        <a:ext cx="4605442" cy="677867"/>
      </dsp:txXfrm>
    </dsp:sp>
    <dsp:sp modelId="{672B05A5-0F21-4C73-9446-5B12961B76EB}">
      <dsp:nvSpPr>
        <dsp:cNvPr id="0" name=""/>
        <dsp:cNvSpPr/>
      </dsp:nvSpPr>
      <dsp:spPr>
        <a:xfrm>
          <a:off x="0" y="2034182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3FC18-4B2A-47AF-B448-73A1E10871A6}">
      <dsp:nvSpPr>
        <dsp:cNvPr id="0" name=""/>
        <dsp:cNvSpPr/>
      </dsp:nvSpPr>
      <dsp:spPr>
        <a:xfrm>
          <a:off x="0" y="2034182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Phishing Training: ↓ PoA</a:t>
          </a:r>
        </a:p>
      </dsp:txBody>
      <dsp:txXfrm>
        <a:off x="0" y="2034182"/>
        <a:ext cx="4605442" cy="677867"/>
      </dsp:txXfrm>
    </dsp:sp>
    <dsp:sp modelId="{549B83DC-3299-4DA0-8A39-5D681AAB895D}">
      <dsp:nvSpPr>
        <dsp:cNvPr id="0" name=""/>
        <dsp:cNvSpPr/>
      </dsp:nvSpPr>
      <dsp:spPr>
        <a:xfrm>
          <a:off x="0" y="2712049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672C3-D9A8-4D77-89AB-B1DEAD8476F8}">
      <dsp:nvSpPr>
        <dsp:cNvPr id="0" name=""/>
        <dsp:cNvSpPr/>
      </dsp:nvSpPr>
      <dsp:spPr>
        <a:xfrm>
          <a:off x="0" y="2712049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Real-Time Alerting: ↓ SLEF, ↓ LM</a:t>
          </a:r>
        </a:p>
      </dsp:txBody>
      <dsp:txXfrm>
        <a:off x="0" y="2712049"/>
        <a:ext cx="4605442" cy="677867"/>
      </dsp:txXfrm>
    </dsp:sp>
    <dsp:sp modelId="{F2B01792-1641-4091-9A8E-F8B4A48429B1}">
      <dsp:nvSpPr>
        <dsp:cNvPr id="0" name=""/>
        <dsp:cNvSpPr/>
      </dsp:nvSpPr>
      <dsp:spPr>
        <a:xfrm>
          <a:off x="0" y="3389917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EB5E8-34FE-4BDE-9C42-EABC6E1DA034}">
      <dsp:nvSpPr>
        <dsp:cNvPr id="0" name=""/>
        <dsp:cNvSpPr/>
      </dsp:nvSpPr>
      <dsp:spPr>
        <a:xfrm>
          <a:off x="0" y="3389917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Incident Response Drills: ↓ PL</a:t>
          </a:r>
        </a:p>
      </dsp:txBody>
      <dsp:txXfrm>
        <a:off x="0" y="3389917"/>
        <a:ext cx="4605442" cy="677867"/>
      </dsp:txXfrm>
    </dsp:sp>
    <dsp:sp modelId="{DB4ED0EE-8462-4BEF-851C-B24E070C0BBB}">
      <dsp:nvSpPr>
        <dsp:cNvPr id="0" name=""/>
        <dsp:cNvSpPr/>
      </dsp:nvSpPr>
      <dsp:spPr>
        <a:xfrm>
          <a:off x="0" y="4067785"/>
          <a:ext cx="46054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58C75-AFEE-437E-ACDD-3949A91E4BD7}">
      <dsp:nvSpPr>
        <dsp:cNvPr id="0" name=""/>
        <dsp:cNvSpPr/>
      </dsp:nvSpPr>
      <dsp:spPr>
        <a:xfrm>
          <a:off x="0" y="4067785"/>
          <a:ext cx="4605442" cy="677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Estimated Cost: $190,000</a:t>
          </a:r>
        </a:p>
      </dsp:txBody>
      <dsp:txXfrm>
        <a:off x="0" y="4067785"/>
        <a:ext cx="4605442" cy="677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30A72-8D99-49EE-B774-40ED684C131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BDBC-735D-4072-8E5E-A62F565F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attacker used real officer names and license references — this personalized lure increased PoA despite training.”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3BDBC-735D-4072-8E5E-A62F565FE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TEF = CF × PoA → Show how those two variables fuel the actual </a:t>
            </a:r>
            <a:r>
              <a:rPr lang="en-US" b="1" dirty="0"/>
              <a:t>threat events</a:t>
            </a:r>
            <a:r>
              <a:rPr lang="en-US" dirty="0"/>
              <a:t>.</a:t>
            </a:r>
          </a:p>
          <a:p>
            <a:r>
              <a:rPr lang="en-US" dirty="0"/>
              <a:t>Clarify LEF = how often a </a:t>
            </a:r>
            <a:r>
              <a:rPr lang="en-US" b="1" dirty="0"/>
              <a:t>loss</a:t>
            </a:r>
            <a:r>
              <a:rPr lang="en-US" dirty="0"/>
              <a:t> occurs, not just contact.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3BDBC-735D-4072-8E5E-A62F565FE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2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Incident Overview: A phishing attack compromised a senior officer's email for 6 days.</a:t>
            </a:r>
          </a:p>
          <a:p>
            <a:r>
              <a:rPr lang="en-US" sz="2000" dirty="0"/>
              <a:t>Key Impacts:</a:t>
            </a:r>
          </a:p>
          <a:p>
            <a:r>
              <a:rPr lang="en-US" sz="2000" dirty="0"/>
              <a:t>- Data exfiltration (licenses, audits)</a:t>
            </a:r>
          </a:p>
          <a:p>
            <a:r>
              <a:rPr lang="en-US" sz="2000" dirty="0"/>
              <a:t>- Fake emails with malware</a:t>
            </a:r>
          </a:p>
          <a:p>
            <a:r>
              <a:rPr lang="en-US" sz="2000" dirty="0"/>
              <a:t>- Attempted privilege escalation</a:t>
            </a:r>
          </a:p>
          <a:p>
            <a:r>
              <a:rPr lang="en-US" sz="2000" dirty="0"/>
              <a:t>Top 3 Risks (DREAD):</a:t>
            </a:r>
          </a:p>
          <a:p>
            <a:r>
              <a:rPr lang="en-US" sz="2000" dirty="0"/>
              <a:t>- Information Disclosure (7.8)</a:t>
            </a:r>
          </a:p>
          <a:p>
            <a:r>
              <a:rPr lang="en-US" sz="2000"/>
              <a:t>- Elevation of Privilege (7.8)</a:t>
            </a:r>
          </a:p>
          <a:p>
            <a:r>
              <a:rPr lang="en-US" sz="2000" dirty="0"/>
              <a:t>- Spoofing (7.0)</a:t>
            </a:r>
          </a:p>
          <a:p>
            <a:r>
              <a:rPr lang="en-US" sz="2000" dirty="0"/>
              <a:t>Annualized Loss (Before Controls): $1.38M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5" y="726948"/>
            <a:ext cx="805815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EB541-F349-E030-6318-B3E90DB1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77" y="1285196"/>
            <a:ext cx="720537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300">
                <a:solidFill>
                  <a:srgbClr val="FFFFFF"/>
                </a:solidFill>
              </a:rPr>
              <a:t>Any questions?</a:t>
            </a:r>
            <a:br>
              <a:rPr lang="en-US" sz="6300">
                <a:solidFill>
                  <a:srgbClr val="FFFFFF"/>
                </a:solidFill>
              </a:rPr>
            </a:br>
            <a:endParaRPr lang="en-US" sz="6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3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066"/>
            <a:ext cx="8192729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STRIDE/DREAD Threat Modelling</a:t>
            </a:r>
          </a:p>
        </p:txBody>
      </p:sp>
      <p:pic>
        <p:nvPicPr>
          <p:cNvPr id="12" name="Content Placeholder 11" descr="A white grid with black numbers&#10;&#10;AI-generated content may be incorrect.">
            <a:extLst>
              <a:ext uri="{FF2B5EF4-FFF2-40B4-BE49-F238E27FC236}">
                <a16:creationId xmlns:a16="http://schemas.microsoft.com/office/drawing/2014/main" id="{9855DDFA-2B8B-9410-FC77-66A15387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3287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30CF5A-802E-431B-9B81-567FFB17B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6090"/>
            <a:ext cx="8192729" cy="1683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800" dirty="0">
                <a:solidFill>
                  <a:srgbClr val="FFFFFF"/>
                </a:solidFill>
              </a:rPr>
              <a:t>Contact Frequency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70" y="5429507"/>
            <a:ext cx="7248833" cy="7943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700">
                <a:solidFill>
                  <a:srgbClr val="FFFFFF"/>
                </a:solidFill>
                <a:latin typeface="+mj-lt"/>
              </a:rPr>
              <a:t>Consistent attacker contact confirms sustained targeting — not random.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EE2B1C19-9BCA-8C86-7B22-87BAEE22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20" y="932016"/>
            <a:ext cx="7161461" cy="2506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bars&#10;&#10;AI-generated content may be incorrect.">
            <a:extLst>
              <a:ext uri="{FF2B5EF4-FFF2-40B4-BE49-F238E27FC236}">
                <a16:creationId xmlns:a16="http://schemas.microsoft.com/office/drawing/2014/main" id="{FEF69064-AF0E-F889-3B46-B84AB5F0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4554" r="13817" b="-1"/>
          <a:stretch>
            <a:fillRect/>
          </a:stretch>
        </p:blipFill>
        <p:spPr>
          <a:xfrm>
            <a:off x="20" y="10"/>
            <a:ext cx="9143980" cy="42126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9144000" cy="2645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544814"/>
            <a:ext cx="3632666" cy="1807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4200" dirty="0">
                <a:solidFill>
                  <a:srgbClr val="FFFFFF"/>
                </a:solidFill>
              </a:rPr>
              <a:t>Probability of Action (PoA)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2131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2072BD86-A497-AC3F-2B17-733C31DB5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4540559"/>
            <a:ext cx="4000786" cy="1816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Even trained users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still 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: simulation shows PoA ~19%.</a:t>
            </a: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Explain PoA ≠ exploit success — it means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user error window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94F86251-B605-8061-25B7-04436743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3" r="21277" b="-1"/>
          <a:stretch>
            <a:fillRect/>
          </a:stretch>
        </p:blipFill>
        <p:spPr>
          <a:xfrm>
            <a:off x="20" y="10"/>
            <a:ext cx="9143980" cy="42126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9144000" cy="2645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544814"/>
            <a:ext cx="3632666" cy="1807659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TEF &amp; LEF Histogram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2131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7729F3D-3F2D-2FAB-4FC3-07D9ED978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9" y="4540559"/>
            <a:ext cx="4000786" cy="18161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 threat event becomes a loss event when resistance fails — in this case, that happened fast due to low MFA usage and weak filters.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066"/>
            <a:ext cx="8192729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Magnitude &amp;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02709"/>
            <a:ext cx="8192728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54323-D9D9-90A4-9573-DB684D5C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11" b="-1"/>
          <a:stretch>
            <a:fillRect/>
          </a:stretch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643467"/>
            <a:ext cx="3008121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5" y="809244"/>
            <a:ext cx="2763774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69" y="1031634"/>
            <a:ext cx="2526323" cy="4844777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Actionable Recommendations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8F8F9D-25C3-F543-F3F1-00C4FAC7B0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67343" y="1031634"/>
          <a:ext cx="4605442" cy="474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0CF5A-802E-431B-9B81-567FFB17B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6090"/>
            <a:ext cx="8192729" cy="1683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200">
                <a:solidFill>
                  <a:srgbClr val="FFFFFF"/>
                </a:solidFill>
              </a:rPr>
              <a:t>Risk Comparison (Before/After Controls)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B6DD7A-EFEB-9AB5-5E52-683CCDBC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37" y="1201860"/>
            <a:ext cx="7713027" cy="1966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t>FAIR Methodology – Strengths &amp; Limitations</a:t>
            </a:r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86DAA694-952D-418B-65E0-6227CEE8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288" y="2527208"/>
            <a:ext cx="2537952" cy="25379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002" y="2011680"/>
            <a:ext cx="5091783" cy="3766185"/>
          </a:xfrm>
        </p:spPr>
        <p:txBody>
          <a:bodyPr>
            <a:normAutofit/>
          </a:bodyPr>
          <a:lstStyle/>
          <a:p>
            <a:r>
              <a:rPr lang="en-US" sz="2000" dirty="0"/>
              <a:t>Strengths:</a:t>
            </a:r>
          </a:p>
          <a:p>
            <a:r>
              <a:rPr lang="en-US" sz="2000" dirty="0"/>
              <a:t>- Quantitative, risk-focused</a:t>
            </a:r>
          </a:p>
          <a:p>
            <a:r>
              <a:rPr lang="en-US" sz="2000" dirty="0"/>
              <a:t>- Monte Carlo modeling → realistic ranges</a:t>
            </a:r>
          </a:p>
          <a:p>
            <a:r>
              <a:rPr lang="en-US" sz="2000" dirty="0"/>
              <a:t>- Decision-support tool</a:t>
            </a:r>
          </a:p>
          <a:p>
            <a:endParaRPr lang="en-US" sz="2000" dirty="0"/>
          </a:p>
          <a:p>
            <a:r>
              <a:rPr lang="en-US" sz="2000" dirty="0"/>
              <a:t>Limitations:</a:t>
            </a:r>
          </a:p>
          <a:p>
            <a:r>
              <a:rPr lang="en-US" sz="2000" dirty="0"/>
              <a:t>- Time-intensive</a:t>
            </a:r>
          </a:p>
          <a:p>
            <a:r>
              <a:rPr lang="en-US" sz="2000" dirty="0"/>
              <a:t>- Needs subject matter estimates</a:t>
            </a:r>
          </a:p>
          <a:p>
            <a:r>
              <a:rPr lang="en-US" sz="2000" dirty="0"/>
              <a:t>- Relies on FAIR-U simulation assumptions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61</TotalTime>
  <Words>308</Words>
  <Application>Microsoft Office PowerPoint</Application>
  <PresentationFormat>On-screen Show (4:3)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 Light</vt:lpstr>
      <vt:lpstr>Metropolitan</vt:lpstr>
      <vt:lpstr>Executive Summary</vt:lpstr>
      <vt:lpstr>STRIDE/DREAD Threat Modelling</vt:lpstr>
      <vt:lpstr>Contact Frequency (CF)</vt:lpstr>
      <vt:lpstr>Probability of Action (PoA)</vt:lpstr>
      <vt:lpstr>TEF &amp; LEF Histogram</vt:lpstr>
      <vt:lpstr>Loss Magnitude &amp; Risk</vt:lpstr>
      <vt:lpstr>Actionable Recommendations</vt:lpstr>
      <vt:lpstr>Risk Comparison (Before/After Controls)</vt:lpstr>
      <vt:lpstr>FAIR Methodology – Strengths &amp; Limitations</vt:lpstr>
      <vt:lpstr>Any questions?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Farouq Hassan</cp:lastModifiedBy>
  <cp:revision>6</cp:revision>
  <dcterms:created xsi:type="dcterms:W3CDTF">2013-01-27T09:14:16Z</dcterms:created>
  <dcterms:modified xsi:type="dcterms:W3CDTF">2025-06-20T01:16:33Z</dcterms:modified>
  <cp:category/>
</cp:coreProperties>
</file>