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02_4F5F362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3_1CBF617B.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5_C80A1D.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0AD3CA-697E-AC75-F3F4-07D17A3256A6}" name="Farouq Hassan" initials="FH" userId="c5bd8144b3787f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omments/modernComment_102_4F5F3624.xml><?xml version="1.0" encoding="utf-8"?>
<p188:cmLst xmlns:a="http://schemas.openxmlformats.org/drawingml/2006/main" xmlns:r="http://schemas.openxmlformats.org/officeDocument/2006/relationships" xmlns:p188="http://schemas.microsoft.com/office/powerpoint/2018/8/main">
  <p188:cm id="{DC94C810-1812-4003-AB9B-AA458E0EEFA8}" authorId="{930AD3CA-697E-AC75-F3F4-07D17A3256A6}" created="2023-01-30T12:38:15.834">
    <ac:deMkLst xmlns:ac="http://schemas.microsoft.com/office/drawing/2013/main/command">
      <pc:docMk xmlns:pc="http://schemas.microsoft.com/office/powerpoint/2013/main/command"/>
      <pc:sldMk xmlns:pc="http://schemas.microsoft.com/office/powerpoint/2013/main/command" cId="1331639844" sldId="258"/>
      <ac:graphicFrameMk id="75" creationId="{19B2620E-2E46-6E0F-9CE2-B72815709D82}"/>
    </ac:deMkLst>
    <p188:txBody>
      <a:bodyPr/>
      <a:lstStyle/>
      <a:p>
        <a:r>
          <a:rPr lang="en-US"/>
          <a:t>both allow unauthorized access to the data or the information in way or another. </a:t>
        </a:r>
      </a:p>
    </p188:txBody>
  </p188:cm>
</p188:cmLst>
</file>

<file path=ppt/comments/modernComment_103_1CBF617B.xml><?xml version="1.0" encoding="utf-8"?>
<p188:cmLst xmlns:a="http://schemas.openxmlformats.org/drawingml/2006/main" xmlns:r="http://schemas.openxmlformats.org/officeDocument/2006/relationships" xmlns:p188="http://schemas.microsoft.com/office/powerpoint/2018/8/main">
  <p188:cm id="{39892B35-0EE2-4027-9E77-2231DC3F8F65}" authorId="{930AD3CA-697E-AC75-F3F4-07D17A3256A6}" created="2023-02-05T08:23:11.245">
    <pc:sldMkLst xmlns:pc="http://schemas.microsoft.com/office/powerpoint/2013/main/command">
      <pc:docMk/>
      <pc:sldMk cId="482304379" sldId="259"/>
    </pc:sldMkLst>
    <p188:txBody>
      <a:bodyPr/>
      <a:lstStyle/>
      <a:p>
        <a:r>
          <a:rPr lang="en-US"/>
          <a:t>DMZ stands for Demilitarized Zone. In the context of computer networks, a DMZ (also known as a perimeter network) is a network segment that acts as a buffer between a trusted internal network and an untrusted external network, such as the Internet.
The purpose of a DMZ is to improve network security by isolating public-facing services and applications, such as web servers and email servers, from the internal network. By placing these servers in a DMZ, they are exposed to the Internet, but the internal network remains protected. If the DMZ servers are compromised, the attackers will not be able to access the internal network.
The use of a DMZ helps to reduce the attack surface and potential for data breaches, as well as improve compliance with security regulations. It also enables better control and monitoring of network traffic and makes it easier to manage and maintain network security.
////
What are the things that we put inside the DMZ and what are the things that we don't put inside the DMZ?
Typically, the following services and applications are placed inside the DMZ:
Web servers: Public-facing web servers that host websites and web applications.
Email servers: Servers that handle incoming and outgoing email traffic.
FTP servers: Servers that provide file transfer services to external users.
VPN servers: Servers that provide secure remote access to the internal network.
The following types of systems and data should not be placed in the DMZ:
Confidential data: Sensitive and confidential information, such as financial data or personal information, should never be stored or processed in the DMZ.
Internal servers: Internal servers that are not intended for public access, such as database servers or internal application servers, should not be placed in the DMZ.
Critical infrastructure: Key components of the internal network, such as domain controllers or certificate authorities, should be kept separate from the DMZ for increased security.
By placing only the necessary systems and services in the DMZ and keeping sensitive information and critical systems separate, organizations can effectively reduce the risk of data breaches and unauthorized access to their networks.</a:t>
        </a:r>
      </a:p>
    </p188:txBody>
  </p188:cm>
  <p188:cm id="{9A0F9C48-6AB8-426D-B0FB-FEFCEB99EC39}" authorId="{930AD3CA-697E-AC75-F3F4-07D17A3256A6}" created="2023-02-05T08:23:39.770">
    <pc:sldMkLst xmlns:pc="http://schemas.microsoft.com/office/powerpoint/2013/main/command">
      <pc:docMk/>
      <pc:sldMk cId="482304379" sldId="259"/>
    </pc:sldMkLst>
    <p188:txBody>
      <a:bodyPr/>
      <a:lstStyle/>
      <a:p>
        <a:r>
          <a:rPr lang="en-US"/>
          <a:t>A static IP address is a permanent and unchanging IP address assigned to a device, as opposed to a dynamic IP address, which changes each time a device connects to the network.
Using a static IP address can increase security in several ways:
Improved access control: A static IP address can be used to control access to specific network resources, allowing only trusted devices with known IP addresses to access sensitive data.
Easier to track: Devices with static IP addresses are easier to locate and track, making it easier to detect and respond to security incidents.
Reduced vulnerability to IP spoofing: IP spoofing is a type of attack where an attacker alters the source IP address of a packet to hide their identity or impersonate another device. Static IP addresses make it harder for attackers to carry out IP spoofing attacks.
One example of a device that is often assigned a static IP address is a network router. Routers serve as the gateway between the internal network and the Internet and are critical components of network security. By assigning a static IP address to the router, it can be easily located and managed, and its IP address will not change, reducing the risk of security incidents.</a:t>
        </a:r>
      </a:p>
    </p188:txBody>
  </p188:cm>
  <p188:cm id="{CE22874D-AF77-417E-8C96-6B8F349ACC79}" authorId="{930AD3CA-697E-AC75-F3F4-07D17A3256A6}" created="2023-02-05T08:25:10.323">
    <pc:sldMkLst xmlns:pc="http://schemas.microsoft.com/office/powerpoint/2013/main/command">
      <pc:docMk/>
      <pc:sldMk cId="482304379" sldId="259"/>
    </pc:sldMkLst>
    <p188:txBody>
      <a:bodyPr/>
      <a:lstStyle/>
      <a:p>
        <a:r>
          <a:rPr lang="en-US"/>
          <a:t>NAT stands for Network Address Translation. It is a technique used in computer networking to map a private IP address used on a local network to a public IP address on the Internet. NAT is often used to allow devices on a private network to access the Internet while hiding their true IP addresses.
To increase the security of NAT, the following steps can be taken:
Implementing firewall rules: NAT should be combined with firewall rules to restrict access to only the necessary ports and services, reducing the attack surface.
Regularly monitoring logs: NAT logs should be regularly monitored for any suspicious activity, such as unauthorized access attempts or port scans.
Keeping the NAT software up-to-date: Regularly updating the NAT software to the latest version can help to fix any known security vulnerabilities.
Disabling unused ports and services: Unused ports and services should be disabled to reduce the attack surface.
NAT can help to increase security by hiding the IP addresses of internal devices, making it more difficult for attackers to directly target those devices. However, NAT can also introduce security vulnerabilities if not properly configured or managed. For example, NAT can make it more difficult to detect and respond to security incidents, as the source of an attack may be masked by the NAT process.
In conclusion, while NAT can provide some security benefits, it is important to implement proper security measures and regularly monitor and maintain NAT configurations to ensure maximum security and to decrease security vulnerabilities.
////
where is it supposed to decrease?
NAT can decrease security in several ways if not properly configured or managed:
Hiding the source of an attack: NAT can hide the true source of an attack, making it more difficult to detect and respond to security incidents.
Introducing new vulnerabilities: NAT can introduce new vulnerabilities if not properly configured or maintained, such as opening up unnecessary ports or allowing unauthorized access.
Increasing the attack surface: If NAT is not properly secured, it can increase the attack surface and provide an entry point for attackers into the network.
Limiting visibility: NAT can limit visibility into the network and make it more difficult to monitor and detect security incidents.
It is important to properly configure and maintain NAT to minimize these security risks and to ensure that the security benefits of NAT are fully realized.
////
Where is the NAT supposed to be placed?
Network Address Translation (NAT) is typically placed at the boundary between a private network and a public network, such as the Internet. The NAT device acts as a bridge between the two networks, translating private IP addresses used within the private network to public IP addresses that are used on the Internet.
NAT is typically placed in a device such as a router or firewall, which acts as the gateway between the private network and the public network. The NAT device is responsible for managing the translation of IP addresses and routing traffic between the two networks.
By placing NAT at the boundary between the private network and the public network, organizations can protect their internal networks from external threats and limit the exposure of internal systems to the Internet. NAT also allows organizations to use private IP addresses, which are not globally unique, within their internal networks, conserving public IP addresses and reducing the costs associated with acquiring and managing public IP addresses.</a:t>
        </a:r>
      </a:p>
    </p188:txBody>
  </p188:cm>
</p188:cmLst>
</file>

<file path=ppt/comments/modernComment_105_C80A1D.xml><?xml version="1.0" encoding="utf-8"?>
<p188:cmLst xmlns:a="http://schemas.openxmlformats.org/drawingml/2006/main" xmlns:r="http://schemas.openxmlformats.org/officeDocument/2006/relationships" xmlns:p188="http://schemas.microsoft.com/office/powerpoint/2018/8/main">
  <p188:cm id="{9C327D1A-93A5-42F2-B0FC-385768068734}" authorId="{930AD3CA-697E-AC75-F3F4-07D17A3256A6}" created="2023-02-05T08:26:09.654">
    <pc:sldMkLst xmlns:pc="http://schemas.microsoft.com/office/powerpoint/2013/main/command">
      <pc:docMk/>
      <pc:sldMk cId="13109789" sldId="261"/>
    </pc:sldMkLst>
    <p188:txBody>
      <a:bodyPr/>
      <a:lstStyle/>
      <a:p>
        <a:r>
          <a:rPr lang="en-US"/>
          <a:t>Network monitoring systems are software and hardware tools used to monitor and manage network devices, performance, and security. They are designed to provide real-time visibility into network activity, identify potential security threats, and help organizations respond to security incidents quickly.
The benefits of using network monitoring systems for security include:
Real-time monitoring: Network monitoring systems provide real-time visibility into network activity, allowing organizations to quickly identify and respond to security incidents.
Threat detection: Network monitoring systems use security algorithms and threat intelligence feeds to identify potential security threats and alert administrators to potential incidents.
Improved incident response: Network monitoring systems help organizations respond to security incidents more quickly and effectively by providing detailed information about the incident and potential solutions.
Compliance reporting: Network monitoring systems can help organizations meet regulatory requirements by providing reports on network activity and security incidents, making it easier to demonstrate compliance with industry regulations.
Increased network visibility: Network monitoring systems provide detailed information about network activity, performance, and security, allowing organizations to make informed decisions about network infrastructure and security measures.
In conclusion, network monitoring systems play a critical role in securing networks by providing real-time visibility, threat detection, improved incident response, compliance reporting, and increased network visibility. By using network monitoring systems, organizations can improve their overall security posture and reduce the risk of security incidents.</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C263AA-6D90-45E4-9860-879B6C42C8BB}"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BD4ED9EC-40AD-4612-A81D-382A7C3A0F74}">
      <dgm:prSet/>
      <dgm:spPr/>
      <dgm:t>
        <a:bodyPr/>
        <a:lstStyle/>
        <a:p>
          <a:r>
            <a:rPr lang="en-US" dirty="0"/>
            <a:t>Firewall: allow unauthorized access to the network and that maybe will lead to the data and the open ones can increase the number of the attacks and create security vulnerability</a:t>
          </a:r>
        </a:p>
      </dgm:t>
    </dgm:pt>
    <dgm:pt modelId="{7D095601-6EB8-4B33-AF6D-BB9324AE51A3}" type="parTrans" cxnId="{4E9BE1A5-A171-4D1F-8FBF-CE05B7B10B7B}">
      <dgm:prSet/>
      <dgm:spPr/>
      <dgm:t>
        <a:bodyPr/>
        <a:lstStyle/>
        <a:p>
          <a:endParaRPr lang="en-US"/>
        </a:p>
      </dgm:t>
    </dgm:pt>
    <dgm:pt modelId="{23B10F8C-9C85-4AEB-80AF-36A73885A875}" type="sibTrans" cxnId="{4E9BE1A5-A171-4D1F-8FBF-CE05B7B10B7B}">
      <dgm:prSet/>
      <dgm:spPr/>
      <dgm:t>
        <a:bodyPr/>
        <a:lstStyle/>
        <a:p>
          <a:endParaRPr lang="en-US"/>
        </a:p>
      </dgm:t>
    </dgm:pt>
    <dgm:pt modelId="{CE44BEA9-3CC7-4099-918D-D27B06AE2CF9}">
      <dgm:prSet/>
      <dgm:spPr/>
      <dgm:t>
        <a:bodyPr/>
        <a:lstStyle/>
        <a:p>
          <a:r>
            <a:rPr lang="en-US" dirty="0"/>
            <a:t>VPN: used un crypto VPN and opened that can expose sensitive data and make it easer for the attackers and steal the logins and sensitive information from their way </a:t>
          </a:r>
        </a:p>
      </dgm:t>
    </dgm:pt>
    <dgm:pt modelId="{B12A453D-16F1-4E0A-B57E-A6A86E38A7E0}" type="parTrans" cxnId="{710FC089-7D32-497B-AEED-390D2DAF72F9}">
      <dgm:prSet/>
      <dgm:spPr/>
      <dgm:t>
        <a:bodyPr/>
        <a:lstStyle/>
        <a:p>
          <a:endParaRPr lang="en-US"/>
        </a:p>
      </dgm:t>
    </dgm:pt>
    <dgm:pt modelId="{10C63A4E-D701-4ADC-93FD-849F5E155894}" type="sibTrans" cxnId="{710FC089-7D32-497B-AEED-390D2DAF72F9}">
      <dgm:prSet/>
      <dgm:spPr/>
      <dgm:t>
        <a:bodyPr/>
        <a:lstStyle/>
        <a:p>
          <a:endParaRPr lang="en-US"/>
        </a:p>
      </dgm:t>
    </dgm:pt>
    <dgm:pt modelId="{8AD71546-5413-427F-9385-2360DE1B95A7}" type="pres">
      <dgm:prSet presAssocID="{82C263AA-6D90-45E4-9860-879B6C42C8BB}" presName="vert0" presStyleCnt="0">
        <dgm:presLayoutVars>
          <dgm:dir/>
          <dgm:animOne val="branch"/>
          <dgm:animLvl val="lvl"/>
        </dgm:presLayoutVars>
      </dgm:prSet>
      <dgm:spPr/>
    </dgm:pt>
    <dgm:pt modelId="{225BCAB0-1035-4757-AA38-494AAFF66477}" type="pres">
      <dgm:prSet presAssocID="{BD4ED9EC-40AD-4612-A81D-382A7C3A0F74}" presName="thickLine" presStyleLbl="alignNode1" presStyleIdx="0" presStyleCnt="2"/>
      <dgm:spPr/>
    </dgm:pt>
    <dgm:pt modelId="{B89441AB-BB6F-4C8D-95DB-91F328F2AFD4}" type="pres">
      <dgm:prSet presAssocID="{BD4ED9EC-40AD-4612-A81D-382A7C3A0F74}" presName="horz1" presStyleCnt="0"/>
      <dgm:spPr/>
    </dgm:pt>
    <dgm:pt modelId="{54D52BF1-D6F6-4EAF-B022-97BBC4200C23}" type="pres">
      <dgm:prSet presAssocID="{BD4ED9EC-40AD-4612-A81D-382A7C3A0F74}" presName="tx1" presStyleLbl="revTx" presStyleIdx="0" presStyleCnt="2"/>
      <dgm:spPr/>
    </dgm:pt>
    <dgm:pt modelId="{2BFAE157-25F5-4021-A8FD-69EAC0A9027D}" type="pres">
      <dgm:prSet presAssocID="{BD4ED9EC-40AD-4612-A81D-382A7C3A0F74}" presName="vert1" presStyleCnt="0"/>
      <dgm:spPr/>
    </dgm:pt>
    <dgm:pt modelId="{41D5222D-C452-4DC3-934B-2F7C443970C7}" type="pres">
      <dgm:prSet presAssocID="{CE44BEA9-3CC7-4099-918D-D27B06AE2CF9}" presName="thickLine" presStyleLbl="alignNode1" presStyleIdx="1" presStyleCnt="2"/>
      <dgm:spPr/>
    </dgm:pt>
    <dgm:pt modelId="{AB641D48-673C-4673-B2CC-93E0F55472AD}" type="pres">
      <dgm:prSet presAssocID="{CE44BEA9-3CC7-4099-918D-D27B06AE2CF9}" presName="horz1" presStyleCnt="0"/>
      <dgm:spPr/>
    </dgm:pt>
    <dgm:pt modelId="{BDFC6E5A-762B-4E9F-8631-263C0752D081}" type="pres">
      <dgm:prSet presAssocID="{CE44BEA9-3CC7-4099-918D-D27B06AE2CF9}" presName="tx1" presStyleLbl="revTx" presStyleIdx="1" presStyleCnt="2"/>
      <dgm:spPr/>
    </dgm:pt>
    <dgm:pt modelId="{A9D9C4C1-16BB-4EA5-AC14-8B58D888ECC5}" type="pres">
      <dgm:prSet presAssocID="{CE44BEA9-3CC7-4099-918D-D27B06AE2CF9}" presName="vert1" presStyleCnt="0"/>
      <dgm:spPr/>
    </dgm:pt>
  </dgm:ptLst>
  <dgm:cxnLst>
    <dgm:cxn modelId="{F2346A06-330E-4852-88C5-F680EA771698}" type="presOf" srcId="{82C263AA-6D90-45E4-9860-879B6C42C8BB}" destId="{8AD71546-5413-427F-9385-2360DE1B95A7}" srcOrd="0" destOrd="0" presId="urn:microsoft.com/office/officeart/2008/layout/LinedList"/>
    <dgm:cxn modelId="{710FC089-7D32-497B-AEED-390D2DAF72F9}" srcId="{82C263AA-6D90-45E4-9860-879B6C42C8BB}" destId="{CE44BEA9-3CC7-4099-918D-D27B06AE2CF9}" srcOrd="1" destOrd="0" parTransId="{B12A453D-16F1-4E0A-B57E-A6A86E38A7E0}" sibTransId="{10C63A4E-D701-4ADC-93FD-849F5E155894}"/>
    <dgm:cxn modelId="{A7BF3A94-3D6E-4368-9C53-2CFEAF663C77}" type="presOf" srcId="{BD4ED9EC-40AD-4612-A81D-382A7C3A0F74}" destId="{54D52BF1-D6F6-4EAF-B022-97BBC4200C23}" srcOrd="0" destOrd="0" presId="urn:microsoft.com/office/officeart/2008/layout/LinedList"/>
    <dgm:cxn modelId="{4E9BE1A5-A171-4D1F-8FBF-CE05B7B10B7B}" srcId="{82C263AA-6D90-45E4-9860-879B6C42C8BB}" destId="{BD4ED9EC-40AD-4612-A81D-382A7C3A0F74}" srcOrd="0" destOrd="0" parTransId="{7D095601-6EB8-4B33-AF6D-BB9324AE51A3}" sibTransId="{23B10F8C-9C85-4AEB-80AF-36A73885A875}"/>
    <dgm:cxn modelId="{ECE10DED-1D63-4885-B11A-223EDE672E6F}" type="presOf" srcId="{CE44BEA9-3CC7-4099-918D-D27B06AE2CF9}" destId="{BDFC6E5A-762B-4E9F-8631-263C0752D081}" srcOrd="0" destOrd="0" presId="urn:microsoft.com/office/officeart/2008/layout/LinedList"/>
    <dgm:cxn modelId="{8FDB76DD-DA1D-43D8-994B-37E890099991}" type="presParOf" srcId="{8AD71546-5413-427F-9385-2360DE1B95A7}" destId="{225BCAB0-1035-4757-AA38-494AAFF66477}" srcOrd="0" destOrd="0" presId="urn:microsoft.com/office/officeart/2008/layout/LinedList"/>
    <dgm:cxn modelId="{F9C7999D-9FCC-432E-97AA-A96140E88406}" type="presParOf" srcId="{8AD71546-5413-427F-9385-2360DE1B95A7}" destId="{B89441AB-BB6F-4C8D-95DB-91F328F2AFD4}" srcOrd="1" destOrd="0" presId="urn:microsoft.com/office/officeart/2008/layout/LinedList"/>
    <dgm:cxn modelId="{41EBB6A9-FA61-4C94-B066-D1E249FA558D}" type="presParOf" srcId="{B89441AB-BB6F-4C8D-95DB-91F328F2AFD4}" destId="{54D52BF1-D6F6-4EAF-B022-97BBC4200C23}" srcOrd="0" destOrd="0" presId="urn:microsoft.com/office/officeart/2008/layout/LinedList"/>
    <dgm:cxn modelId="{C0821EA0-E50F-4047-BA85-665CF347917B}" type="presParOf" srcId="{B89441AB-BB6F-4C8D-95DB-91F328F2AFD4}" destId="{2BFAE157-25F5-4021-A8FD-69EAC0A9027D}" srcOrd="1" destOrd="0" presId="urn:microsoft.com/office/officeart/2008/layout/LinedList"/>
    <dgm:cxn modelId="{E8AC79AE-A03E-463B-988D-2DDA5018CB69}" type="presParOf" srcId="{8AD71546-5413-427F-9385-2360DE1B95A7}" destId="{41D5222D-C452-4DC3-934B-2F7C443970C7}" srcOrd="2" destOrd="0" presId="urn:microsoft.com/office/officeart/2008/layout/LinedList"/>
    <dgm:cxn modelId="{EEA469AB-5314-4BBD-9EE4-09EC7F7DD772}" type="presParOf" srcId="{8AD71546-5413-427F-9385-2360DE1B95A7}" destId="{AB641D48-673C-4673-B2CC-93E0F55472AD}" srcOrd="3" destOrd="0" presId="urn:microsoft.com/office/officeart/2008/layout/LinedList"/>
    <dgm:cxn modelId="{43B846E8-3F2B-4D7E-8217-507D77E8F0E2}" type="presParOf" srcId="{AB641D48-673C-4673-B2CC-93E0F55472AD}" destId="{BDFC6E5A-762B-4E9F-8631-263C0752D081}" srcOrd="0" destOrd="0" presId="urn:microsoft.com/office/officeart/2008/layout/LinedList"/>
    <dgm:cxn modelId="{BE1B5744-2A7B-42C4-83E7-56E8D40E5734}" type="presParOf" srcId="{AB641D48-673C-4673-B2CC-93E0F55472AD}" destId="{A9D9C4C1-16BB-4EA5-AC14-8B58D888ECC5}"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A41875-4FC5-416D-B6FC-CD089E92F50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F2B918-8648-4579-86CD-E86A9A085B29}">
      <dgm:prSet/>
      <dgm:spPr/>
      <dgm:t>
        <a:bodyPr/>
        <a:lstStyle/>
        <a:p>
          <a:r>
            <a:rPr lang="en-US"/>
            <a:t>DMZ: it can control the traffic flow by placing the firewall between it and the internal network, and it can help to protect the company from the direct attacks</a:t>
          </a:r>
        </a:p>
      </dgm:t>
    </dgm:pt>
    <dgm:pt modelId="{BA597D23-90AF-4859-85BB-2EF4DACAE942}" type="parTrans" cxnId="{B9084E88-B906-4089-BB78-08766064C0F9}">
      <dgm:prSet/>
      <dgm:spPr/>
      <dgm:t>
        <a:bodyPr/>
        <a:lstStyle/>
        <a:p>
          <a:endParaRPr lang="en-US"/>
        </a:p>
      </dgm:t>
    </dgm:pt>
    <dgm:pt modelId="{E4AA766F-FD39-4C5A-B4BF-B2E75580D5AF}" type="sibTrans" cxnId="{B9084E88-B906-4089-BB78-08766064C0F9}">
      <dgm:prSet/>
      <dgm:spPr/>
      <dgm:t>
        <a:bodyPr/>
        <a:lstStyle/>
        <a:p>
          <a:endParaRPr lang="en-US"/>
        </a:p>
      </dgm:t>
    </dgm:pt>
    <dgm:pt modelId="{00A4EBA1-C49E-4B6B-BE53-B730226F6468}">
      <dgm:prSet/>
      <dgm:spPr/>
      <dgm:t>
        <a:bodyPr/>
        <a:lstStyle/>
        <a:p>
          <a:r>
            <a:rPr lang="en-US"/>
            <a:t>static IP: it can make it more difficult for the attackers to prob and scan the network without changing the IP which makes it harder for the attackers to target them.</a:t>
          </a:r>
        </a:p>
      </dgm:t>
    </dgm:pt>
    <dgm:pt modelId="{F6955054-8E8F-4252-90EC-C7CBD8A127F0}" type="parTrans" cxnId="{6613ED4E-FABD-4D7E-97E0-CB2716A51A2A}">
      <dgm:prSet/>
      <dgm:spPr/>
      <dgm:t>
        <a:bodyPr/>
        <a:lstStyle/>
        <a:p>
          <a:endParaRPr lang="en-US"/>
        </a:p>
      </dgm:t>
    </dgm:pt>
    <dgm:pt modelId="{21A8E7AD-78E7-48B2-9E8B-F7AD8E94C1C0}" type="sibTrans" cxnId="{6613ED4E-FABD-4D7E-97E0-CB2716A51A2A}">
      <dgm:prSet/>
      <dgm:spPr/>
      <dgm:t>
        <a:bodyPr/>
        <a:lstStyle/>
        <a:p>
          <a:endParaRPr lang="en-US"/>
        </a:p>
      </dgm:t>
    </dgm:pt>
    <dgm:pt modelId="{08EDB5AF-ABF3-46E0-9DDA-F21FD3C4D776}">
      <dgm:prSet/>
      <dgm:spPr/>
      <dgm:t>
        <a:bodyPr/>
        <a:lstStyle/>
        <a:p>
          <a:r>
            <a:rPr lang="en-US"/>
            <a:t>NAT: it can improve security by not letting the attackers join the internal network and hide the IP in the system company from the public internet, and that make it more difficult for the attackers to target them</a:t>
          </a:r>
        </a:p>
      </dgm:t>
    </dgm:pt>
    <dgm:pt modelId="{5D2688B4-ED81-4252-BB28-948E200F6B95}" type="parTrans" cxnId="{A57D46A0-3885-43FC-9597-2028396498DC}">
      <dgm:prSet/>
      <dgm:spPr/>
      <dgm:t>
        <a:bodyPr/>
        <a:lstStyle/>
        <a:p>
          <a:endParaRPr lang="en-US"/>
        </a:p>
      </dgm:t>
    </dgm:pt>
    <dgm:pt modelId="{36259C43-EC88-406A-AF0C-07C83209D047}" type="sibTrans" cxnId="{A57D46A0-3885-43FC-9597-2028396498DC}">
      <dgm:prSet/>
      <dgm:spPr/>
      <dgm:t>
        <a:bodyPr/>
        <a:lstStyle/>
        <a:p>
          <a:endParaRPr lang="en-US"/>
        </a:p>
      </dgm:t>
    </dgm:pt>
    <dgm:pt modelId="{72C7BA71-E9B2-4AB0-885E-44B5444946B8}" type="pres">
      <dgm:prSet presAssocID="{88A41875-4FC5-416D-B6FC-CD089E92F50F}" presName="vert0" presStyleCnt="0">
        <dgm:presLayoutVars>
          <dgm:dir/>
          <dgm:animOne val="branch"/>
          <dgm:animLvl val="lvl"/>
        </dgm:presLayoutVars>
      </dgm:prSet>
      <dgm:spPr/>
    </dgm:pt>
    <dgm:pt modelId="{749E0CC4-7B62-46D7-A0DA-2DF29647C0A1}" type="pres">
      <dgm:prSet presAssocID="{BCF2B918-8648-4579-86CD-E86A9A085B29}" presName="thickLine" presStyleLbl="alignNode1" presStyleIdx="0" presStyleCnt="3"/>
      <dgm:spPr/>
    </dgm:pt>
    <dgm:pt modelId="{275F29E7-2D1F-4B4C-8264-82FBDE876395}" type="pres">
      <dgm:prSet presAssocID="{BCF2B918-8648-4579-86CD-E86A9A085B29}" presName="horz1" presStyleCnt="0"/>
      <dgm:spPr/>
    </dgm:pt>
    <dgm:pt modelId="{ED938F3A-334A-4F8A-94EF-2FDF5589B8AF}" type="pres">
      <dgm:prSet presAssocID="{BCF2B918-8648-4579-86CD-E86A9A085B29}" presName="tx1" presStyleLbl="revTx" presStyleIdx="0" presStyleCnt="3"/>
      <dgm:spPr/>
    </dgm:pt>
    <dgm:pt modelId="{045244D6-0D57-4912-95ED-63181ED79FF8}" type="pres">
      <dgm:prSet presAssocID="{BCF2B918-8648-4579-86CD-E86A9A085B29}" presName="vert1" presStyleCnt="0"/>
      <dgm:spPr/>
    </dgm:pt>
    <dgm:pt modelId="{0EF67ABB-E88F-4A3B-AB87-DF3580678559}" type="pres">
      <dgm:prSet presAssocID="{00A4EBA1-C49E-4B6B-BE53-B730226F6468}" presName="thickLine" presStyleLbl="alignNode1" presStyleIdx="1" presStyleCnt="3"/>
      <dgm:spPr/>
    </dgm:pt>
    <dgm:pt modelId="{6981627D-38A3-4B69-9787-63D84D73BB3F}" type="pres">
      <dgm:prSet presAssocID="{00A4EBA1-C49E-4B6B-BE53-B730226F6468}" presName="horz1" presStyleCnt="0"/>
      <dgm:spPr/>
    </dgm:pt>
    <dgm:pt modelId="{291EA33A-DC28-45F2-87ED-461CA031D0CD}" type="pres">
      <dgm:prSet presAssocID="{00A4EBA1-C49E-4B6B-BE53-B730226F6468}" presName="tx1" presStyleLbl="revTx" presStyleIdx="1" presStyleCnt="3"/>
      <dgm:spPr/>
    </dgm:pt>
    <dgm:pt modelId="{19E7B87E-DBFB-4E9E-9D99-5D70F4DEB768}" type="pres">
      <dgm:prSet presAssocID="{00A4EBA1-C49E-4B6B-BE53-B730226F6468}" presName="vert1" presStyleCnt="0"/>
      <dgm:spPr/>
    </dgm:pt>
    <dgm:pt modelId="{A4248ECC-5C02-48B3-84DE-AEF8CB0C0B98}" type="pres">
      <dgm:prSet presAssocID="{08EDB5AF-ABF3-46E0-9DDA-F21FD3C4D776}" presName="thickLine" presStyleLbl="alignNode1" presStyleIdx="2" presStyleCnt="3"/>
      <dgm:spPr/>
    </dgm:pt>
    <dgm:pt modelId="{78BB5F41-39E8-4405-9525-5E56BB3683C1}" type="pres">
      <dgm:prSet presAssocID="{08EDB5AF-ABF3-46E0-9DDA-F21FD3C4D776}" presName="horz1" presStyleCnt="0"/>
      <dgm:spPr/>
    </dgm:pt>
    <dgm:pt modelId="{440F04CB-59EA-490D-9D42-3B6086E76971}" type="pres">
      <dgm:prSet presAssocID="{08EDB5AF-ABF3-46E0-9DDA-F21FD3C4D776}" presName="tx1" presStyleLbl="revTx" presStyleIdx="2" presStyleCnt="3"/>
      <dgm:spPr/>
    </dgm:pt>
    <dgm:pt modelId="{01291CF2-B164-4ED6-89F7-0796204FDCC5}" type="pres">
      <dgm:prSet presAssocID="{08EDB5AF-ABF3-46E0-9DDA-F21FD3C4D776}" presName="vert1" presStyleCnt="0"/>
      <dgm:spPr/>
    </dgm:pt>
  </dgm:ptLst>
  <dgm:cxnLst>
    <dgm:cxn modelId="{16403810-BA1F-458B-BC51-F4728CB3D533}" type="presOf" srcId="{08EDB5AF-ABF3-46E0-9DDA-F21FD3C4D776}" destId="{440F04CB-59EA-490D-9D42-3B6086E76971}" srcOrd="0" destOrd="0" presId="urn:microsoft.com/office/officeart/2008/layout/LinedList"/>
    <dgm:cxn modelId="{8F597E1E-B4B1-479F-8B3D-86DEE13845F0}" type="presOf" srcId="{BCF2B918-8648-4579-86CD-E86A9A085B29}" destId="{ED938F3A-334A-4F8A-94EF-2FDF5589B8AF}" srcOrd="0" destOrd="0" presId="urn:microsoft.com/office/officeart/2008/layout/LinedList"/>
    <dgm:cxn modelId="{6613ED4E-FABD-4D7E-97E0-CB2716A51A2A}" srcId="{88A41875-4FC5-416D-B6FC-CD089E92F50F}" destId="{00A4EBA1-C49E-4B6B-BE53-B730226F6468}" srcOrd="1" destOrd="0" parTransId="{F6955054-8E8F-4252-90EC-C7CBD8A127F0}" sibTransId="{21A8E7AD-78E7-48B2-9E8B-F7AD8E94C1C0}"/>
    <dgm:cxn modelId="{B9084E88-B906-4089-BB78-08766064C0F9}" srcId="{88A41875-4FC5-416D-B6FC-CD089E92F50F}" destId="{BCF2B918-8648-4579-86CD-E86A9A085B29}" srcOrd="0" destOrd="0" parTransId="{BA597D23-90AF-4859-85BB-2EF4DACAE942}" sibTransId="{E4AA766F-FD39-4C5A-B4BF-B2E75580D5AF}"/>
    <dgm:cxn modelId="{A57D46A0-3885-43FC-9597-2028396498DC}" srcId="{88A41875-4FC5-416D-B6FC-CD089E92F50F}" destId="{08EDB5AF-ABF3-46E0-9DDA-F21FD3C4D776}" srcOrd="2" destOrd="0" parTransId="{5D2688B4-ED81-4252-BB28-948E200F6B95}" sibTransId="{36259C43-EC88-406A-AF0C-07C83209D047}"/>
    <dgm:cxn modelId="{751179B2-4C90-4C57-8624-D0BF1083D6E4}" type="presOf" srcId="{88A41875-4FC5-416D-B6FC-CD089E92F50F}" destId="{72C7BA71-E9B2-4AB0-885E-44B5444946B8}" srcOrd="0" destOrd="0" presId="urn:microsoft.com/office/officeart/2008/layout/LinedList"/>
    <dgm:cxn modelId="{CB2BC6C6-E729-45CF-B5FC-3168D5FF59F6}" type="presOf" srcId="{00A4EBA1-C49E-4B6B-BE53-B730226F6468}" destId="{291EA33A-DC28-45F2-87ED-461CA031D0CD}" srcOrd="0" destOrd="0" presId="urn:microsoft.com/office/officeart/2008/layout/LinedList"/>
    <dgm:cxn modelId="{44978679-BEDD-4C3E-8422-02E973A8D61C}" type="presParOf" srcId="{72C7BA71-E9B2-4AB0-885E-44B5444946B8}" destId="{749E0CC4-7B62-46D7-A0DA-2DF29647C0A1}" srcOrd="0" destOrd="0" presId="urn:microsoft.com/office/officeart/2008/layout/LinedList"/>
    <dgm:cxn modelId="{EAA44ECF-E96A-44DF-AE1E-8152E6066733}" type="presParOf" srcId="{72C7BA71-E9B2-4AB0-885E-44B5444946B8}" destId="{275F29E7-2D1F-4B4C-8264-82FBDE876395}" srcOrd="1" destOrd="0" presId="urn:microsoft.com/office/officeart/2008/layout/LinedList"/>
    <dgm:cxn modelId="{9F02CB0E-4D15-4798-BC8D-14E1230044DC}" type="presParOf" srcId="{275F29E7-2D1F-4B4C-8264-82FBDE876395}" destId="{ED938F3A-334A-4F8A-94EF-2FDF5589B8AF}" srcOrd="0" destOrd="0" presId="urn:microsoft.com/office/officeart/2008/layout/LinedList"/>
    <dgm:cxn modelId="{E60A78E7-DE05-40E2-B889-1D463AF2B4D3}" type="presParOf" srcId="{275F29E7-2D1F-4B4C-8264-82FBDE876395}" destId="{045244D6-0D57-4912-95ED-63181ED79FF8}" srcOrd="1" destOrd="0" presId="urn:microsoft.com/office/officeart/2008/layout/LinedList"/>
    <dgm:cxn modelId="{98733635-7C7C-48D0-899F-653F72D4778C}" type="presParOf" srcId="{72C7BA71-E9B2-4AB0-885E-44B5444946B8}" destId="{0EF67ABB-E88F-4A3B-AB87-DF3580678559}" srcOrd="2" destOrd="0" presId="urn:microsoft.com/office/officeart/2008/layout/LinedList"/>
    <dgm:cxn modelId="{997DC901-C9DC-442D-919D-210851FB39D4}" type="presParOf" srcId="{72C7BA71-E9B2-4AB0-885E-44B5444946B8}" destId="{6981627D-38A3-4B69-9787-63D84D73BB3F}" srcOrd="3" destOrd="0" presId="urn:microsoft.com/office/officeart/2008/layout/LinedList"/>
    <dgm:cxn modelId="{D61A9E96-3801-4D51-8859-D5CAA5CD929A}" type="presParOf" srcId="{6981627D-38A3-4B69-9787-63D84D73BB3F}" destId="{291EA33A-DC28-45F2-87ED-461CA031D0CD}" srcOrd="0" destOrd="0" presId="urn:microsoft.com/office/officeart/2008/layout/LinedList"/>
    <dgm:cxn modelId="{2D660109-9804-40BF-B475-1A665E49CE96}" type="presParOf" srcId="{6981627D-38A3-4B69-9787-63D84D73BB3F}" destId="{19E7B87E-DBFB-4E9E-9D99-5D70F4DEB768}" srcOrd="1" destOrd="0" presId="urn:microsoft.com/office/officeart/2008/layout/LinedList"/>
    <dgm:cxn modelId="{F81BDE62-EE8B-4CBD-831F-9AE061623F66}" type="presParOf" srcId="{72C7BA71-E9B2-4AB0-885E-44B5444946B8}" destId="{A4248ECC-5C02-48B3-84DE-AEF8CB0C0B98}" srcOrd="4" destOrd="0" presId="urn:microsoft.com/office/officeart/2008/layout/LinedList"/>
    <dgm:cxn modelId="{909D503F-580D-4D94-A9BC-09D15436B336}" type="presParOf" srcId="{72C7BA71-E9B2-4AB0-885E-44B5444946B8}" destId="{78BB5F41-39E8-4405-9525-5E56BB3683C1}" srcOrd="5" destOrd="0" presId="urn:microsoft.com/office/officeart/2008/layout/LinedList"/>
    <dgm:cxn modelId="{AE665BC6-C034-4C30-9DF9-F56D87203D5F}" type="presParOf" srcId="{78BB5F41-39E8-4405-9525-5E56BB3683C1}" destId="{440F04CB-59EA-490D-9D42-3B6086E76971}" srcOrd="0" destOrd="0" presId="urn:microsoft.com/office/officeart/2008/layout/LinedList"/>
    <dgm:cxn modelId="{6D63E5AE-1468-4F2A-9373-6DDFD11F0875}" type="presParOf" srcId="{78BB5F41-39E8-4405-9525-5E56BB3683C1}" destId="{01291CF2-B164-4ED6-89F7-0796204FDCC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5BCAB0-1035-4757-AA38-494AAFF66477}">
      <dsp:nvSpPr>
        <dsp:cNvPr id="0" name=""/>
        <dsp:cNvSpPr/>
      </dsp:nvSpPr>
      <dsp:spPr>
        <a:xfrm>
          <a:off x="0" y="0"/>
          <a:ext cx="9905999"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4D52BF1-D6F6-4EAF-B022-97BBC4200C23}">
      <dsp:nvSpPr>
        <dsp:cNvPr id="0" name=""/>
        <dsp:cNvSpPr/>
      </dsp:nvSpPr>
      <dsp:spPr>
        <a:xfrm>
          <a:off x="0" y="0"/>
          <a:ext cx="99059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Firewall: allow unauthorized access to the network and that maybe will lead to the data and the open ones can increase the number of the attacks and create security vulnerability</a:t>
          </a:r>
        </a:p>
      </dsp:txBody>
      <dsp:txXfrm>
        <a:off x="0" y="0"/>
        <a:ext cx="9905999" cy="1770857"/>
      </dsp:txXfrm>
    </dsp:sp>
    <dsp:sp modelId="{41D5222D-C452-4DC3-934B-2F7C443970C7}">
      <dsp:nvSpPr>
        <dsp:cNvPr id="0" name=""/>
        <dsp:cNvSpPr/>
      </dsp:nvSpPr>
      <dsp:spPr>
        <a:xfrm>
          <a:off x="0" y="1770857"/>
          <a:ext cx="9905999"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DFC6E5A-762B-4E9F-8631-263C0752D081}">
      <dsp:nvSpPr>
        <dsp:cNvPr id="0" name=""/>
        <dsp:cNvSpPr/>
      </dsp:nvSpPr>
      <dsp:spPr>
        <a:xfrm>
          <a:off x="0" y="1770857"/>
          <a:ext cx="9905999" cy="1770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VPN: used un crypto VPN and opened that can expose sensitive data and make it easer for the attackers and steal the logins and sensitive information from their way </a:t>
          </a:r>
        </a:p>
      </dsp:txBody>
      <dsp:txXfrm>
        <a:off x="0" y="1770857"/>
        <a:ext cx="9905999" cy="17708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9E0CC4-7B62-46D7-A0DA-2DF29647C0A1}">
      <dsp:nvSpPr>
        <dsp:cNvPr id="0" name=""/>
        <dsp:cNvSpPr/>
      </dsp:nvSpPr>
      <dsp:spPr>
        <a:xfrm>
          <a:off x="0" y="1729"/>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938F3A-334A-4F8A-94EF-2FDF5589B8AF}">
      <dsp:nvSpPr>
        <dsp:cNvPr id="0" name=""/>
        <dsp:cNvSpPr/>
      </dsp:nvSpPr>
      <dsp:spPr>
        <a:xfrm>
          <a:off x="0" y="1729"/>
          <a:ext cx="9905999" cy="1179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DMZ: it can control the traffic flow by placing the firewall between it and the internal network, and it can help to protect the company from the direct attacks</a:t>
          </a:r>
        </a:p>
      </dsp:txBody>
      <dsp:txXfrm>
        <a:off x="0" y="1729"/>
        <a:ext cx="9905999" cy="1179418"/>
      </dsp:txXfrm>
    </dsp:sp>
    <dsp:sp modelId="{0EF67ABB-E88F-4A3B-AB87-DF3580678559}">
      <dsp:nvSpPr>
        <dsp:cNvPr id="0" name=""/>
        <dsp:cNvSpPr/>
      </dsp:nvSpPr>
      <dsp:spPr>
        <a:xfrm>
          <a:off x="0" y="1181147"/>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1EA33A-DC28-45F2-87ED-461CA031D0CD}">
      <dsp:nvSpPr>
        <dsp:cNvPr id="0" name=""/>
        <dsp:cNvSpPr/>
      </dsp:nvSpPr>
      <dsp:spPr>
        <a:xfrm>
          <a:off x="0" y="1181147"/>
          <a:ext cx="9905999" cy="1179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static IP: it can make it more difficult for the attackers to prob and scan the network without changing the IP which makes it harder for the attackers to target them.</a:t>
          </a:r>
        </a:p>
      </dsp:txBody>
      <dsp:txXfrm>
        <a:off x="0" y="1181147"/>
        <a:ext cx="9905999" cy="1179418"/>
      </dsp:txXfrm>
    </dsp:sp>
    <dsp:sp modelId="{A4248ECC-5C02-48B3-84DE-AEF8CB0C0B98}">
      <dsp:nvSpPr>
        <dsp:cNvPr id="0" name=""/>
        <dsp:cNvSpPr/>
      </dsp:nvSpPr>
      <dsp:spPr>
        <a:xfrm>
          <a:off x="0" y="2360566"/>
          <a:ext cx="99059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0F04CB-59EA-490D-9D42-3B6086E76971}">
      <dsp:nvSpPr>
        <dsp:cNvPr id="0" name=""/>
        <dsp:cNvSpPr/>
      </dsp:nvSpPr>
      <dsp:spPr>
        <a:xfrm>
          <a:off x="0" y="2360566"/>
          <a:ext cx="9905999" cy="1179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NAT: it can improve security by not letting the attackers join the internal network and hide the IP in the system company from the public internet, and that make it more difficult for the attackers to target them</a:t>
          </a:r>
        </a:p>
      </dsp:txBody>
      <dsp:txXfrm>
        <a:off x="0" y="2360566"/>
        <a:ext cx="9905999" cy="11794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878242-CDD2-4F9A-AB8F-5C3A2DA6D622}" type="datetimeFigureOut">
              <a:rPr lang="en-US" smtClean="0"/>
              <a:t>2/5/2023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349090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532167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1870399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92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344659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878242-CDD2-4F9A-AB8F-5C3A2DA6D62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950300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878242-CDD2-4F9A-AB8F-5C3A2DA6D62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4076719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78242-CDD2-4F9A-AB8F-5C3A2DA6D62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1089825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78242-CDD2-4F9A-AB8F-5C3A2DA6D62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310916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78242-CDD2-4F9A-AB8F-5C3A2DA6D62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155376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878242-CDD2-4F9A-AB8F-5C3A2DA6D62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356259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32268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878242-CDD2-4F9A-AB8F-5C3A2DA6D62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68403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878242-CDD2-4F9A-AB8F-5C3A2DA6D62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426202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878242-CDD2-4F9A-AB8F-5C3A2DA6D62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134662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164343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878242-CDD2-4F9A-AB8F-5C3A2DA6D62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8133C-73DD-4680-948E-741873EE82A7}" type="slidenum">
              <a:rPr lang="en-US" smtClean="0"/>
              <a:t>‹#›</a:t>
            </a:fld>
            <a:endParaRPr lang="en-US"/>
          </a:p>
        </p:txBody>
      </p:sp>
    </p:spTree>
    <p:extLst>
      <p:ext uri="{BB962C8B-B14F-4D97-AF65-F5344CB8AC3E}">
        <p14:creationId xmlns:p14="http://schemas.microsoft.com/office/powerpoint/2010/main" val="258880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878242-CDD2-4F9A-AB8F-5C3A2DA6D622}" type="datetimeFigureOut">
              <a:rPr lang="en-US" smtClean="0"/>
              <a:t>2/5/2023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38133C-73DD-4680-948E-741873EE82A7}" type="slidenum">
              <a:rPr lang="en-US" smtClean="0"/>
              <a:t>‹#›</a:t>
            </a:fld>
            <a:endParaRPr lang="en-US"/>
          </a:p>
        </p:txBody>
      </p:sp>
    </p:spTree>
    <p:extLst>
      <p:ext uri="{BB962C8B-B14F-4D97-AF65-F5344CB8AC3E}">
        <p14:creationId xmlns:p14="http://schemas.microsoft.com/office/powerpoint/2010/main" val="2038931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microsoft.com/office/2018/10/relationships/comments" Target="../comments/modernComment_102_4F5F362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3_1CBF617B.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5_C80A1D.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1"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9E67EA09-42AD-E498-93CB-48518BED2413}"/>
              </a:ext>
            </a:extLst>
          </p:cNvPr>
          <p:cNvSpPr>
            <a:spLocks noGrp="1"/>
          </p:cNvSpPr>
          <p:nvPr>
            <p:ph type="title"/>
          </p:nvPr>
        </p:nvSpPr>
        <p:spPr>
          <a:xfrm>
            <a:off x="6448425" y="618518"/>
            <a:ext cx="4598985" cy="1478570"/>
          </a:xfrm>
        </p:spPr>
        <p:txBody>
          <a:bodyPr>
            <a:normAutofit/>
          </a:bodyPr>
          <a:lstStyle/>
          <a:p>
            <a:r>
              <a:rPr lang="en-US" dirty="0"/>
              <a:t>Security</a:t>
            </a:r>
          </a:p>
        </p:txBody>
      </p:sp>
      <p:pic>
        <p:nvPicPr>
          <p:cNvPr id="5" name="Picture 4" descr="CPU with binary numbers and blueprint">
            <a:extLst>
              <a:ext uri="{FF2B5EF4-FFF2-40B4-BE49-F238E27FC236}">
                <a16:creationId xmlns:a16="http://schemas.microsoft.com/office/drawing/2014/main" id="{685DD789-1492-7280-0EC5-36A6475FD249}"/>
              </a:ext>
            </a:extLst>
          </p:cNvPr>
          <p:cNvPicPr>
            <a:picLocks noChangeAspect="1"/>
          </p:cNvPicPr>
          <p:nvPr/>
        </p:nvPicPr>
        <p:blipFill rotWithShape="1">
          <a:blip r:embed="rId4"/>
          <a:srcRect l="27927" r="22027"/>
          <a:stretch/>
        </p:blipFill>
        <p:spPr>
          <a:xfrm>
            <a:off x="-5597" y="10"/>
            <a:ext cx="6101597" cy="6857990"/>
          </a:xfrm>
          <a:prstGeom prst="rect">
            <a:avLst/>
          </a:prstGeom>
        </p:spPr>
      </p:pic>
      <p:grpSp>
        <p:nvGrpSpPr>
          <p:cNvPr id="72"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73" name="Content Placeholder 2">
            <a:extLst>
              <a:ext uri="{FF2B5EF4-FFF2-40B4-BE49-F238E27FC236}">
                <a16:creationId xmlns:a16="http://schemas.microsoft.com/office/drawing/2014/main" id="{49E62717-BBC0-FEDD-AEDC-B37E58728128}"/>
              </a:ext>
            </a:extLst>
          </p:cNvPr>
          <p:cNvSpPr>
            <a:spLocks noGrp="1"/>
          </p:cNvSpPr>
          <p:nvPr>
            <p:ph idx="1"/>
          </p:nvPr>
        </p:nvSpPr>
        <p:spPr>
          <a:xfrm>
            <a:off x="6448425" y="2249487"/>
            <a:ext cx="4598986" cy="3541714"/>
          </a:xfrm>
        </p:spPr>
        <p:txBody>
          <a:bodyPr>
            <a:normAutofit/>
          </a:bodyPr>
          <a:lstStyle/>
          <a:p>
            <a:r>
              <a:rPr lang="en-US" dirty="0"/>
              <a:t>Prepared by: Farouq Hassan</a:t>
            </a:r>
          </a:p>
          <a:p>
            <a:r>
              <a:rPr lang="en-US" dirty="0"/>
              <a:t>Prepared for: </a:t>
            </a:r>
            <a:r>
              <a:rPr lang="en-US" dirty="0" err="1"/>
              <a:t>Safaa</a:t>
            </a:r>
            <a:r>
              <a:rPr lang="en-US" dirty="0"/>
              <a:t> </a:t>
            </a:r>
            <a:r>
              <a:rPr lang="en-US" dirty="0" err="1"/>
              <a:t>Hrize</a:t>
            </a:r>
            <a:endParaRPr lang="en-US" dirty="0"/>
          </a:p>
        </p:txBody>
      </p:sp>
    </p:spTree>
    <p:extLst>
      <p:ext uri="{BB962C8B-B14F-4D97-AF65-F5344CB8AC3E}">
        <p14:creationId xmlns:p14="http://schemas.microsoft.com/office/powerpoint/2010/main" val="2773051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6" name="Rectangle 79">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1F487-E20D-E10C-228C-46CFCD4D0FEA}"/>
              </a:ext>
            </a:extLst>
          </p:cNvPr>
          <p:cNvSpPr>
            <a:spLocks noGrp="1"/>
          </p:cNvSpPr>
          <p:nvPr>
            <p:ph type="title"/>
          </p:nvPr>
        </p:nvSpPr>
        <p:spPr>
          <a:xfrm>
            <a:off x="1141413" y="618518"/>
            <a:ext cx="9905998" cy="1478570"/>
          </a:xfrm>
        </p:spPr>
        <p:txBody>
          <a:bodyPr>
            <a:normAutofit/>
          </a:bodyPr>
          <a:lstStyle/>
          <a:p>
            <a:r>
              <a:rPr lang="en-GB" sz="3300">
                <a:effectLst/>
                <a:latin typeface="Times New Roman" panose="02020603050405020304" pitchFamily="18" charset="0"/>
                <a:ea typeface="Calibri" panose="020F0502020204030204" pitchFamily="34" charset="0"/>
              </a:rPr>
              <a:t>The potential impact of incorrect configuration of network security devices on IT security </a:t>
            </a:r>
            <a:endParaRPr lang="en-US" sz="3300"/>
          </a:p>
        </p:txBody>
      </p:sp>
      <p:graphicFrame>
        <p:nvGraphicFramePr>
          <p:cNvPr id="75" name="Content Placeholder 2">
            <a:extLst>
              <a:ext uri="{FF2B5EF4-FFF2-40B4-BE49-F238E27FC236}">
                <a16:creationId xmlns:a16="http://schemas.microsoft.com/office/drawing/2014/main" id="{19B2620E-2E46-6E0F-9CE2-B72815709D82}"/>
              </a:ext>
            </a:extLst>
          </p:cNvPr>
          <p:cNvGraphicFramePr>
            <a:graphicFrameLocks noGrp="1"/>
          </p:cNvGraphicFramePr>
          <p:nvPr>
            <p:ph idx="1"/>
            <p:extLst>
              <p:ext uri="{D42A27DB-BD31-4B8C-83A1-F6EECF244321}">
                <p14:modId xmlns:p14="http://schemas.microsoft.com/office/powerpoint/2010/main" val="2142149875"/>
              </p:ext>
            </p:extLst>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3163984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81FFC-83FE-8100-FD63-9F5DF4014463}"/>
              </a:ext>
            </a:extLst>
          </p:cNvPr>
          <p:cNvSpPr>
            <a:spLocks noGrp="1"/>
          </p:cNvSpPr>
          <p:nvPr>
            <p:ph type="title"/>
          </p:nvPr>
        </p:nvSpPr>
        <p:spPr/>
        <p:txBody>
          <a:bodyPr/>
          <a:lstStyle/>
          <a:p>
            <a:r>
              <a:rPr lang="en-US" sz="1800" dirty="0">
                <a:solidFill>
                  <a:srgbClr val="0E101A"/>
                </a:solidFill>
                <a:effectLst/>
                <a:latin typeface="Times New Roman" panose="02020603050405020304" pitchFamily="18" charset="0"/>
                <a:ea typeface="Times New Roman" panose="02020603050405020304" pitchFamily="18" charset="0"/>
                <a:cs typeface="Times New Roman" panose="02020603050405020304" pitchFamily="18" charset="0"/>
              </a:rPr>
              <a:t>how implementing different techniques in network security can improve network security?</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9BD89AF0-BE49-AE1A-07FC-7FF1E171BFD7}"/>
              </a:ext>
            </a:extLst>
          </p:cNvPr>
          <p:cNvGraphicFramePr>
            <a:graphicFrameLocks noGrp="1"/>
          </p:cNvGraphicFramePr>
          <p:nvPr>
            <p:ph idx="1"/>
          </p:nvPr>
        </p:nvGraphicFramePr>
        <p:xfrm>
          <a:off x="1141412" y="2249487"/>
          <a:ext cx="9905999" cy="3541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230437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BA82-8A98-DFFF-E660-588C67147CA4}"/>
              </a:ext>
            </a:extLst>
          </p:cNvPr>
          <p:cNvSpPr>
            <a:spLocks noGrp="1"/>
          </p:cNvSpPr>
          <p:nvPr>
            <p:ph type="title"/>
          </p:nvPr>
        </p:nvSpPr>
        <p:spPr/>
        <p:txBody>
          <a:bodyPr/>
          <a:lstStyle/>
          <a:p>
            <a:r>
              <a:rPr lang="en-GB" sz="1800" dirty="0">
                <a:effectLst/>
                <a:latin typeface="Times New Roman" panose="02020603050405020304" pitchFamily="18" charset="0"/>
                <a:ea typeface="Calibri" panose="020F0502020204030204" pitchFamily="34" charset="0"/>
              </a:rPr>
              <a:t>benefits of applying network monitoring system</a:t>
            </a:r>
            <a:endParaRPr lang="en-US" dirty="0"/>
          </a:p>
        </p:txBody>
      </p:sp>
      <p:sp>
        <p:nvSpPr>
          <p:cNvPr id="3" name="Content Placeholder 2">
            <a:extLst>
              <a:ext uri="{FF2B5EF4-FFF2-40B4-BE49-F238E27FC236}">
                <a16:creationId xmlns:a16="http://schemas.microsoft.com/office/drawing/2014/main" id="{B34499E0-D0B9-E121-825E-D165FBF3ADDC}"/>
              </a:ext>
            </a:extLst>
          </p:cNvPr>
          <p:cNvSpPr>
            <a:spLocks noGrp="1"/>
          </p:cNvSpPr>
          <p:nvPr>
            <p:ph idx="1"/>
          </p:nvPr>
        </p:nvSpPr>
        <p:spPr/>
        <p:txBody>
          <a:bodyPr/>
          <a:lstStyle/>
          <a:p>
            <a:pPr marL="342900" marR="0" lvl="0" indent="-342900" algn="just" rtl="0">
              <a:lnSpc>
                <a:spcPct val="150000"/>
              </a:lnSpc>
              <a:spcBef>
                <a:spcPts val="0"/>
              </a:spcBef>
              <a:spcAft>
                <a:spcPts val="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Fix issues faster: it helps for solving problems faster and in easier way, and help to get the issues all in one time, from the performance of the devices and origin the problems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Identify security threats: it looks like what is the “normal” performance in the company, and that’s helps with the attacks and spot anything not usual or normal, that’s make you able to take a proactive approach after that or at the same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1000"/>
              </a:spcAft>
              <a:buFont typeface="+mj-lt"/>
              <a:buAutoNum type="arabicPeriod"/>
            </a:pPr>
            <a:r>
              <a:rPr lang="en-GB" sz="1800" dirty="0">
                <a:effectLst/>
                <a:latin typeface="Times New Roman" panose="02020603050405020304" pitchFamily="18" charset="0"/>
                <a:ea typeface="Calibri" panose="020F0502020204030204" pitchFamily="34" charset="0"/>
                <a:cs typeface="Arial" panose="020B0604020202020204" pitchFamily="34" charset="0"/>
              </a:rPr>
              <a:t>Justify equipment upgrade: its not enough for the most bosses to upgrade or to confirm on it without something physical, but with a historic insight with the performed of every equipment make more compelling.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1310978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8BC872F1-958F-51EC-FCBA-628E9FB74F7F}"/>
              </a:ext>
            </a:extLst>
          </p:cNvPr>
          <p:cNvSpPr>
            <a:spLocks noGrp="1"/>
          </p:cNvSpPr>
          <p:nvPr>
            <p:ph type="title"/>
          </p:nvPr>
        </p:nvSpPr>
        <p:spPr>
          <a:xfrm>
            <a:off x="4996697" y="618518"/>
            <a:ext cx="6180890" cy="1478570"/>
          </a:xfrm>
        </p:spPr>
        <p:txBody>
          <a:bodyPr>
            <a:normAutofit/>
          </a:bodyPr>
          <a:lstStyle/>
          <a:p>
            <a:r>
              <a:rPr lang="en-GB" sz="2500" dirty="0">
                <a:effectLst/>
                <a:latin typeface="Times New Roman" panose="02020603050405020304" pitchFamily="18" charset="0"/>
                <a:ea typeface="Calibri" panose="020F0502020204030204" pitchFamily="34" charset="0"/>
                <a:cs typeface="Times New Roman" panose="02020603050405020304" pitchFamily="18" charset="0"/>
              </a:rPr>
              <a:t>how can </a:t>
            </a:r>
            <a:r>
              <a:rPr lang="en-GB" sz="2500" dirty="0" err="1">
                <a:effectLst/>
                <a:latin typeface="Times New Roman" panose="02020603050405020304" pitchFamily="18" charset="0"/>
                <a:ea typeface="Calibri" panose="020F0502020204030204" pitchFamily="34" charset="0"/>
                <a:cs typeface="Times New Roman" panose="02020603050405020304" pitchFamily="18" charset="0"/>
              </a:rPr>
              <a:t>Warmaksan</a:t>
            </a:r>
            <a:r>
              <a:rPr lang="en-GB" sz="2500" dirty="0">
                <a:effectLst/>
                <a:latin typeface="Times New Roman" panose="02020603050405020304" pitchFamily="18" charset="0"/>
                <a:ea typeface="Calibri" panose="020F0502020204030204" pitchFamily="34" charset="0"/>
                <a:cs typeface="Times New Roman" panose="02020603050405020304" pitchFamily="18" charset="0"/>
              </a:rPr>
              <a:t> benefit from physical security measure ?</a:t>
            </a:r>
            <a:endParaRPr lang="en-US" sz="2500" dirty="0"/>
          </a:p>
        </p:txBody>
      </p:sp>
      <p:pic>
        <p:nvPicPr>
          <p:cNvPr id="5" name="Picture 4" descr="Security Camera features">
            <a:extLst>
              <a:ext uri="{FF2B5EF4-FFF2-40B4-BE49-F238E27FC236}">
                <a16:creationId xmlns:a16="http://schemas.microsoft.com/office/drawing/2014/main" id="{13147751-8F2B-7C78-2556-FAB1BF3F2815}"/>
              </a:ext>
            </a:extLst>
          </p:cNvPr>
          <p:cNvPicPr>
            <a:picLocks noChangeAspect="1"/>
          </p:cNvPicPr>
          <p:nvPr/>
        </p:nvPicPr>
        <p:blipFill rotWithShape="1">
          <a:blip r:embed="rId4"/>
          <a:srcRect l="47364" r="7517"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5E6A91BA-8584-2CEE-6C0E-36CFBDE7F63E}"/>
              </a:ext>
            </a:extLst>
          </p:cNvPr>
          <p:cNvSpPr>
            <a:spLocks noGrp="1"/>
          </p:cNvSpPr>
          <p:nvPr>
            <p:ph idx="1"/>
          </p:nvPr>
        </p:nvSpPr>
        <p:spPr>
          <a:xfrm>
            <a:off x="4968958" y="2249487"/>
            <a:ext cx="6078453" cy="3541714"/>
          </a:xfrm>
        </p:spPr>
        <p:txBody>
          <a:bodyPr>
            <a:normAutofit/>
          </a:bodyPr>
          <a:lstStyle/>
          <a:p>
            <a:r>
              <a:rPr lang="en-GB" dirty="0">
                <a:effectLst/>
                <a:latin typeface="Times New Roman" panose="02020603050405020304" pitchFamily="18" charset="0"/>
                <a:ea typeface="Calibri" panose="020F0502020204030204" pitchFamily="34" charset="0"/>
                <a:cs typeface="Arial" panose="020B0604020202020204" pitchFamily="34" charset="0"/>
              </a:rPr>
              <a:t>CCTV: to record the activity with a full facility and that’s help for surveillance on the company and on the physical ones and the employee’s safety, by know all who get in and leave </a:t>
            </a:r>
            <a:r>
              <a:rPr lang="en-GB" dirty="0" err="1">
                <a:latin typeface="Times New Roman" panose="02020603050405020304" pitchFamily="18" charset="0"/>
                <a:ea typeface="Calibri" panose="020F0502020204030204" pitchFamily="34" charset="0"/>
                <a:cs typeface="Arial" panose="020B0604020202020204" pitchFamily="34" charset="0"/>
              </a:rPr>
              <a:t>Warmaksan</a:t>
            </a:r>
            <a:r>
              <a:rPr lang="en-GB" dirty="0">
                <a:effectLst/>
                <a:latin typeface="Times New Roman" panose="02020603050405020304" pitchFamily="18" charset="0"/>
                <a:ea typeface="Calibri" panose="020F0502020204030204" pitchFamily="34" charset="0"/>
                <a:cs typeface="Arial" panose="020B0604020202020204" pitchFamily="34" charset="0"/>
              </a:rPr>
              <a:t>.</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4326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49B10-C23F-0232-C33E-207149F50588}"/>
              </a:ext>
            </a:extLst>
          </p:cNvPr>
          <p:cNvSpPr>
            <a:spLocks noGrp="1"/>
          </p:cNvSpPr>
          <p:nvPr>
            <p:ph type="title"/>
          </p:nvPr>
        </p:nvSpPr>
        <p:spPr>
          <a:xfrm>
            <a:off x="1141413" y="618518"/>
            <a:ext cx="9905998" cy="1478570"/>
          </a:xfrm>
        </p:spPr>
        <p:txBody>
          <a:bodyPr>
            <a:normAutofit/>
          </a:bodyPr>
          <a:lstStyle/>
          <a:p>
            <a:r>
              <a:rPr lang="en-GB" sz="3300" dirty="0">
                <a:effectLst/>
                <a:latin typeface="Times New Roman" panose="02020603050405020304" pitchFamily="18" charset="0"/>
                <a:ea typeface="Calibri" panose="020F0502020204030204" pitchFamily="34" charset="0"/>
              </a:rPr>
              <a:t>how can </a:t>
            </a:r>
            <a:r>
              <a:rPr lang="en-GB" sz="3300" dirty="0" err="1">
                <a:effectLst/>
                <a:latin typeface="Times New Roman" panose="02020603050405020304" pitchFamily="18" charset="0"/>
                <a:ea typeface="Calibri" panose="020F0502020204030204" pitchFamily="34" charset="0"/>
              </a:rPr>
              <a:t>Warmaksan</a:t>
            </a:r>
            <a:r>
              <a:rPr lang="en-GB" sz="3300" dirty="0">
                <a:effectLst/>
                <a:latin typeface="Times New Roman" panose="02020603050405020304" pitchFamily="18" charset="0"/>
                <a:ea typeface="Calibri" panose="020F0502020204030204" pitchFamily="34" charset="0"/>
              </a:rPr>
              <a:t> benefit from virtual security measure? </a:t>
            </a:r>
            <a:endParaRPr lang="en-US" sz="3300" dirty="0"/>
          </a:p>
        </p:txBody>
      </p:sp>
      <p:pic>
        <p:nvPicPr>
          <p:cNvPr id="7" name="Graphic 6" descr="Wireless">
            <a:extLst>
              <a:ext uri="{FF2B5EF4-FFF2-40B4-BE49-F238E27FC236}">
                <a16:creationId xmlns:a16="http://schemas.microsoft.com/office/drawing/2014/main" id="{09CB9D42-73C8-35BF-F691-2E34807078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1203" y="2249487"/>
            <a:ext cx="3549650"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7B856EFA-A1C9-FB9D-138C-400D3283C416}"/>
              </a:ext>
            </a:extLst>
          </p:cNvPr>
          <p:cNvSpPr>
            <a:spLocks noGrp="1"/>
          </p:cNvSpPr>
          <p:nvPr>
            <p:ph idx="1"/>
          </p:nvPr>
        </p:nvSpPr>
        <p:spPr>
          <a:xfrm>
            <a:off x="6336727" y="2249487"/>
            <a:ext cx="4710683" cy="3541714"/>
          </a:xfrm>
        </p:spPr>
        <p:txBody>
          <a:bodyPr>
            <a:normAutofit/>
          </a:bodyPr>
          <a:lstStyle/>
          <a:p>
            <a:r>
              <a:rPr lang="en-GB" dirty="0">
                <a:effectLst/>
                <a:latin typeface="Times New Roman" panose="02020603050405020304" pitchFamily="18" charset="0"/>
                <a:ea typeface="Calibri" panose="020F0502020204030204" pitchFamily="34" charset="0"/>
                <a:cs typeface="Arial" panose="020B0604020202020204" pitchFamily="34" charset="0"/>
              </a:rPr>
              <a:t>VPN: </a:t>
            </a:r>
            <a:r>
              <a:rPr lang="en-GB" dirty="0" err="1">
                <a:effectLst/>
                <a:latin typeface="Times New Roman" panose="02020603050405020304" pitchFamily="18" charset="0"/>
                <a:ea typeface="Calibri" panose="020F0502020204030204" pitchFamily="34" charset="0"/>
                <a:cs typeface="Arial" panose="020B0604020202020204" pitchFamily="34" charset="0"/>
              </a:rPr>
              <a:t>Warmaksan</a:t>
            </a:r>
            <a:r>
              <a:rPr lang="en-GB" dirty="0">
                <a:effectLst/>
                <a:latin typeface="Times New Roman" panose="02020603050405020304" pitchFamily="18" charset="0"/>
                <a:ea typeface="Calibri" panose="020F0502020204030204" pitchFamily="34" charset="0"/>
                <a:cs typeface="Arial" panose="020B0604020202020204" pitchFamily="34" charset="0"/>
              </a:rPr>
              <a:t> can benefit from it by secure remote access by encrypt the data and information going out that’s help to protect against unauthorized access and allows the employees to access the network on it </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8128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59A531-5D1B-7198-753C-14CF69C12745}"/>
              </a:ext>
            </a:extLst>
          </p:cNvPr>
          <p:cNvSpPr>
            <a:spLocks noGrp="1"/>
          </p:cNvSpPr>
          <p:nvPr>
            <p:ph type="title"/>
          </p:nvPr>
        </p:nvSpPr>
        <p:spPr>
          <a:xfrm>
            <a:off x="1141413" y="618518"/>
            <a:ext cx="4459286" cy="1478570"/>
          </a:xfrm>
        </p:spPr>
        <p:txBody>
          <a:bodyPr>
            <a:normAutofit/>
          </a:bodyPr>
          <a:lstStyle/>
          <a:p>
            <a:r>
              <a:rPr lang="en-US" sz="3200" dirty="0"/>
              <a:t>Thank you for paying attention</a:t>
            </a:r>
          </a:p>
        </p:txBody>
      </p:sp>
      <p:sp>
        <p:nvSpPr>
          <p:cNvPr id="3" name="Content Placeholder 2">
            <a:extLst>
              <a:ext uri="{FF2B5EF4-FFF2-40B4-BE49-F238E27FC236}">
                <a16:creationId xmlns:a16="http://schemas.microsoft.com/office/drawing/2014/main" id="{523989E4-BFCC-4E0F-2FBF-F7583D43BB4E}"/>
              </a:ext>
            </a:extLst>
          </p:cNvPr>
          <p:cNvSpPr>
            <a:spLocks noGrp="1"/>
          </p:cNvSpPr>
          <p:nvPr>
            <p:ph idx="1"/>
          </p:nvPr>
        </p:nvSpPr>
        <p:spPr>
          <a:xfrm>
            <a:off x="1141412" y="2249487"/>
            <a:ext cx="4459287" cy="3965046"/>
          </a:xfrm>
        </p:spPr>
        <p:txBody>
          <a:bodyPr>
            <a:normAutofit/>
          </a:bodyPr>
          <a:lstStyle/>
          <a:p>
            <a:endParaRPr lang="en-US" sz="2000"/>
          </a:p>
        </p:txBody>
      </p:sp>
      <p:pic>
        <p:nvPicPr>
          <p:cNvPr id="7" name="Graphic 6" descr="Smiling Face with No Fill">
            <a:extLst>
              <a:ext uri="{FF2B5EF4-FFF2-40B4-BE49-F238E27FC236}">
                <a16:creationId xmlns:a16="http://schemas.microsoft.com/office/drawing/2014/main" id="{73CBEFDA-3D13-A76D-8C9C-39C6B974C5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0" y="688386"/>
            <a:ext cx="5456279" cy="545627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40855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77</TotalTime>
  <Words>427</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Tw Cen MT</vt:lpstr>
      <vt:lpstr>Circuit</vt:lpstr>
      <vt:lpstr>Security</vt:lpstr>
      <vt:lpstr>The potential impact of incorrect configuration of network security devices on IT security </vt:lpstr>
      <vt:lpstr>how implementing different techniques in network security can improve network security? </vt:lpstr>
      <vt:lpstr>benefits of applying network monitoring system</vt:lpstr>
      <vt:lpstr>how can Warmaksan benefit from physical security measure ?</vt:lpstr>
      <vt:lpstr>how can Warmaksan benefit from virtual security measure? </vt:lpstr>
      <vt:lpstr>Thank you for paying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Farouq Hassan</dc:creator>
  <cp:lastModifiedBy>Farouq Hassan</cp:lastModifiedBy>
  <cp:revision>12</cp:revision>
  <dcterms:created xsi:type="dcterms:W3CDTF">2023-01-29T17:07:31Z</dcterms:created>
  <dcterms:modified xsi:type="dcterms:W3CDTF">2023-02-05T08:26:43Z</dcterms:modified>
</cp:coreProperties>
</file>