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Farouq Benar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91A02-E7DA-49B2-A242-FF2989A80FCB}">
  <a:tblStyle styleId="{53791A02-E7DA-49B2-A242-FF2989A80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03T14:55:42.357">
    <p:pos x="6000" y="0"/>
    <p:text>* Present the speakers 
* Pool : Get to know the audience (Cs , engineering , math , backgrounds ,  .. )
* Pool : feedback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3-02T22:58:47.863">
    <p:pos x="6000" y="0"/>
    <p:text>-Explain the why do we need it with some
-talk about history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3-08T20:05:50.329">
    <p:pos x="6000" y="0"/>
    <p:text>* Give an example of hard to define loss function  self-driving car
* Give a bit of context for optimisation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3-06T22:37:50.536">
    <p:pos x="6000" y="0"/>
    <p:text>* Structured data example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3-08T20:05:35.132">
    <p:pos x="6000" y="0"/>
    <p:text>* Give an example of hard to define loss function  self-driving car
* Give a bit of context for optimisation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3-08T21:11:31.510">
    <p:pos x="6000" y="0"/>
    <p:text>* Why neuralNetwork (Motivation)
*Explain a neuralnetwork as piece of math and not just a buzzy word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276e20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276e20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2e0bab2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2e0bab2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12e0bab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12e0bab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12e0bab2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12e0bab2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12e0bab2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12e0bab2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12e0bab2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12e0bab2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12e0bab2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12e0bab2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2e0bab2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12e0bab2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2e0bab2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2e0bab2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12e0bab2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12e0bab2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12e0bab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12e0bab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2e0bab2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2e0bab2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12e0bab2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12e0bab2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276e20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276e20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276e20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276e20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6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101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Pseudo of code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types of models are there   ? </a:t>
            </a:r>
            <a:endParaRPr b="1" sz="15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650" y="1658925"/>
            <a:ext cx="5089191" cy="30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" y="1367525"/>
            <a:ext cx="4724876" cy="30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675" y="1367525"/>
            <a:ext cx="4203000" cy="30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types of models are there   ? 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2283225" y="1007600"/>
            <a:ext cx="47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Analogizers Master Algorithm 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Support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Vector machine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Models examples ? 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2427300" y="1085075"/>
            <a:ext cx="47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Connectionist Master Algorithm : Neural Network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65925" y="590900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Models examples</a:t>
            </a:r>
            <a:r>
              <a:rPr b="1" lang="en-GB" sz="1600">
                <a:latin typeface="Lato"/>
                <a:ea typeface="Lato"/>
                <a:cs typeface="Lato"/>
                <a:sym typeface="Lato"/>
              </a:rPr>
              <a:t> ? </a:t>
            </a:r>
            <a:endParaRPr b="1" sz="1500"/>
          </a:p>
        </p:txBody>
      </p:sp>
      <p:sp>
        <p:nvSpPr>
          <p:cNvPr id="178" name="Google Shape;178;p26"/>
          <p:cNvSpPr txBox="1"/>
          <p:nvPr/>
        </p:nvSpPr>
        <p:spPr>
          <a:xfrm>
            <a:off x="3012850" y="16312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Vanilla neural network 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266575" y="1113500"/>
            <a:ext cx="64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Evolutionaries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Master Algorithm : (pick a genetic algorithm)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99300" y="6324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Models examples ? </a:t>
            </a:r>
            <a:endParaRPr b="1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Machine learning engineering workflow </a:t>
            </a:r>
            <a:r>
              <a:rPr b="1" lang="en-GB" sz="1600">
                <a:latin typeface="Lato"/>
                <a:ea typeface="Lato"/>
                <a:cs typeface="Lato"/>
                <a:sym typeface="Lato"/>
              </a:rPr>
              <a:t>? 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439925" y="1415425"/>
            <a:ext cx="594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Plan of the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presentation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machine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learning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are the types of learning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Model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examples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machine learning Engineering workflow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Conclusion (Discuss a Hot Topic || propose Study plan | The master algorithm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298475" y="1339613"/>
            <a:ext cx="612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Traditional  Computer Science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75" y="2055525"/>
            <a:ext cx="6744402" cy="25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790775" y="608100"/>
            <a:ext cx="44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00" y="1998025"/>
            <a:ext cx="6744402" cy="269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154275" y="1345075"/>
            <a:ext cx="439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Machine learning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82450" y="624750"/>
            <a:ext cx="44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857350" y="1906475"/>
            <a:ext cx="7748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Formally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 (Mitchell 1997) A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is said to learn from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experience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with respect to some class of tasks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and performance measure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if it’s performance at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the tasks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as measured by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improves with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Informally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   Algorithms that improve on some task with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experience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82450" y="624750"/>
            <a:ext cx="44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17" name="Google Shape;117;p18"/>
          <p:cNvSpPr txBox="1"/>
          <p:nvPr/>
        </p:nvSpPr>
        <p:spPr>
          <a:xfrm>
            <a:off x="649875" y="1203800"/>
            <a:ext cx="544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task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Classification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Regression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Transcription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Machine translation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Structured input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Anomaly detection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Synthesis and sampling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Imputation of missing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Denoising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PDF estimation (probability density functions)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Experience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Supervised (X,Y)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Unsupervised  (X)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Reinforcement learning (Model dynamics , Sample Episodes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879875" y="1291175"/>
            <a:ext cx="306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performance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Accuracy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Recall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25" name="Google Shape;125;p19"/>
          <p:cNvSpPr txBox="1"/>
          <p:nvPr/>
        </p:nvSpPr>
        <p:spPr>
          <a:xfrm>
            <a:off x="680250" y="1887400"/>
            <a:ext cx="778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main component of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every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model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Architecture / Baseline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Loss/objective function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Optimizer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Evaluation Metric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Regulazer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32" name="Google Shape;132;p20"/>
          <p:cNvSpPr txBox="1"/>
          <p:nvPr/>
        </p:nvSpPr>
        <p:spPr>
          <a:xfrm>
            <a:off x="299700" y="1621200"/>
            <a:ext cx="54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Housing price prediction Using univariate linear regression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299700" y="234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{53791A02-E7DA-49B2-A242-FF2989A80FCB}</a:tableStyleId>
              </a:tblPr>
              <a:tblGrid>
                <a:gridCol w="1121400"/>
                <a:gridCol w="1121400"/>
                <a:gridCol w="1121400"/>
              </a:tblGrid>
              <a:tr h="50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Size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Bedroom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 *100$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675" y="2097275"/>
            <a:ext cx="3745500" cy="294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41" name="Google Shape;141;p21"/>
          <p:cNvSpPr txBox="1"/>
          <p:nvPr/>
        </p:nvSpPr>
        <p:spPr>
          <a:xfrm>
            <a:off x="299700" y="1621200"/>
            <a:ext cx="59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Housing price prediction Using univariate linear regression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75025" y="2021400"/>
            <a:ext cx="80124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main component of every model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Architecture / Baseline   : </a:t>
            </a:r>
            <a:r>
              <a:rPr lang="en-GB" sz="1700">
                <a:latin typeface="Lato"/>
                <a:ea typeface="Lato"/>
                <a:cs typeface="Lato"/>
                <a:sym typeface="Lato"/>
              </a:rPr>
              <a:t> </a:t>
            </a:r>
            <a:endParaRPr b="1" sz="17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Loss/objective function :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Mean square errors </a:t>
            </a:r>
            <a:r>
              <a:rPr b="1"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Optimizer: 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Gradient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Descent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Evaluation Metric: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Regulazer: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L2 Norm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400" y="2951475"/>
            <a:ext cx="3595024" cy="51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950" y="3620275"/>
            <a:ext cx="3048175" cy="1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950" y="2298700"/>
            <a:ext cx="2707125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