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aleway"/>
      <p:regular r:id="rId34"/>
      <p:bold r:id="rId35"/>
      <p:italic r:id="rId36"/>
      <p:boldItalic r:id="rId37"/>
    </p:embeddedFont>
    <p:embeddedFont>
      <p:font typeface="Roboto"/>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7" name="Farouq Benarou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5222EA-045A-4E62-9D21-629A3CB17284}">
  <a:tblStyle styleId="{CB5222EA-045A-4E62-9D21-629A3CB1728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schemas.openxmlformats.org/officeDocument/2006/relationships/font" Target="fonts/Lato-regular.fntdata"/><Relationship Id="rId41" Type="http://schemas.openxmlformats.org/officeDocument/2006/relationships/font" Target="fonts/Roboto-boldItalic.fntdata"/><Relationship Id="rId22" Type="http://schemas.openxmlformats.org/officeDocument/2006/relationships/slide" Target="slides/slide15.xml"/><Relationship Id="rId44" Type="http://schemas.openxmlformats.org/officeDocument/2006/relationships/font" Target="fonts/Lato-italic.fntdata"/><Relationship Id="rId21" Type="http://schemas.openxmlformats.org/officeDocument/2006/relationships/slide" Target="slides/slide14.xml"/><Relationship Id="rId43" Type="http://schemas.openxmlformats.org/officeDocument/2006/relationships/font" Target="fonts/Lato-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aleway-bold.fntdata"/><Relationship Id="rId12" Type="http://schemas.openxmlformats.org/officeDocument/2006/relationships/slide" Target="slides/slide5.xml"/><Relationship Id="rId34" Type="http://schemas.openxmlformats.org/officeDocument/2006/relationships/font" Target="fonts/Raleway-regular.fntdata"/><Relationship Id="rId15" Type="http://schemas.openxmlformats.org/officeDocument/2006/relationships/slide" Target="slides/slide8.xml"/><Relationship Id="rId37" Type="http://schemas.openxmlformats.org/officeDocument/2006/relationships/font" Target="fonts/Raleway-boldItalic.fntdata"/><Relationship Id="rId14" Type="http://schemas.openxmlformats.org/officeDocument/2006/relationships/slide" Target="slides/slide7.xml"/><Relationship Id="rId36" Type="http://schemas.openxmlformats.org/officeDocument/2006/relationships/font" Target="fonts/Raleway-italic.fntdata"/><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3-16T21:40:49.548">
    <p:pos x="6000" y="0"/>
    <p:text>* Present the speakers 
* Pool : Get to know the audience (Cs , engineering , math , backgrounds ,  .. )
* Pool : feedback on language level
* Pool : feedback how do you find it ?</p:text>
  </p:cm>
  <p:cm authorId="0" idx="2" dt="2021-03-16T21:16:14.133">
    <p:pos x="6000" y="0"/>
    <p:text>The main goal is to goal of the workshop is to give you an overview of machine learning , and also we gonna  dive into the theory of it and explain different components that it hinges on , and of course we will see some code and how we can put that theory into practice</p:text>
  </p:cm>
  <p:cm authorId="0" idx="3" dt="2021-03-16T21:40:00.876">
    <p:pos x="6000" y="0"/>
    <p:text>_Marked as resolved_</p:text>
  </p:cm>
  <p:cm authorId="0" idx="4" dt="2021-03-16T21:40:49.548">
    <p:pos x="6000" y="0"/>
    <p:text>_Re-opened_</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1-03-14T16:11:49.500">
    <p:pos x="6000" y="0"/>
    <p:text>* Elon.m  the brain being as factory
* Quantic effects in the brain
*The main take way is that Artificial neural network are a mathematical representation of what we have understood from the brain, however there's still so much we don't now that need to be discovered</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4" dt="2021-03-16T20:43:25.707">
    <p:pos x="6000" y="0"/>
    <p:text>* The NN is gonna produce a probability in the end
* Cross entropy: cross entropy refers to the difference between two probability distributions
* Back propagation : Is one of the novelties in NN discovred by Hinton and William in 1986</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1-03-13T16:54:29.175">
    <p:pos x="6000" y="0"/>
    <p:text>* probalistic ones ,can be used as interval of confidence  to classify 
* We gonna see the linear version of it , give a hint about kernel methods</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1-03-16T15:01:54.919">
    <p:pos x="6000" y="0"/>
    <p:text>add -equations of the error
-graph show the 2 regimes</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7" dt="2021-03-15T17:45:14.471">
    <p:pos x="6000" y="0"/>
    <p:text>Talk about alchemy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1-03-14T14:57:06.236">
    <p:pos x="6000" y="0"/>
    <p:text>They do interact  bi-dirrectionally   with them</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1-03-16T01:40:00.800">
    <p:pos x="6000" y="0"/>
    <p:text>-Explain the why do we need it with some
-talk about history
-improve -&gt; approximations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1-03-13T15:33:36.248">
    <p:pos x="6000" y="0"/>
    <p:text>Anomaly detection : Medical data , intrusion detection 
De-noising : Networking , scientific experiments</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1-03-16T17:05:46.439">
    <p:pos x="6000" y="0"/>
    <p:text>* Give an example of hard to define loss function  elf-driving car
* Give a bit of context for optimisation
* regulazer is to prevent over learning</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1-03-06T22:37:50.536">
    <p:pos x="6000" y="0"/>
    <p:text>* Structured data example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1-03-08T20:05:35.132">
    <p:pos x="6000" y="0"/>
    <p:text>* Give an example of hard to define loss function  self-driving car
* Give a bit of context for optimisation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1-03-16T21:17:30.753">
    <p:pos x="6000" y="0"/>
    <p:text>Add more notes here
The main take away from this slide is that, All of these different categories of model all of them do hinge on very solid scientific intuition, so we should not qualify or disqualify models because of its engineering success
And also when it comes to practice they are not disentangled they do overlap and  co-evolve</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1-03-16T21:11:04.590">
    <p:pos x="6000" y="0"/>
    <p:text>* Give example of weather to explain structure vs probabilistic inference 
* evolve the structure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The main goal is to goal of the workshop is to give you an overview of machine learning , and also we gonna dive into the theory of it and explain different components that it hinges on , and of course we will see some code and how we can put that theory into practice</a:t>
            </a:r>
            <a:endParaRPr sz="1050">
              <a:solidFill>
                <a:srgbClr val="3C4043"/>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5276e20f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5276e20f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Give an example of hard to define loss function self-driving car</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Give a bit of context for optimisation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c636dceec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c636dceec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This is the cost function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36dceec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36dceec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Most of the problems in ML are </a:t>
            </a:r>
            <a:r>
              <a:rPr lang="en-GB"/>
              <a:t>none-</a:t>
            </a:r>
            <a:r>
              <a:rPr lang="en-GB"/>
              <a:t>convex </a:t>
            </a:r>
            <a:endParaRPr/>
          </a:p>
          <a:p>
            <a:pPr indent="-298450" lvl="0" marL="457200" rtl="0" algn="l">
              <a:spcBef>
                <a:spcPts val="0"/>
              </a:spcBef>
              <a:spcAft>
                <a:spcPts val="0"/>
              </a:spcAft>
              <a:buSzPts val="1100"/>
              <a:buChar char="-"/>
            </a:pPr>
            <a:r>
              <a:rPr lang="en-GB"/>
              <a:t>In practice local optimization is enough for most of the problems</a:t>
            </a:r>
            <a:endParaRPr/>
          </a:p>
          <a:p>
            <a:pPr indent="-298450" lvl="0" marL="457200" rtl="0" algn="l">
              <a:spcBef>
                <a:spcPts val="0"/>
              </a:spcBef>
              <a:spcAft>
                <a:spcPts val="0"/>
              </a:spcAft>
              <a:buSzPts val="1100"/>
              <a:buChar char="-"/>
            </a:pPr>
            <a:r>
              <a:rPr lang="en-GB"/>
              <a:t>It is valid critics to say that you are solving just locally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12e0bab2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12e0bab2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Symbolists</a:t>
            </a:r>
            <a:r>
              <a:rPr lang="en-GB"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intelligence can be reduced to manipulating symbols the way </a:t>
            </a:r>
            <a:r>
              <a:rPr lang="en-GB" sz="1050">
                <a:solidFill>
                  <a:srgbClr val="3C4043"/>
                </a:solidFill>
                <a:highlight>
                  <a:srgbClr val="FFFFFF"/>
                </a:highlight>
                <a:latin typeface="Roboto"/>
                <a:ea typeface="Roboto"/>
                <a:cs typeface="Roboto"/>
                <a:sym typeface="Roboto"/>
              </a:rPr>
              <a:t>mathematicians</a:t>
            </a:r>
            <a:r>
              <a:rPr lang="en-GB" sz="1050">
                <a:solidFill>
                  <a:srgbClr val="3C4043"/>
                </a:solidFill>
                <a:highlight>
                  <a:srgbClr val="FFFFFF"/>
                </a:highlight>
                <a:latin typeface="Roboto"/>
                <a:ea typeface="Roboto"/>
                <a:cs typeface="Roboto"/>
                <a:sym typeface="Roboto"/>
              </a:rPr>
              <a:t> do, they do solve equations they way.</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They believe that you can’t learn from scratch so we need these </a:t>
            </a:r>
            <a:r>
              <a:rPr lang="en-GB" sz="1050">
                <a:solidFill>
                  <a:srgbClr val="3C4043"/>
                </a:solidFill>
                <a:highlight>
                  <a:srgbClr val="FFFFFF"/>
                </a:highlight>
                <a:latin typeface="Roboto"/>
                <a:ea typeface="Roboto"/>
                <a:cs typeface="Roboto"/>
                <a:sym typeface="Roboto"/>
              </a:rPr>
              <a:t>symbols</a:t>
            </a:r>
            <a:r>
              <a:rPr lang="en-GB" sz="1050">
                <a:solidFill>
                  <a:srgbClr val="3C4043"/>
                </a:solidFill>
                <a:highlight>
                  <a:srgbClr val="FFFFFF"/>
                </a:highlight>
                <a:latin typeface="Roboto"/>
                <a:ea typeface="Roboto"/>
                <a:cs typeface="Roboto"/>
                <a:sym typeface="Roboto"/>
              </a:rPr>
              <a:t> and rules encoded </a:t>
            </a:r>
            <a:r>
              <a:rPr lang="en-GB" sz="1050">
                <a:solidFill>
                  <a:srgbClr val="3C4043"/>
                </a:solidFill>
                <a:highlight>
                  <a:srgbClr val="FFFFFF"/>
                </a:highlight>
                <a:latin typeface="Roboto"/>
                <a:ea typeface="Roboto"/>
                <a:cs typeface="Roboto"/>
                <a:sym typeface="Roboto"/>
              </a:rPr>
              <a:t>before</a:t>
            </a:r>
            <a:r>
              <a:rPr lang="en-GB" sz="1050">
                <a:solidFill>
                  <a:srgbClr val="3C4043"/>
                </a:solidFill>
                <a:highlight>
                  <a:srgbClr val="FFFFFF"/>
                </a:highlight>
                <a:latin typeface="Roboto"/>
                <a:ea typeface="Roboto"/>
                <a:cs typeface="Roboto"/>
                <a:sym typeface="Roboto"/>
              </a:rPr>
              <a:t> you start making deductions about your data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One of their very popular models were expert systems which is a network of rules</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Was rejected in around the 70’s for being </a:t>
            </a:r>
            <a:r>
              <a:rPr lang="en-GB" sz="1050">
                <a:solidFill>
                  <a:srgbClr val="3C4043"/>
                </a:solidFill>
                <a:highlight>
                  <a:srgbClr val="FFFFFF"/>
                </a:highlight>
                <a:latin typeface="Roboto"/>
                <a:ea typeface="Roboto"/>
                <a:cs typeface="Roboto"/>
                <a:sym typeface="Roboto"/>
              </a:rPr>
              <a:t>unscalable</a:t>
            </a:r>
            <a:r>
              <a:rPr lang="en-GB" sz="1050">
                <a:solidFill>
                  <a:srgbClr val="3C4043"/>
                </a:solidFill>
                <a:highlight>
                  <a:srgbClr val="FFFFFF"/>
                </a:highlight>
                <a:latin typeface="Roboto"/>
                <a:ea typeface="Roboto"/>
                <a:cs typeface="Roboto"/>
                <a:sym typeface="Roboto"/>
              </a:rPr>
              <a:t> , it started the AI winter</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Connectionists:</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Learning is all about the brain</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brain learns by connections between neurons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This gave the rise to </a:t>
            </a:r>
            <a:r>
              <a:rPr lang="en-GB" sz="1050">
                <a:solidFill>
                  <a:srgbClr val="3C4043"/>
                </a:solidFill>
                <a:highlight>
                  <a:srgbClr val="FFFFFF"/>
                </a:highlight>
                <a:latin typeface="Roboto"/>
                <a:ea typeface="Roboto"/>
                <a:cs typeface="Roboto"/>
                <a:sym typeface="Roboto"/>
              </a:rPr>
              <a:t>Artificial</a:t>
            </a:r>
            <a:r>
              <a:rPr lang="en-GB" sz="1050">
                <a:solidFill>
                  <a:srgbClr val="3C4043"/>
                </a:solidFill>
                <a:highlight>
                  <a:srgbClr val="FFFFFF"/>
                </a:highlight>
                <a:latin typeface="Roboto"/>
                <a:ea typeface="Roboto"/>
                <a:cs typeface="Roboto"/>
                <a:sym typeface="Roboto"/>
              </a:rPr>
              <a:t> neural networks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Evolutionaries:</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Hinges on the theory of evolution, the brain </a:t>
            </a:r>
            <a:r>
              <a:rPr lang="en-GB" sz="1050">
                <a:solidFill>
                  <a:srgbClr val="3C4043"/>
                </a:solidFill>
                <a:highlight>
                  <a:srgbClr val="FFFFFF"/>
                </a:highlight>
                <a:latin typeface="Roboto"/>
                <a:ea typeface="Roboto"/>
                <a:cs typeface="Roboto"/>
                <a:sym typeface="Roboto"/>
              </a:rPr>
              <a:t>didn't</a:t>
            </a:r>
            <a:r>
              <a:rPr lang="en-GB" sz="1050">
                <a:solidFill>
                  <a:srgbClr val="3C4043"/>
                </a:solidFill>
                <a:highlight>
                  <a:srgbClr val="FFFFFF"/>
                </a:highlight>
                <a:latin typeface="Roboto"/>
                <a:ea typeface="Roboto"/>
                <a:cs typeface="Roboto"/>
                <a:sym typeface="Roboto"/>
              </a:rPr>
              <a:t> just happen to exist it </a:t>
            </a:r>
            <a:r>
              <a:rPr lang="en-GB" sz="1050">
                <a:solidFill>
                  <a:srgbClr val="3C4043"/>
                </a:solidFill>
                <a:highlight>
                  <a:srgbClr val="FFFFFF"/>
                </a:highlight>
                <a:latin typeface="Roboto"/>
                <a:ea typeface="Roboto"/>
                <a:cs typeface="Roboto"/>
                <a:sym typeface="Roboto"/>
              </a:rPr>
              <a:t>evolved</a:t>
            </a:r>
            <a:r>
              <a:rPr lang="en-GB" sz="1050">
                <a:solidFill>
                  <a:srgbClr val="3C4043"/>
                </a:solidFill>
                <a:highlight>
                  <a:srgbClr val="FFFFFF"/>
                </a:highlight>
                <a:latin typeface="Roboto"/>
                <a:ea typeface="Roboto"/>
                <a:cs typeface="Roboto"/>
                <a:sym typeface="Roboto"/>
              </a:rPr>
              <a:t> during the course of history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 They </a:t>
            </a:r>
            <a:r>
              <a:rPr lang="en-GB" sz="1050">
                <a:solidFill>
                  <a:srgbClr val="3C4043"/>
                </a:solidFill>
                <a:highlight>
                  <a:srgbClr val="FFFFFF"/>
                </a:highlight>
                <a:latin typeface="Roboto"/>
                <a:ea typeface="Roboto"/>
                <a:cs typeface="Roboto"/>
                <a:sym typeface="Roboto"/>
              </a:rPr>
              <a:t>created</a:t>
            </a:r>
            <a:r>
              <a:rPr lang="en-GB" sz="1050">
                <a:solidFill>
                  <a:srgbClr val="3C4043"/>
                </a:solidFill>
                <a:highlight>
                  <a:srgbClr val="FFFFFF"/>
                </a:highlight>
                <a:latin typeface="Roboto"/>
                <a:ea typeface="Roboto"/>
                <a:cs typeface="Roboto"/>
                <a:sym typeface="Roboto"/>
              </a:rPr>
              <a:t> Genetic algorithms,programming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Basesians:</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Basians are concerned with all the other issues we mentioned with </a:t>
            </a:r>
            <a:r>
              <a:rPr lang="en-GB" sz="1050">
                <a:solidFill>
                  <a:srgbClr val="3C4043"/>
                </a:solidFill>
                <a:highlight>
                  <a:srgbClr val="FFFFFF"/>
                </a:highlight>
                <a:latin typeface="Roboto"/>
                <a:ea typeface="Roboto"/>
                <a:cs typeface="Roboto"/>
                <a:sym typeface="Roboto"/>
              </a:rPr>
              <a:t>uncertainty</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Learning </a:t>
            </a:r>
            <a:r>
              <a:rPr lang="en-GB" sz="1050">
                <a:solidFill>
                  <a:srgbClr val="3C4043"/>
                </a:solidFill>
                <a:highlight>
                  <a:srgbClr val="FFFFFF"/>
                </a:highlight>
                <a:latin typeface="Roboto"/>
                <a:ea typeface="Roboto"/>
                <a:cs typeface="Roboto"/>
                <a:sym typeface="Roboto"/>
              </a:rPr>
              <a:t>itself</a:t>
            </a:r>
            <a:r>
              <a:rPr lang="en-GB" sz="1050">
                <a:solidFill>
                  <a:srgbClr val="3C4043"/>
                </a:solidFill>
                <a:highlight>
                  <a:srgbClr val="FFFFFF"/>
                </a:highlight>
                <a:latin typeface="Roboto"/>
                <a:ea typeface="Roboto"/>
                <a:cs typeface="Roboto"/>
                <a:sym typeface="Roboto"/>
              </a:rPr>
              <a:t> is a type of uncertain </a:t>
            </a:r>
            <a:r>
              <a:rPr lang="en-GB" sz="1050">
                <a:solidFill>
                  <a:srgbClr val="3C4043"/>
                </a:solidFill>
                <a:highlight>
                  <a:srgbClr val="FFFFFF"/>
                </a:highlight>
                <a:latin typeface="Roboto"/>
                <a:ea typeface="Roboto"/>
                <a:cs typeface="Roboto"/>
                <a:sym typeface="Roboto"/>
              </a:rPr>
              <a:t>inference</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So the problem becomes how we can deal with these uncertainties without falling apart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naming is from bayes </a:t>
            </a:r>
            <a:r>
              <a:rPr lang="en-GB" sz="1050">
                <a:solidFill>
                  <a:srgbClr val="3C4043"/>
                </a:solidFill>
                <a:highlight>
                  <a:srgbClr val="FFFFFF"/>
                </a:highlight>
                <a:latin typeface="Roboto"/>
                <a:ea typeface="Roboto"/>
                <a:cs typeface="Roboto"/>
                <a:sym typeface="Roboto"/>
              </a:rPr>
              <a:t>theorem</a:t>
            </a:r>
            <a:r>
              <a:rPr lang="en-GB" sz="1050">
                <a:solidFill>
                  <a:srgbClr val="3C4043"/>
                </a:solidFill>
                <a:highlight>
                  <a:srgbClr val="FFFFFF"/>
                </a:highlight>
                <a:latin typeface="Roboto"/>
                <a:ea typeface="Roboto"/>
                <a:cs typeface="Roboto"/>
                <a:sym typeface="Roboto"/>
              </a:rPr>
              <a:t> , the </a:t>
            </a:r>
            <a:r>
              <a:rPr lang="en-GB" sz="1050">
                <a:solidFill>
                  <a:srgbClr val="3C4043"/>
                </a:solidFill>
                <a:highlight>
                  <a:srgbClr val="FFFFFF"/>
                </a:highlight>
                <a:latin typeface="Roboto"/>
                <a:ea typeface="Roboto"/>
                <a:cs typeface="Roboto"/>
                <a:sym typeface="Roboto"/>
              </a:rPr>
              <a:t>theorem</a:t>
            </a:r>
            <a:r>
              <a:rPr lang="en-GB" sz="1050">
                <a:solidFill>
                  <a:srgbClr val="3C4043"/>
                </a:solidFill>
                <a:highlight>
                  <a:srgbClr val="FFFFFF"/>
                </a:highlight>
                <a:latin typeface="Roboto"/>
                <a:ea typeface="Roboto"/>
                <a:cs typeface="Roboto"/>
                <a:sym typeface="Roboto"/>
              </a:rPr>
              <a:t> tells us how we can </a:t>
            </a:r>
            <a:r>
              <a:rPr lang="en-GB" sz="1050">
                <a:solidFill>
                  <a:srgbClr val="3C4043"/>
                </a:solidFill>
                <a:highlight>
                  <a:srgbClr val="FFFFFF"/>
                </a:highlight>
                <a:latin typeface="Roboto"/>
                <a:ea typeface="Roboto"/>
                <a:cs typeface="Roboto"/>
                <a:sym typeface="Roboto"/>
              </a:rPr>
              <a:t>incorporate</a:t>
            </a:r>
            <a:r>
              <a:rPr lang="en-GB" sz="1050">
                <a:solidFill>
                  <a:srgbClr val="3C4043"/>
                </a:solidFill>
                <a:highlight>
                  <a:srgbClr val="FFFFFF"/>
                </a:highlight>
                <a:latin typeface="Roboto"/>
                <a:ea typeface="Roboto"/>
                <a:cs typeface="Roboto"/>
                <a:sym typeface="Roboto"/>
              </a:rPr>
              <a:t> /embed new </a:t>
            </a:r>
            <a:r>
              <a:rPr lang="en-GB" sz="1050">
                <a:solidFill>
                  <a:srgbClr val="3C4043"/>
                </a:solidFill>
                <a:highlight>
                  <a:srgbClr val="FFFFFF"/>
                </a:highlight>
                <a:latin typeface="Roboto"/>
                <a:ea typeface="Roboto"/>
                <a:cs typeface="Roboto"/>
                <a:sym typeface="Roboto"/>
              </a:rPr>
              <a:t>evidence</a:t>
            </a:r>
            <a:r>
              <a:rPr lang="en-GB" sz="1050">
                <a:solidFill>
                  <a:srgbClr val="3C4043"/>
                </a:solidFill>
                <a:highlight>
                  <a:srgbClr val="FFFFFF"/>
                </a:highlight>
                <a:latin typeface="Roboto"/>
                <a:ea typeface="Roboto"/>
                <a:cs typeface="Roboto"/>
                <a:sym typeface="Roboto"/>
              </a:rPr>
              <a:t> in our beliefs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Analogierzersz:</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Comes from analogy which is making abstractions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The key of learning is </a:t>
            </a:r>
            <a:r>
              <a:rPr lang="en-GB" sz="1050">
                <a:solidFill>
                  <a:srgbClr val="3C4043"/>
                </a:solidFill>
                <a:highlight>
                  <a:srgbClr val="FFFFFF"/>
                </a:highlight>
                <a:latin typeface="Roboto"/>
                <a:ea typeface="Roboto"/>
                <a:cs typeface="Roboto"/>
                <a:sym typeface="Roboto"/>
              </a:rPr>
              <a:t>recognizing</a:t>
            </a:r>
            <a:r>
              <a:rPr lang="en-GB" sz="1050">
                <a:solidFill>
                  <a:srgbClr val="3C4043"/>
                </a:solidFill>
                <a:highlight>
                  <a:srgbClr val="FFFFFF"/>
                </a:highlight>
                <a:latin typeface="Roboto"/>
                <a:ea typeface="Roboto"/>
                <a:cs typeface="Roboto"/>
                <a:sym typeface="Roboto"/>
              </a:rPr>
              <a:t> </a:t>
            </a:r>
            <a:r>
              <a:rPr lang="en-GB" sz="1050">
                <a:solidFill>
                  <a:srgbClr val="3C4043"/>
                </a:solidFill>
                <a:highlight>
                  <a:srgbClr val="FFFFFF"/>
                </a:highlight>
                <a:latin typeface="Roboto"/>
                <a:ea typeface="Roboto"/>
                <a:cs typeface="Roboto"/>
                <a:sym typeface="Roboto"/>
              </a:rPr>
              <a:t>similarities</a:t>
            </a:r>
            <a:r>
              <a:rPr lang="en-GB" sz="1050">
                <a:solidFill>
                  <a:srgbClr val="3C4043"/>
                </a:solidFill>
                <a:highlight>
                  <a:srgbClr val="FFFFFF"/>
                </a:highlight>
                <a:latin typeface="Roboto"/>
                <a:ea typeface="Roboto"/>
                <a:cs typeface="Roboto"/>
                <a:sym typeface="Roboto"/>
              </a:rPr>
              <a:t> </a:t>
            </a:r>
            <a:endParaRPr sz="1050">
              <a:solidFill>
                <a:srgbClr val="3C4043"/>
              </a:solidFill>
              <a:highlight>
                <a:srgbClr val="FFFFFF"/>
              </a:highlight>
              <a:latin typeface="Roboto"/>
              <a:ea typeface="Roboto"/>
              <a:cs typeface="Roboto"/>
              <a:sym typeface="Roboto"/>
            </a:endParaRPr>
          </a:p>
          <a:p>
            <a:pPr indent="-295275" lvl="0" marL="457200" rtl="0" algn="l">
              <a:spcBef>
                <a:spcPts val="0"/>
              </a:spcBef>
              <a:spcAft>
                <a:spcPts val="0"/>
              </a:spcAft>
              <a:buClr>
                <a:srgbClr val="3C4043"/>
              </a:buClr>
              <a:buSzPts val="1050"/>
              <a:buFont typeface="Roboto"/>
              <a:buChar char="-"/>
            </a:pPr>
            <a:r>
              <a:rPr lang="en-GB" sz="1050">
                <a:solidFill>
                  <a:srgbClr val="3C4043"/>
                </a:solidFill>
                <a:highlight>
                  <a:srgbClr val="FFFFFF"/>
                </a:highlight>
                <a:latin typeface="Roboto"/>
                <a:ea typeface="Roboto"/>
                <a:cs typeface="Roboto"/>
                <a:sym typeface="Roboto"/>
              </a:rPr>
              <a:t>As example if two </a:t>
            </a:r>
            <a:r>
              <a:rPr lang="en-GB" sz="1050">
                <a:solidFill>
                  <a:srgbClr val="3C4043"/>
                </a:solidFill>
                <a:highlight>
                  <a:srgbClr val="FFFFFF"/>
                </a:highlight>
                <a:latin typeface="Roboto"/>
                <a:ea typeface="Roboto"/>
                <a:cs typeface="Roboto"/>
                <a:sym typeface="Roboto"/>
              </a:rPr>
              <a:t>patients</a:t>
            </a:r>
            <a:r>
              <a:rPr lang="en-GB" sz="1050">
                <a:solidFill>
                  <a:srgbClr val="3C4043"/>
                </a:solidFill>
                <a:highlight>
                  <a:srgbClr val="FFFFFF"/>
                </a:highlight>
                <a:latin typeface="Roboto"/>
                <a:ea typeface="Roboto"/>
                <a:cs typeface="Roboto"/>
                <a:sym typeface="Roboto"/>
              </a:rPr>
              <a:t> have same </a:t>
            </a:r>
            <a:r>
              <a:rPr lang="en-GB" sz="1050">
                <a:solidFill>
                  <a:srgbClr val="3C4043"/>
                </a:solidFill>
                <a:highlight>
                  <a:srgbClr val="FFFFFF"/>
                </a:highlight>
                <a:latin typeface="Roboto"/>
                <a:ea typeface="Roboto"/>
                <a:cs typeface="Roboto"/>
                <a:sym typeface="Roboto"/>
              </a:rPr>
              <a:t>symptoms</a:t>
            </a:r>
            <a:r>
              <a:rPr lang="en-GB" sz="1050">
                <a:solidFill>
                  <a:srgbClr val="3C4043"/>
                </a:solidFill>
                <a:highlight>
                  <a:srgbClr val="FFFFFF"/>
                </a:highlight>
                <a:latin typeface="Roboto"/>
                <a:ea typeface="Roboto"/>
                <a:cs typeface="Roboto"/>
                <a:sym typeface="Roboto"/>
              </a:rPr>
              <a:t> they might have the same </a:t>
            </a:r>
            <a:r>
              <a:rPr lang="en-GB" sz="1050">
                <a:solidFill>
                  <a:srgbClr val="3C4043"/>
                </a:solidFill>
                <a:highlight>
                  <a:srgbClr val="FFFFFF"/>
                </a:highlight>
                <a:latin typeface="Roboto"/>
                <a:ea typeface="Roboto"/>
                <a:cs typeface="Roboto"/>
                <a:sym typeface="Roboto"/>
              </a:rPr>
              <a:t>disease</a:t>
            </a:r>
            <a:r>
              <a:rPr lang="en-GB" sz="1050">
                <a:solidFill>
                  <a:srgbClr val="3C4043"/>
                </a:solidFill>
                <a:highlight>
                  <a:srgbClr val="FFFFFF"/>
                </a:highlight>
                <a:latin typeface="Roboto"/>
                <a:ea typeface="Roboto"/>
                <a:cs typeface="Roboto"/>
                <a:sym typeface="Roboto"/>
              </a:rPr>
              <a:t>, the key is to decide how similar the situations are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The main take away from this slide is that, All of these different categories of model all of them do hinge on very solid scientific intuition, so we should not qualify or disqualify models because of its engineering success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And also when it comes to practice they are not disentangled they do overlap and co-evolve, for example take a neural network and evolve it using a genetic algorithm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720029b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720029b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Give example of weather to explain structure vs probabilistic inference</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evolve the structure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12e0bab2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12e0bab2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720029b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720029b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Elon.m the brain being as factory</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Quantic effects in the brain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*The main take way is that Artificial neural network are a mathematical representation of what we have understood from the brain, however there's still so much we don't now that need to be discovered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720029bd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720029bd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720029bd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720029bd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The NN is gonna produce a probability in the end</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Cross entropy: cross entropy refers to the difference between two probability distributions</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Back propagation : Is one of the novelties in NN discovred by Hinton and William in 1986, it is the use of chain rule and back propagate the gradient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12e0bab2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12e0bab2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probalistic ones ,can be used as interval of confidence to classify</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We gonna see the linear version of it , give a hint about kernel methods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12e0bab2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12e0bab2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12e0bab2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12e0bab2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689e67e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689e67e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Variance: how </a:t>
            </a:r>
            <a:r>
              <a:rPr lang="en-GB"/>
              <a:t>different</a:t>
            </a:r>
            <a:r>
              <a:rPr lang="en-GB"/>
              <a:t> is the our </a:t>
            </a:r>
            <a:r>
              <a:rPr lang="en-GB"/>
              <a:t>classifier</a:t>
            </a:r>
            <a:r>
              <a:rPr lang="en-GB"/>
              <a:t> that we drew from our dataset </a:t>
            </a:r>
            <a:r>
              <a:rPr lang="en-GB"/>
              <a:t>different</a:t>
            </a:r>
            <a:r>
              <a:rPr lang="en-GB"/>
              <a:t> from the mean classifier (for example we take two </a:t>
            </a:r>
            <a:r>
              <a:rPr lang="en-GB"/>
              <a:t>classifier</a:t>
            </a:r>
            <a:r>
              <a:rPr lang="en-GB"/>
              <a:t> and train them how much do they very , this is not about getting it right or wrong)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Bias of the model: we take the Expected </a:t>
            </a:r>
            <a:r>
              <a:rPr lang="en-GB"/>
              <a:t>classifier subtract it from the label,</a:t>
            </a:r>
            <a:r>
              <a:rPr lang="en-GB"/>
              <a:t> You have </a:t>
            </a:r>
            <a:r>
              <a:rPr lang="en-GB"/>
              <a:t>infinite</a:t>
            </a:r>
            <a:r>
              <a:rPr lang="en-GB"/>
              <a:t> dataset, you </a:t>
            </a:r>
            <a:r>
              <a:rPr lang="en-GB"/>
              <a:t>classifier</a:t>
            </a:r>
            <a:r>
              <a:rPr lang="en-GB"/>
              <a:t> will always make a mistake, fitting a linear model to none linear data, </a:t>
            </a:r>
            <a:r>
              <a:rPr lang="en-GB">
                <a:solidFill>
                  <a:schemeClr val="dk1"/>
                </a:solidFill>
              </a:rPr>
              <a:t>How biased my model is toward a specific feature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Noise of the data: it represents the </a:t>
            </a:r>
            <a:r>
              <a:rPr lang="en-GB"/>
              <a:t>fluctuation</a:t>
            </a:r>
            <a:r>
              <a:rPr lang="en-GB"/>
              <a:t> in the dataset ,the same features the same house the same image can lead to </a:t>
            </a:r>
            <a:r>
              <a:rPr lang="en-GB"/>
              <a:t>different</a:t>
            </a:r>
            <a:r>
              <a:rPr lang="en-GB"/>
              <a:t> Y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8801b4c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c8801b4c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Variance: how different is the our classifier that we drew from our dataset different from the mean classifier (for example we take two classifier and train them how much do they very , this is not about getting it right or wrong)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Bias of the model: we take the Expected classifier subtract it from the label, You have infinite dataset, you classifier will always make a mistake, example  fitting a linear model to none linear data, </a:t>
            </a:r>
            <a:r>
              <a:rPr lang="en-GB">
                <a:solidFill>
                  <a:schemeClr val="dk1"/>
                </a:solidFill>
              </a:rPr>
              <a:t>How biased my model is toward a some feature,model is focusing of features that is shouldn’t ve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GB"/>
              <a:t>Noise of the data: it represents the fluctuation in the dataset ,the same features the same house the same image can lead to different Y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8801b4c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8801b4c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636dcee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636dcee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689e67e0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689e67e0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636dceec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636dceec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Talk </a:t>
            </a:r>
            <a:r>
              <a:rPr lang="en-GB"/>
              <a:t>about alchemy if there’s time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36dceec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36dceec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36dcee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36dcee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720029bd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720029bd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One thing we should point out is that  all these fields do </a:t>
            </a:r>
            <a:r>
              <a:rPr lang="en-GB"/>
              <a:t>interact</a:t>
            </a:r>
            <a:r>
              <a:rPr lang="en-GB"/>
              <a:t> bi with machine learning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12e0bab2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12e0bab2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12e0bab2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12e0bab2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-Anomaly detection : Medical data , intrusion detection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-De-noising : Networking , scientific experiments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12e0bab26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12e0bab26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Give an example of hard to define loss function self-driving car</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Give a bit of context for optimisation</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sz="1050">
                <a:solidFill>
                  <a:srgbClr val="3C4043"/>
                </a:solidFill>
                <a:highlight>
                  <a:srgbClr val="FFFFFF"/>
                </a:highlight>
                <a:latin typeface="Roboto"/>
                <a:ea typeface="Roboto"/>
                <a:cs typeface="Roboto"/>
                <a:sym typeface="Roboto"/>
              </a:rPr>
              <a:t>* regulazer is to prevent over 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c5276e20f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c5276e20f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14300" marR="114300" rtl="0" algn="l">
              <a:lnSpc>
                <a:spcPct val="142857"/>
              </a:lnSpc>
              <a:spcBef>
                <a:spcPts val="500"/>
              </a:spcBef>
              <a:spcAft>
                <a:spcPts val="0"/>
              </a:spcAft>
              <a:buClr>
                <a:schemeClr val="dk1"/>
              </a:buClr>
              <a:buSzPts val="1100"/>
              <a:buFont typeface="Arial"/>
              <a:buNone/>
            </a:pPr>
            <a:r>
              <a:rPr lang="en-GB" sz="1050">
                <a:solidFill>
                  <a:srgbClr val="3C4043"/>
                </a:solidFill>
                <a:highlight>
                  <a:srgbClr val="FFFFFF"/>
                </a:highlight>
                <a:latin typeface="Roboto"/>
                <a:ea typeface="Roboto"/>
                <a:cs typeface="Roboto"/>
                <a:sym typeface="Roboto"/>
              </a:rPr>
              <a:t>* Structured data example</a:t>
            </a:r>
            <a:endParaRPr sz="1050">
              <a:solidFill>
                <a:srgbClr val="3C4043"/>
              </a:solidFill>
              <a:highlight>
                <a:srgbClr val="FFFFFF"/>
              </a:highlight>
              <a:latin typeface="Roboto"/>
              <a:ea typeface="Roboto"/>
              <a:cs typeface="Roboto"/>
              <a:sym typeface="Roboto"/>
            </a:endParaRPr>
          </a:p>
          <a:p>
            <a:pPr indent="0" lvl="0" marL="114300" marR="114300" rtl="0" algn="l">
              <a:lnSpc>
                <a:spcPct val="115000"/>
              </a:lnSpc>
              <a:spcBef>
                <a:spcPts val="500"/>
              </a:spcBef>
              <a:spcAft>
                <a:spcPts val="0"/>
              </a:spcAft>
              <a:buClr>
                <a:schemeClr val="dk1"/>
              </a:buClr>
              <a:buSzPts val="1100"/>
              <a:buFont typeface="Arial"/>
              <a:buNone/>
            </a:pPr>
            <a:r>
              <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7.xml"/><Relationship Id="rId4" Type="http://schemas.openxmlformats.org/officeDocument/2006/relationships/image" Target="../media/image10.png"/><Relationship Id="rId5" Type="http://schemas.openxmlformats.org/officeDocument/2006/relationships/image" Target="../media/image3.jp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comments" Target="../comments/comment8.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9.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comments" Target="../comments/comment10.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comments" Target="../comments/commen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comments" Target="../comments/commen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comments" Target="../comments/comment13.xml"/><Relationship Id="rId4" Type="http://schemas.openxmlformats.org/officeDocument/2006/relationships/image" Target="../media/image16.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https://machinelearningmastery.com/loss-and-loss-functions-for-training-deep-learning-neural-networks/" TargetMode="External"/><Relationship Id="rId4" Type="http://schemas.openxmlformats.org/officeDocument/2006/relationships/hyperlink" Target="https://www.deeplearningbook.org/contents/optimization.html" TargetMode="External"/><Relationship Id="rId11" Type="http://schemas.openxmlformats.org/officeDocument/2006/relationships/hyperlink" Target="https://www.deeplearningbook.org/contents/part_basics.html" TargetMode="External"/><Relationship Id="rId10" Type="http://schemas.openxmlformats.org/officeDocument/2006/relationships/hyperlink" Target="https://www.cs.cornell.edu/courses/cs4780/2018fa/lectures/lecturenote12.html" TargetMode="External"/><Relationship Id="rId12" Type="http://schemas.openxmlformats.org/officeDocument/2006/relationships/hyperlink" Target="https://web.stanford.edu/class/psych209/Readings/SuttonBartoIPRLBook2ndEd.pdf" TargetMode="External"/><Relationship Id="rId9" Type="http://schemas.openxmlformats.org/officeDocument/2006/relationships/hyperlink" Target="https://www.youtube.com/watch?v=xpHQ6UhMlx4&amp;list=PLl8OlHZGYOQ7bkVbuRthEsaLr7bONzbXS" TargetMode="External"/><Relationship Id="rId5" Type="http://schemas.openxmlformats.org/officeDocument/2006/relationships/hyperlink" Target="https://machinelearningmastery.com/tour-of-evaluation-metrics-for-imbalanced-classification/" TargetMode="External"/><Relationship Id="rId6" Type="http://schemas.openxmlformats.org/officeDocument/2006/relationships/hyperlink" Target="https://www.deeplearningbook.org/contents/regularization.html" TargetMode="External"/><Relationship Id="rId7" Type="http://schemas.openxmlformats.org/officeDocument/2006/relationships/hyperlink" Target="https://www.coursera.org/learn/machine-learning" TargetMode="External"/><Relationship Id="rId8" Type="http://schemas.openxmlformats.org/officeDocument/2006/relationships/hyperlink" Target="https://www.coursera.org/specializations/deep-learn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comments" Target="../comments/commen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85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Machine learning 101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64" name="Google Shape;164;p22"/>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65" name="Google Shape;165;p22"/>
          <p:cNvSpPr txBox="1"/>
          <p:nvPr/>
        </p:nvSpPr>
        <p:spPr>
          <a:xfrm>
            <a:off x="299700" y="1621200"/>
            <a:ext cx="598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Housing price prediction Using univariate linear regression</a:t>
            </a:r>
            <a:endParaRPr b="1">
              <a:latin typeface="Lato"/>
              <a:ea typeface="Lato"/>
              <a:cs typeface="Lato"/>
              <a:sym typeface="Lato"/>
            </a:endParaRPr>
          </a:p>
        </p:txBody>
      </p:sp>
      <p:sp>
        <p:nvSpPr>
          <p:cNvPr id="166" name="Google Shape;166;p22"/>
          <p:cNvSpPr txBox="1"/>
          <p:nvPr/>
        </p:nvSpPr>
        <p:spPr>
          <a:xfrm>
            <a:off x="937575" y="2021400"/>
            <a:ext cx="8012400" cy="27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main component of every model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Architecture / Baseline   : </a:t>
            </a:r>
            <a:r>
              <a:rPr lang="en-GB" sz="1700">
                <a:latin typeface="Lato"/>
                <a:ea typeface="Lato"/>
                <a:cs typeface="Lato"/>
                <a:sym typeface="Lato"/>
              </a:rPr>
              <a:t> </a:t>
            </a:r>
            <a:endParaRPr b="1" sz="1700">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Loss/objective function :</a:t>
            </a:r>
            <a:r>
              <a:rPr lang="en-GB">
                <a:solidFill>
                  <a:srgbClr val="4A86E8"/>
                </a:solidFill>
                <a:latin typeface="Lato"/>
                <a:ea typeface="Lato"/>
                <a:cs typeface="Lato"/>
                <a:sym typeface="Lato"/>
              </a:rPr>
              <a:t> </a:t>
            </a:r>
            <a:r>
              <a:rPr lang="en-GB" sz="1700">
                <a:solidFill>
                  <a:srgbClr val="4A86E8"/>
                </a:solidFill>
                <a:latin typeface="Lato"/>
                <a:ea typeface="Lato"/>
                <a:cs typeface="Lato"/>
                <a:sym typeface="Lato"/>
              </a:rPr>
              <a:t>Mean square errors </a:t>
            </a:r>
            <a:r>
              <a:rPr b="1" lang="en-GB">
                <a:solidFill>
                  <a:srgbClr val="4A86E8"/>
                </a:solidFill>
                <a:latin typeface="Lato"/>
                <a:ea typeface="Lato"/>
                <a:cs typeface="Lato"/>
                <a:sym typeface="Lato"/>
              </a:rPr>
              <a:t> </a:t>
            </a:r>
            <a:endParaRPr b="1">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Optimizer:  </a:t>
            </a:r>
            <a:r>
              <a:rPr lang="en-GB">
                <a:solidFill>
                  <a:srgbClr val="4A86E8"/>
                </a:solidFill>
                <a:latin typeface="Lato"/>
                <a:ea typeface="Lato"/>
                <a:cs typeface="Lato"/>
                <a:sym typeface="Lato"/>
              </a:rPr>
              <a:t>Gradient </a:t>
            </a:r>
            <a:r>
              <a:rPr lang="en-GB">
                <a:solidFill>
                  <a:srgbClr val="4A86E8"/>
                </a:solidFill>
                <a:latin typeface="Lato"/>
                <a:ea typeface="Lato"/>
                <a:cs typeface="Lato"/>
                <a:sym typeface="Lato"/>
              </a:rPr>
              <a:t>Descent</a:t>
            </a:r>
            <a:endParaRPr>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Evaluation Metric: </a:t>
            </a:r>
            <a:r>
              <a:rPr lang="en-GB">
                <a:solidFill>
                  <a:srgbClr val="4A86E8"/>
                </a:solidFill>
                <a:latin typeface="Lato"/>
                <a:ea typeface="Lato"/>
                <a:cs typeface="Lato"/>
                <a:sym typeface="Lato"/>
              </a:rPr>
              <a:t>Accuracy</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Regulazer: </a:t>
            </a:r>
            <a:r>
              <a:rPr lang="en-GB">
                <a:solidFill>
                  <a:srgbClr val="4A86E8"/>
                </a:solidFill>
                <a:latin typeface="Lato"/>
                <a:ea typeface="Lato"/>
                <a:cs typeface="Lato"/>
                <a:sym typeface="Lato"/>
              </a:rPr>
              <a:t>L2 Norm</a:t>
            </a:r>
            <a:endParaRPr>
              <a:solidFill>
                <a:srgbClr val="4A86E8"/>
              </a:solidFill>
              <a:latin typeface="Lato"/>
              <a:ea typeface="Lato"/>
              <a:cs typeface="Lato"/>
              <a:sym typeface="Lato"/>
            </a:endParaRPr>
          </a:p>
        </p:txBody>
      </p:sp>
      <p:pic>
        <p:nvPicPr>
          <p:cNvPr id="167" name="Google Shape;167;p22"/>
          <p:cNvPicPr preferRelativeResize="0"/>
          <p:nvPr/>
        </p:nvPicPr>
        <p:blipFill>
          <a:blip r:embed="rId4">
            <a:alphaModFix/>
          </a:blip>
          <a:stretch>
            <a:fillRect/>
          </a:stretch>
        </p:blipFill>
        <p:spPr>
          <a:xfrm>
            <a:off x="5492400" y="2951475"/>
            <a:ext cx="3595024" cy="518138"/>
          </a:xfrm>
          <a:prstGeom prst="rect">
            <a:avLst/>
          </a:prstGeom>
          <a:noFill/>
          <a:ln>
            <a:noFill/>
          </a:ln>
        </p:spPr>
      </p:pic>
      <p:pic>
        <p:nvPicPr>
          <p:cNvPr id="168" name="Google Shape;168;p22"/>
          <p:cNvPicPr preferRelativeResize="0"/>
          <p:nvPr/>
        </p:nvPicPr>
        <p:blipFill>
          <a:blip r:embed="rId5">
            <a:alphaModFix/>
          </a:blip>
          <a:stretch>
            <a:fillRect/>
          </a:stretch>
        </p:blipFill>
        <p:spPr>
          <a:xfrm>
            <a:off x="5588950" y="3620275"/>
            <a:ext cx="3048175" cy="1141025"/>
          </a:xfrm>
          <a:prstGeom prst="rect">
            <a:avLst/>
          </a:prstGeom>
          <a:noFill/>
          <a:ln>
            <a:noFill/>
          </a:ln>
        </p:spPr>
      </p:pic>
      <p:pic>
        <p:nvPicPr>
          <p:cNvPr id="169" name="Google Shape;169;p22"/>
          <p:cNvPicPr preferRelativeResize="0"/>
          <p:nvPr/>
        </p:nvPicPr>
        <p:blipFill>
          <a:blip r:embed="rId6">
            <a:alphaModFix/>
          </a:blip>
          <a:stretch>
            <a:fillRect/>
          </a:stretch>
        </p:blipFill>
        <p:spPr>
          <a:xfrm>
            <a:off x="5588950" y="2298700"/>
            <a:ext cx="2707125" cy="57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nvSpPr>
        <p:spPr>
          <a:xfrm>
            <a:off x="2828400" y="1046975"/>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Basic </a:t>
            </a:r>
            <a:r>
              <a:rPr b="1" lang="en-GB">
                <a:latin typeface="Lato"/>
                <a:ea typeface="Lato"/>
                <a:cs typeface="Lato"/>
                <a:sym typeface="Lato"/>
              </a:rPr>
              <a:t>intuition</a:t>
            </a:r>
            <a:r>
              <a:rPr b="1" lang="en-GB">
                <a:latin typeface="Lato"/>
                <a:ea typeface="Lato"/>
                <a:cs typeface="Lato"/>
                <a:sym typeface="Lato"/>
              </a:rPr>
              <a:t> of gradient </a:t>
            </a:r>
            <a:r>
              <a:rPr b="1" lang="en-GB">
                <a:latin typeface="Lato"/>
                <a:ea typeface="Lato"/>
                <a:cs typeface="Lato"/>
                <a:sym typeface="Lato"/>
              </a:rPr>
              <a:t>descent</a:t>
            </a:r>
            <a:endParaRPr b="1">
              <a:latin typeface="Lato"/>
              <a:ea typeface="Lato"/>
              <a:cs typeface="Lato"/>
              <a:sym typeface="Lato"/>
            </a:endParaRPr>
          </a:p>
        </p:txBody>
      </p:sp>
      <p:sp>
        <p:nvSpPr>
          <p:cNvPr id="175" name="Google Shape;175;p23"/>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pic>
        <p:nvPicPr>
          <p:cNvPr id="176" name="Google Shape;176;p23"/>
          <p:cNvPicPr preferRelativeResize="0"/>
          <p:nvPr/>
        </p:nvPicPr>
        <p:blipFill rotWithShape="1">
          <a:blip r:embed="rId3">
            <a:alphaModFix/>
          </a:blip>
          <a:srcRect b="0" l="-500" r="499" t="0"/>
          <a:stretch/>
        </p:blipFill>
        <p:spPr>
          <a:xfrm>
            <a:off x="1194275" y="1414875"/>
            <a:ext cx="6435000" cy="3217500"/>
          </a:xfrm>
          <a:prstGeom prst="rect">
            <a:avLst/>
          </a:prstGeom>
          <a:noFill/>
          <a:ln>
            <a:noFill/>
          </a:ln>
        </p:spPr>
      </p:pic>
      <p:pic>
        <p:nvPicPr>
          <p:cNvPr id="177" name="Google Shape;177;p23"/>
          <p:cNvPicPr preferRelativeResize="0"/>
          <p:nvPr/>
        </p:nvPicPr>
        <p:blipFill>
          <a:blip r:embed="rId4">
            <a:alphaModFix/>
          </a:blip>
          <a:stretch>
            <a:fillRect/>
          </a:stretch>
        </p:blipFill>
        <p:spPr>
          <a:xfrm>
            <a:off x="3060375" y="4230600"/>
            <a:ext cx="2309325" cy="86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Non-convex optimisation </a:t>
            </a:r>
            <a:endParaRPr b="1">
              <a:latin typeface="Lato"/>
              <a:ea typeface="Lato"/>
              <a:cs typeface="Lato"/>
              <a:sym typeface="Lato"/>
            </a:endParaRPr>
          </a:p>
        </p:txBody>
      </p:sp>
      <p:sp>
        <p:nvSpPr>
          <p:cNvPr id="183" name="Google Shape;183;p24"/>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pic>
        <p:nvPicPr>
          <p:cNvPr id="184" name="Google Shape;184;p24"/>
          <p:cNvPicPr preferRelativeResize="0"/>
          <p:nvPr/>
        </p:nvPicPr>
        <p:blipFill>
          <a:blip r:embed="rId3">
            <a:alphaModFix/>
          </a:blip>
          <a:stretch>
            <a:fillRect/>
          </a:stretch>
        </p:blipFill>
        <p:spPr>
          <a:xfrm>
            <a:off x="1585950" y="1910300"/>
            <a:ext cx="5824700" cy="251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90" name="Google Shape;190;p25"/>
          <p:cNvSpPr txBox="1"/>
          <p:nvPr/>
        </p:nvSpPr>
        <p:spPr>
          <a:xfrm>
            <a:off x="699200" y="615875"/>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types of models are there   ? </a:t>
            </a:r>
            <a:endParaRPr b="1" sz="1500"/>
          </a:p>
        </p:txBody>
      </p:sp>
      <p:pic>
        <p:nvPicPr>
          <p:cNvPr id="191" name="Google Shape;191;p25"/>
          <p:cNvPicPr preferRelativeResize="0"/>
          <p:nvPr/>
        </p:nvPicPr>
        <p:blipFill>
          <a:blip r:embed="rId4">
            <a:alphaModFix/>
          </a:blip>
          <a:stretch>
            <a:fillRect/>
          </a:stretch>
        </p:blipFill>
        <p:spPr>
          <a:xfrm>
            <a:off x="1722775" y="1677800"/>
            <a:ext cx="5281001" cy="315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6"/>
          <p:cNvPicPr preferRelativeResize="0"/>
          <p:nvPr/>
        </p:nvPicPr>
        <p:blipFill>
          <a:blip r:embed="rId4">
            <a:alphaModFix/>
          </a:blip>
          <a:stretch>
            <a:fillRect/>
          </a:stretch>
        </p:blipFill>
        <p:spPr>
          <a:xfrm>
            <a:off x="85800" y="1367525"/>
            <a:ext cx="8973651" cy="3471575"/>
          </a:xfrm>
          <a:prstGeom prst="rect">
            <a:avLst/>
          </a:prstGeom>
          <a:noFill/>
          <a:ln>
            <a:noFill/>
          </a:ln>
        </p:spPr>
      </p:pic>
      <p:sp>
        <p:nvSpPr>
          <p:cNvPr id="197" name="Google Shape;197;p26"/>
          <p:cNvSpPr txBox="1"/>
          <p:nvPr/>
        </p:nvSpPr>
        <p:spPr>
          <a:xfrm>
            <a:off x="699200" y="615875"/>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types of models are there   ? </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nvSpPr>
        <p:spPr>
          <a:xfrm rot="-186">
            <a:off x="2427296" y="931341"/>
            <a:ext cx="5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03" name="Google Shape;203;p27"/>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a:t>
            </a:r>
            <a:r>
              <a:rPr b="1" lang="en-GB" sz="1600">
                <a:latin typeface="Lato"/>
                <a:ea typeface="Lato"/>
                <a:cs typeface="Lato"/>
                <a:sym typeface="Lato"/>
              </a:rPr>
              <a:t> ? </a:t>
            </a:r>
            <a:endParaRPr b="1" sz="1500"/>
          </a:p>
        </p:txBody>
      </p:sp>
      <p:pic>
        <p:nvPicPr>
          <p:cNvPr id="204" name="Google Shape;204;p27"/>
          <p:cNvPicPr preferRelativeResize="0"/>
          <p:nvPr/>
        </p:nvPicPr>
        <p:blipFill>
          <a:blip r:embed="rId3">
            <a:alphaModFix/>
          </a:blip>
          <a:stretch>
            <a:fillRect/>
          </a:stretch>
        </p:blipFill>
        <p:spPr>
          <a:xfrm>
            <a:off x="3193650" y="1331700"/>
            <a:ext cx="5536502" cy="3366174"/>
          </a:xfrm>
          <a:prstGeom prst="rect">
            <a:avLst/>
          </a:prstGeom>
          <a:noFill/>
          <a:ln>
            <a:noFill/>
          </a:ln>
        </p:spPr>
      </p:pic>
      <p:sp>
        <p:nvSpPr>
          <p:cNvPr id="205" name="Google Shape;205;p27"/>
          <p:cNvSpPr txBox="1"/>
          <p:nvPr/>
        </p:nvSpPr>
        <p:spPr>
          <a:xfrm>
            <a:off x="218400" y="1366900"/>
            <a:ext cx="2910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Key observation about ANN :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Layer based model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Composite function</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Weighted neurons</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Two pathways </a:t>
            </a:r>
            <a:r>
              <a:rPr lang="en-GB">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nvSpPr>
        <p:spPr>
          <a:xfrm rot="-186">
            <a:off x="2427296" y="1084941"/>
            <a:ext cx="5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11" name="Google Shape;211;p28"/>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pic>
        <p:nvPicPr>
          <p:cNvPr id="212" name="Google Shape;212;p28"/>
          <p:cNvPicPr preferRelativeResize="0"/>
          <p:nvPr/>
        </p:nvPicPr>
        <p:blipFill>
          <a:blip r:embed="rId4">
            <a:alphaModFix/>
          </a:blip>
          <a:stretch>
            <a:fillRect/>
          </a:stretch>
        </p:blipFill>
        <p:spPr>
          <a:xfrm>
            <a:off x="4359300" y="1734375"/>
            <a:ext cx="4685699" cy="2914975"/>
          </a:xfrm>
          <a:prstGeom prst="rect">
            <a:avLst/>
          </a:prstGeom>
          <a:noFill/>
          <a:ln>
            <a:noFill/>
          </a:ln>
        </p:spPr>
      </p:pic>
      <p:sp>
        <p:nvSpPr>
          <p:cNvPr id="213" name="Google Shape;213;p28"/>
          <p:cNvSpPr txBox="1"/>
          <p:nvPr/>
        </p:nvSpPr>
        <p:spPr>
          <a:xfrm>
            <a:off x="73400" y="1485300"/>
            <a:ext cx="41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Similarities</a:t>
            </a:r>
            <a:r>
              <a:rPr b="1" lang="en-GB">
                <a:latin typeface="Lato"/>
                <a:ea typeface="Lato"/>
                <a:cs typeface="Lato"/>
                <a:sym typeface="Lato"/>
              </a:rPr>
              <a:t> with artificial neurons :</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They have two pathways (neural  plasticity)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Composite functions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They are both </a:t>
            </a:r>
            <a:r>
              <a:rPr lang="en-GB">
                <a:latin typeface="Lato"/>
                <a:ea typeface="Lato"/>
                <a:cs typeface="Lato"/>
                <a:sym typeface="Lato"/>
              </a:rPr>
              <a:t>oriented</a:t>
            </a:r>
            <a:r>
              <a:rPr lang="en-GB">
                <a:latin typeface="Lato"/>
                <a:ea typeface="Lato"/>
                <a:cs typeface="Lato"/>
                <a:sym typeface="Lato"/>
              </a:rPr>
              <a:t> by data not </a:t>
            </a:r>
            <a:r>
              <a:rPr lang="en-GB">
                <a:latin typeface="Lato"/>
                <a:ea typeface="Lato"/>
                <a:cs typeface="Lato"/>
                <a:sym typeface="Lato"/>
              </a:rPr>
              <a:t>architecture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They both  have hierarchy of representation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(layer structure)</a:t>
            </a:r>
            <a:endParaRPr>
              <a:latin typeface="Lato"/>
              <a:ea typeface="Lato"/>
              <a:cs typeface="Lato"/>
              <a:sym typeface="Lato"/>
            </a:endParaRPr>
          </a:p>
        </p:txBody>
      </p:sp>
      <p:sp>
        <p:nvSpPr>
          <p:cNvPr id="214" name="Google Shape;214;p28"/>
          <p:cNvSpPr txBox="1"/>
          <p:nvPr/>
        </p:nvSpPr>
        <p:spPr>
          <a:xfrm>
            <a:off x="81500" y="3228600"/>
            <a:ext cx="4126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Differences with artificial neurons: </a:t>
            </a:r>
            <a:endParaRPr b="1">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Signals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frequency of firing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Topology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Power consumption (20W vs 250W)</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Learning (</a:t>
            </a:r>
            <a:r>
              <a:rPr lang="en-GB">
                <a:latin typeface="Lato"/>
                <a:ea typeface="Lato"/>
                <a:cs typeface="Lato"/>
                <a:sym typeface="Lato"/>
              </a:rPr>
              <a:t>Optimization</a:t>
            </a:r>
            <a:r>
              <a:rPr lang="en-GB">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nvSpPr>
        <p:spPr>
          <a:xfrm rot="-183">
            <a:off x="2323225" y="1084956"/>
            <a:ext cx="56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20" name="Google Shape;220;p29"/>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
        <p:nvSpPr>
          <p:cNvPr id="221" name="Google Shape;221;p29"/>
          <p:cNvSpPr txBox="1"/>
          <p:nvPr/>
        </p:nvSpPr>
        <p:spPr>
          <a:xfrm>
            <a:off x="192900" y="1485300"/>
            <a:ext cx="875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Why do we need them ?  </a:t>
            </a:r>
            <a:endParaRPr b="1">
              <a:latin typeface="Lato"/>
              <a:ea typeface="Lato"/>
              <a:cs typeface="Lato"/>
              <a:sym typeface="Lato"/>
            </a:endParaRPr>
          </a:p>
        </p:txBody>
      </p:sp>
      <p:pic>
        <p:nvPicPr>
          <p:cNvPr id="222" name="Google Shape;222;p29"/>
          <p:cNvPicPr preferRelativeResize="0"/>
          <p:nvPr/>
        </p:nvPicPr>
        <p:blipFill>
          <a:blip r:embed="rId3">
            <a:alphaModFix/>
          </a:blip>
          <a:stretch>
            <a:fillRect/>
          </a:stretch>
        </p:blipFill>
        <p:spPr>
          <a:xfrm>
            <a:off x="1834050" y="1873075"/>
            <a:ext cx="5776200" cy="30996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nvSpPr>
        <p:spPr>
          <a:xfrm rot="-186">
            <a:off x="2427296" y="1084941"/>
            <a:ext cx="5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Connectionist Master Algorithm : Neural Network</a:t>
            </a:r>
            <a:endParaRPr b="1">
              <a:latin typeface="Lato"/>
              <a:ea typeface="Lato"/>
              <a:cs typeface="Lato"/>
              <a:sym typeface="Lato"/>
            </a:endParaRPr>
          </a:p>
        </p:txBody>
      </p:sp>
      <p:sp>
        <p:nvSpPr>
          <p:cNvPr id="228" name="Google Shape;228;p30"/>
          <p:cNvSpPr txBox="1"/>
          <p:nvPr/>
        </p:nvSpPr>
        <p:spPr>
          <a:xfrm>
            <a:off x="665925" y="59090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
        <p:nvSpPr>
          <p:cNvPr id="229" name="Google Shape;229;p30"/>
          <p:cNvSpPr txBox="1"/>
          <p:nvPr/>
        </p:nvSpPr>
        <p:spPr>
          <a:xfrm>
            <a:off x="665925" y="1548100"/>
            <a:ext cx="74388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The main component of every model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Architecture / Baseline   :</a:t>
            </a:r>
            <a:r>
              <a:rPr lang="en-GB">
                <a:solidFill>
                  <a:srgbClr val="4A86E8"/>
                </a:solidFill>
                <a:latin typeface="Lato"/>
                <a:ea typeface="Lato"/>
                <a:cs typeface="Lato"/>
                <a:sym typeface="Lato"/>
              </a:rPr>
              <a:t> </a:t>
            </a:r>
            <a:r>
              <a:rPr lang="en-GB" sz="1700">
                <a:solidFill>
                  <a:srgbClr val="4A86E8"/>
                </a:solidFill>
                <a:latin typeface="Lato"/>
                <a:ea typeface="Lato"/>
                <a:cs typeface="Lato"/>
                <a:sym typeface="Lato"/>
              </a:rPr>
              <a:t> Neurons , layers , Activation function </a:t>
            </a:r>
            <a:endParaRPr b="1" sz="1700">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Loss/objective function :</a:t>
            </a:r>
            <a:r>
              <a:rPr lang="en-GB">
                <a:solidFill>
                  <a:srgbClr val="4A86E8"/>
                </a:solidFill>
                <a:latin typeface="Lato"/>
                <a:ea typeface="Lato"/>
                <a:cs typeface="Lato"/>
                <a:sym typeface="Lato"/>
              </a:rPr>
              <a:t> </a:t>
            </a:r>
            <a:r>
              <a:rPr lang="en-GB" sz="1700">
                <a:solidFill>
                  <a:srgbClr val="4A86E8"/>
                </a:solidFill>
                <a:latin typeface="Lato"/>
                <a:ea typeface="Lato"/>
                <a:cs typeface="Lato"/>
                <a:sym typeface="Lato"/>
              </a:rPr>
              <a:t>Cross entropy</a:t>
            </a:r>
            <a:r>
              <a:rPr b="1" lang="en-GB">
                <a:solidFill>
                  <a:srgbClr val="4A86E8"/>
                </a:solidFill>
                <a:latin typeface="Lato"/>
                <a:ea typeface="Lato"/>
                <a:cs typeface="Lato"/>
                <a:sym typeface="Lato"/>
              </a:rPr>
              <a:t> </a:t>
            </a:r>
            <a:endParaRPr b="1">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Optimizer:  </a:t>
            </a:r>
            <a:r>
              <a:rPr lang="en-GB" sz="1600">
                <a:solidFill>
                  <a:srgbClr val="4A86E8"/>
                </a:solidFill>
                <a:latin typeface="Lato"/>
                <a:ea typeface="Lato"/>
                <a:cs typeface="Lato"/>
                <a:sym typeface="Lato"/>
              </a:rPr>
              <a:t>Gradient Descent, Backpropagation</a:t>
            </a:r>
            <a:endParaRPr sz="1600">
              <a:solidFill>
                <a:srgbClr val="4A86E8"/>
              </a:solidFill>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Evaluation Metric: </a:t>
            </a:r>
            <a:r>
              <a:rPr lang="en-GB">
                <a:solidFill>
                  <a:srgbClr val="4A86E8"/>
                </a:solidFill>
                <a:latin typeface="Lato"/>
                <a:ea typeface="Lato"/>
                <a:cs typeface="Lato"/>
                <a:sym typeface="Lato"/>
              </a:rPr>
              <a:t>Accuracy</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Regulazer: </a:t>
            </a:r>
            <a:r>
              <a:rPr lang="en-GB">
                <a:solidFill>
                  <a:srgbClr val="4A86E8"/>
                </a:solidFill>
                <a:latin typeface="Lato"/>
                <a:ea typeface="Lato"/>
                <a:cs typeface="Lato"/>
                <a:sym typeface="Lato"/>
              </a:rPr>
              <a:t>L2 Norm , Dropout(Yan la cun 1998)</a:t>
            </a:r>
            <a:endParaRPr>
              <a:solidFill>
                <a:srgbClr val="4A86E8"/>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nvSpPr>
        <p:spPr>
          <a:xfrm>
            <a:off x="2260450" y="871050"/>
            <a:ext cx="47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Analogizers Master Algorithm : </a:t>
            </a:r>
            <a:r>
              <a:rPr b="1" lang="en-GB">
                <a:latin typeface="Lato"/>
                <a:ea typeface="Lato"/>
                <a:cs typeface="Lato"/>
                <a:sym typeface="Lato"/>
              </a:rPr>
              <a:t>Support</a:t>
            </a:r>
            <a:r>
              <a:rPr b="1" lang="en-GB">
                <a:latin typeface="Lato"/>
                <a:ea typeface="Lato"/>
                <a:cs typeface="Lato"/>
                <a:sym typeface="Lato"/>
              </a:rPr>
              <a:t> Vector machine  </a:t>
            </a:r>
            <a:endParaRPr b="1">
              <a:latin typeface="Lato"/>
              <a:ea typeface="Lato"/>
              <a:cs typeface="Lato"/>
              <a:sym typeface="Lato"/>
            </a:endParaRPr>
          </a:p>
        </p:txBody>
      </p:sp>
      <p:sp>
        <p:nvSpPr>
          <p:cNvPr id="235" name="Google Shape;235;p31"/>
          <p:cNvSpPr txBox="1"/>
          <p:nvPr/>
        </p:nvSpPr>
        <p:spPr>
          <a:xfrm>
            <a:off x="377300" y="561350"/>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
        <p:nvSpPr>
          <p:cNvPr id="236" name="Google Shape;236;p31"/>
          <p:cNvSpPr txBox="1"/>
          <p:nvPr/>
        </p:nvSpPr>
        <p:spPr>
          <a:xfrm>
            <a:off x="377300" y="1362475"/>
            <a:ext cx="8208600" cy="27705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Lato"/>
              <a:buChar char="●"/>
            </a:pPr>
            <a:r>
              <a:rPr lang="en-GB">
                <a:latin typeface="Lato"/>
                <a:ea typeface="Lato"/>
                <a:cs typeface="Lato"/>
                <a:sym typeface="Lato"/>
              </a:rPr>
              <a:t>What is a Support vector </a:t>
            </a:r>
            <a:r>
              <a:rPr lang="en-GB">
                <a:latin typeface="Lato"/>
                <a:ea typeface="Lato"/>
                <a:cs typeface="Lato"/>
                <a:sym typeface="Lato"/>
              </a:rPr>
              <a:t>machine</a:t>
            </a:r>
            <a:r>
              <a:rPr lang="en-GB">
                <a:latin typeface="Lato"/>
                <a:ea typeface="Lato"/>
                <a:cs typeface="Lato"/>
                <a:sym typeface="Lato"/>
              </a:rPr>
              <a:t>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Developed by Rosenblatt at AT&amp;T in 1958</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It uses a support vectors to calibrate </a:t>
            </a:r>
            <a:r>
              <a:rPr lang="en-GB">
                <a:latin typeface="Lato"/>
                <a:ea typeface="Lato"/>
                <a:cs typeface="Lato"/>
                <a:sym typeface="Lato"/>
              </a:rPr>
              <a:t>the dividing hyperplane</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GB">
                <a:latin typeface="Lato"/>
                <a:ea typeface="Lato"/>
                <a:cs typeface="Lato"/>
                <a:sym typeface="Lato"/>
              </a:rPr>
              <a:t>Intuition</a:t>
            </a:r>
            <a:r>
              <a:rPr lang="en-GB">
                <a:latin typeface="Lato"/>
                <a:ea typeface="Lato"/>
                <a:cs typeface="Lato"/>
                <a:sym typeface="Lato"/>
              </a:rPr>
              <a:t> that it hinges on ? and h</a:t>
            </a:r>
            <a:r>
              <a:rPr lang="en-GB">
                <a:latin typeface="Lato"/>
                <a:ea typeface="Lato"/>
                <a:cs typeface="Lato"/>
                <a:sym typeface="Lato"/>
              </a:rPr>
              <a:t>ow it differs from </a:t>
            </a:r>
            <a:r>
              <a:rPr lang="en-GB">
                <a:latin typeface="Lato"/>
                <a:ea typeface="Lato"/>
                <a:cs typeface="Lato"/>
                <a:sym typeface="Lato"/>
              </a:rPr>
              <a:t>  other models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Non-probabilistic Geometric loss function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Maximizing margins(support vectors) between the classes </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Lato"/>
              <a:ea typeface="Lato"/>
              <a:cs typeface="Lato"/>
              <a:sym typeface="Lato"/>
            </a:endParaRPr>
          </a:p>
          <a:p>
            <a:pPr indent="-317500" lvl="0" marL="457200" rtl="0" algn="l">
              <a:lnSpc>
                <a:spcPct val="100000"/>
              </a:lnSpc>
              <a:spcBef>
                <a:spcPts val="0"/>
              </a:spcBef>
              <a:spcAft>
                <a:spcPts val="0"/>
              </a:spcAft>
              <a:buSzPts val="1400"/>
              <a:buFont typeface="Lato"/>
              <a:buChar char="●"/>
            </a:pPr>
            <a:r>
              <a:rPr lang="en-GB">
                <a:latin typeface="Lato"/>
                <a:ea typeface="Lato"/>
                <a:cs typeface="Lato"/>
                <a:sym typeface="Lato"/>
              </a:rPr>
              <a:t> What’s the use cases of it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Regression and classification and even unsupervised learning</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It’s simpler and works better with less data, compared to the </a:t>
            </a:r>
            <a:r>
              <a:rPr lang="en-GB">
                <a:latin typeface="Lato"/>
                <a:ea typeface="Lato"/>
                <a:cs typeface="Lato"/>
                <a:sym typeface="Lato"/>
              </a:rPr>
              <a:t>amount</a:t>
            </a:r>
            <a:r>
              <a:rPr lang="en-GB">
                <a:latin typeface="Lato"/>
                <a:ea typeface="Lato"/>
                <a:cs typeface="Lato"/>
                <a:sym typeface="Lato"/>
              </a:rPr>
              <a:t> of data needed for NN  </a:t>
            </a:r>
            <a:endParaRPr>
              <a:latin typeface="Lato"/>
              <a:ea typeface="Lato"/>
              <a:cs typeface="Lato"/>
              <a:sym typeface="Lato"/>
            </a:endParaRPr>
          </a:p>
          <a:p>
            <a:pPr indent="-317500" lvl="1" marL="914400" rtl="0" algn="l">
              <a:lnSpc>
                <a:spcPct val="100000"/>
              </a:lnSpc>
              <a:spcBef>
                <a:spcPts val="0"/>
              </a:spcBef>
              <a:spcAft>
                <a:spcPts val="0"/>
              </a:spcAft>
              <a:buSzPts val="1400"/>
              <a:buFont typeface="Lato"/>
              <a:buChar char="○"/>
            </a:pPr>
            <a:r>
              <a:rPr lang="en-GB">
                <a:latin typeface="Lato"/>
                <a:ea typeface="Lato"/>
                <a:cs typeface="Lato"/>
                <a:sym typeface="Lato"/>
              </a:rPr>
              <a:t>It does not work well on data sets with a lot of noise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nvSpPr>
        <p:spPr>
          <a:xfrm>
            <a:off x="1424975" y="1490200"/>
            <a:ext cx="594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Plan of the </a:t>
            </a:r>
            <a:r>
              <a:rPr lang="en-GB">
                <a:latin typeface="Lato"/>
                <a:ea typeface="Lato"/>
                <a:cs typeface="Lato"/>
                <a:sym typeface="Lato"/>
              </a:rPr>
              <a:t>workshop</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is machine </a:t>
            </a:r>
            <a:r>
              <a:rPr lang="en-GB">
                <a:latin typeface="Lato"/>
                <a:ea typeface="Lato"/>
                <a:cs typeface="Lato"/>
                <a:sym typeface="Lato"/>
              </a:rPr>
              <a:t>learning</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types of models are there</a:t>
            </a:r>
            <a:r>
              <a:rPr lang="en-GB">
                <a:latin typeface="Lato"/>
                <a:ea typeface="Lato"/>
                <a:cs typeface="Lato"/>
                <a:sym typeface="Lato"/>
              </a:rPr>
              <a: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Models theory and practice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Bias vs variance tradeoff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Learning resources </a:t>
            </a:r>
            <a:endParaRPr>
              <a:latin typeface="Lato"/>
              <a:ea typeface="Lato"/>
              <a:cs typeface="Lato"/>
              <a:sym typeface="Lato"/>
            </a:endParaRPr>
          </a:p>
        </p:txBody>
      </p:sp>
      <p:sp>
        <p:nvSpPr>
          <p:cNvPr id="92" name="Google Shape;92;p14"/>
          <p:cNvSpPr txBox="1"/>
          <p:nvPr/>
        </p:nvSpPr>
        <p:spPr>
          <a:xfrm>
            <a:off x="584400" y="671775"/>
            <a:ext cx="753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 </a:t>
            </a:r>
            <a:endParaRPr b="1"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nvSpPr>
        <p:spPr>
          <a:xfrm>
            <a:off x="2266575" y="1113500"/>
            <a:ext cx="64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Evolutionaries</a:t>
            </a:r>
            <a:r>
              <a:rPr b="1" lang="en-GB">
                <a:latin typeface="Lato"/>
                <a:ea typeface="Lato"/>
                <a:cs typeface="Lato"/>
                <a:sym typeface="Lato"/>
              </a:rPr>
              <a:t> Master Algorithm : (genetic algorithm)</a:t>
            </a:r>
            <a:endParaRPr b="1">
              <a:latin typeface="Lato"/>
              <a:ea typeface="Lato"/>
              <a:cs typeface="Lato"/>
              <a:sym typeface="Lato"/>
            </a:endParaRPr>
          </a:p>
        </p:txBody>
      </p:sp>
      <p:sp>
        <p:nvSpPr>
          <p:cNvPr id="242" name="Google Shape;242;p32"/>
          <p:cNvSpPr txBox="1"/>
          <p:nvPr/>
        </p:nvSpPr>
        <p:spPr>
          <a:xfrm>
            <a:off x="599300" y="632475"/>
            <a:ext cx="577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Models Theory and practice  ? </a:t>
            </a:r>
            <a:endParaRPr b="1"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nvSpPr>
        <p:spPr>
          <a:xfrm>
            <a:off x="2668175" y="98455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Bias </a:t>
            </a:r>
            <a:r>
              <a:rPr b="1" lang="en-GB">
                <a:latin typeface="Lato"/>
                <a:ea typeface="Lato"/>
                <a:cs typeface="Lato"/>
                <a:sym typeface="Lato"/>
              </a:rPr>
              <a:t>vs </a:t>
            </a:r>
            <a:r>
              <a:rPr b="1" lang="en-GB">
                <a:latin typeface="Lato"/>
                <a:ea typeface="Lato"/>
                <a:cs typeface="Lato"/>
                <a:sym typeface="Lato"/>
              </a:rPr>
              <a:t>variance tradeoff</a:t>
            </a:r>
            <a:endParaRPr b="1">
              <a:latin typeface="Lato"/>
              <a:ea typeface="Lato"/>
              <a:cs typeface="Lato"/>
              <a:sym typeface="Lato"/>
            </a:endParaRPr>
          </a:p>
        </p:txBody>
      </p:sp>
      <p:sp>
        <p:nvSpPr>
          <p:cNvPr id="248" name="Google Shape;248;p33"/>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a:t>
            </a:r>
            <a:endParaRPr b="1" sz="1500"/>
          </a:p>
        </p:txBody>
      </p:sp>
      <p:sp>
        <p:nvSpPr>
          <p:cNvPr id="249" name="Google Shape;249;p33"/>
          <p:cNvSpPr txBox="1"/>
          <p:nvPr/>
        </p:nvSpPr>
        <p:spPr>
          <a:xfrm>
            <a:off x="682475" y="1384738"/>
            <a:ext cx="8075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What we have done so far is to reduce the training error/loss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How does that relate to the test error  ?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is the test error/loss decomposition  ?</a:t>
            </a:r>
            <a:endParaRPr>
              <a:latin typeface="Lato"/>
              <a:ea typeface="Lato"/>
              <a:cs typeface="Lato"/>
              <a:sym typeface="Lato"/>
            </a:endParaRPr>
          </a:p>
        </p:txBody>
      </p:sp>
      <p:pic>
        <p:nvPicPr>
          <p:cNvPr id="250" name="Google Shape;250;p33"/>
          <p:cNvPicPr preferRelativeResize="0"/>
          <p:nvPr/>
        </p:nvPicPr>
        <p:blipFill>
          <a:blip r:embed="rId4">
            <a:alphaModFix/>
          </a:blip>
          <a:stretch>
            <a:fillRect/>
          </a:stretch>
        </p:blipFill>
        <p:spPr>
          <a:xfrm>
            <a:off x="152400" y="3871224"/>
            <a:ext cx="8839200" cy="1052325"/>
          </a:xfrm>
          <a:prstGeom prst="rect">
            <a:avLst/>
          </a:prstGeom>
          <a:noFill/>
          <a:ln>
            <a:noFill/>
          </a:ln>
        </p:spPr>
      </p:pic>
      <p:pic>
        <p:nvPicPr>
          <p:cNvPr id="251" name="Google Shape;251;p33"/>
          <p:cNvPicPr preferRelativeResize="0"/>
          <p:nvPr/>
        </p:nvPicPr>
        <p:blipFill>
          <a:blip r:embed="rId5">
            <a:alphaModFix/>
          </a:blip>
          <a:stretch>
            <a:fillRect/>
          </a:stretch>
        </p:blipFill>
        <p:spPr>
          <a:xfrm>
            <a:off x="2605750" y="2216050"/>
            <a:ext cx="2944925" cy="831300"/>
          </a:xfrm>
          <a:prstGeom prst="rect">
            <a:avLst/>
          </a:prstGeom>
          <a:noFill/>
          <a:ln>
            <a:noFill/>
          </a:ln>
        </p:spPr>
      </p:pic>
      <p:sp>
        <p:nvSpPr>
          <p:cNvPr id="252" name="Google Shape;252;p33"/>
          <p:cNvSpPr/>
          <p:nvPr/>
        </p:nvSpPr>
        <p:spPr>
          <a:xfrm>
            <a:off x="3782763" y="3203375"/>
            <a:ext cx="411900" cy="511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nvSpPr>
        <p:spPr>
          <a:xfrm>
            <a:off x="2668175" y="83215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Bias vs variance tradeoff</a:t>
            </a:r>
            <a:endParaRPr b="1">
              <a:latin typeface="Lato"/>
              <a:ea typeface="Lato"/>
              <a:cs typeface="Lato"/>
              <a:sym typeface="Lato"/>
            </a:endParaRPr>
          </a:p>
        </p:txBody>
      </p:sp>
      <p:sp>
        <p:nvSpPr>
          <p:cNvPr id="258" name="Google Shape;258;p34"/>
          <p:cNvSpPr txBox="1"/>
          <p:nvPr/>
        </p:nvSpPr>
        <p:spPr>
          <a:xfrm>
            <a:off x="285200"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a:t>
            </a:r>
            <a:endParaRPr b="1" sz="1500"/>
          </a:p>
        </p:txBody>
      </p:sp>
      <p:pic>
        <p:nvPicPr>
          <p:cNvPr id="259" name="Google Shape;259;p34"/>
          <p:cNvPicPr preferRelativeResize="0"/>
          <p:nvPr/>
        </p:nvPicPr>
        <p:blipFill>
          <a:blip r:embed="rId3">
            <a:alphaModFix/>
          </a:blip>
          <a:stretch>
            <a:fillRect/>
          </a:stretch>
        </p:blipFill>
        <p:spPr>
          <a:xfrm>
            <a:off x="520100" y="1338250"/>
            <a:ext cx="8121826" cy="694475"/>
          </a:xfrm>
          <a:prstGeom prst="rect">
            <a:avLst/>
          </a:prstGeom>
          <a:noFill/>
          <a:ln>
            <a:noFill/>
          </a:ln>
        </p:spPr>
      </p:pic>
      <p:sp>
        <p:nvSpPr>
          <p:cNvPr id="260" name="Google Shape;260;p34"/>
          <p:cNvSpPr/>
          <p:nvPr/>
        </p:nvSpPr>
        <p:spPr>
          <a:xfrm>
            <a:off x="4238973" y="2071849"/>
            <a:ext cx="345600" cy="431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34"/>
          <p:cNvPicPr preferRelativeResize="0"/>
          <p:nvPr/>
        </p:nvPicPr>
        <p:blipFill>
          <a:blip r:embed="rId4">
            <a:alphaModFix/>
          </a:blip>
          <a:stretch>
            <a:fillRect/>
          </a:stretch>
        </p:blipFill>
        <p:spPr>
          <a:xfrm>
            <a:off x="1484500" y="2571750"/>
            <a:ext cx="6126826" cy="23598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nvSpPr>
        <p:spPr>
          <a:xfrm>
            <a:off x="285200"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a:t>
            </a:r>
            <a:endParaRPr b="1" sz="1500"/>
          </a:p>
        </p:txBody>
      </p:sp>
      <p:sp>
        <p:nvSpPr>
          <p:cNvPr id="267" name="Google Shape;267;p35"/>
          <p:cNvSpPr txBox="1"/>
          <p:nvPr/>
        </p:nvSpPr>
        <p:spPr>
          <a:xfrm>
            <a:off x="2668175" y="83215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Bias vs variance tradeoff</a:t>
            </a:r>
            <a:endParaRPr b="1">
              <a:latin typeface="Lato"/>
              <a:ea typeface="Lato"/>
              <a:cs typeface="Lato"/>
              <a:sym typeface="Lato"/>
            </a:endParaRPr>
          </a:p>
        </p:txBody>
      </p:sp>
      <p:sp>
        <p:nvSpPr>
          <p:cNvPr id="268" name="Google Shape;268;p35"/>
          <p:cNvSpPr txBox="1"/>
          <p:nvPr/>
        </p:nvSpPr>
        <p:spPr>
          <a:xfrm>
            <a:off x="124100" y="1501600"/>
            <a:ext cx="4314300" cy="29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GB" sz="1150">
                <a:solidFill>
                  <a:srgbClr val="325B9D"/>
                </a:solidFill>
                <a:latin typeface="Verdana"/>
                <a:ea typeface="Verdana"/>
                <a:cs typeface="Verdana"/>
                <a:sym typeface="Verdana"/>
              </a:rPr>
              <a:t>Regime 1 (High Variance)</a:t>
            </a:r>
            <a:endParaRPr b="1" sz="1150">
              <a:solidFill>
                <a:srgbClr val="325B9D"/>
              </a:solidFill>
              <a:latin typeface="Verdana"/>
              <a:ea typeface="Verdana"/>
              <a:cs typeface="Verdana"/>
              <a:sym typeface="Verdana"/>
            </a:endParaRPr>
          </a:p>
          <a:p>
            <a:pPr indent="0" lvl="0" marL="0" rtl="0" algn="l">
              <a:lnSpc>
                <a:spcPct val="106363"/>
              </a:lnSpc>
              <a:spcBef>
                <a:spcPts val="1000"/>
              </a:spcBef>
              <a:spcAft>
                <a:spcPts val="0"/>
              </a:spcAft>
              <a:buNone/>
            </a:pPr>
            <a:r>
              <a:rPr lang="en-GB" sz="1000">
                <a:solidFill>
                  <a:srgbClr val="333333"/>
                </a:solidFill>
                <a:latin typeface="Verdana"/>
                <a:ea typeface="Verdana"/>
                <a:cs typeface="Verdana"/>
                <a:sym typeface="Verdana"/>
              </a:rPr>
              <a:t>In the first regime, the cause of the poor performance is high variance.</a:t>
            </a:r>
            <a:endParaRPr sz="1000">
              <a:solidFill>
                <a:srgbClr val="333333"/>
              </a:solidFill>
              <a:latin typeface="Verdana"/>
              <a:ea typeface="Verdana"/>
              <a:cs typeface="Verdana"/>
              <a:sym typeface="Verdana"/>
            </a:endParaRPr>
          </a:p>
          <a:p>
            <a:pPr indent="0" lvl="0" marL="0" rtl="0" algn="l">
              <a:lnSpc>
                <a:spcPct val="106363"/>
              </a:lnSpc>
              <a:spcBef>
                <a:spcPts val="1000"/>
              </a:spcBef>
              <a:spcAft>
                <a:spcPts val="0"/>
              </a:spcAft>
              <a:buNone/>
            </a:pPr>
            <a:r>
              <a:rPr b="1" lang="en-GB" sz="1000">
                <a:solidFill>
                  <a:srgbClr val="333333"/>
                </a:solidFill>
                <a:latin typeface="Verdana"/>
                <a:ea typeface="Verdana"/>
                <a:cs typeface="Verdana"/>
                <a:sym typeface="Verdana"/>
              </a:rPr>
              <a:t>Symptoms</a:t>
            </a:r>
            <a:r>
              <a:rPr lang="en-GB" sz="1000">
                <a:solidFill>
                  <a:srgbClr val="333333"/>
                </a:solidFill>
                <a:latin typeface="Verdana"/>
                <a:ea typeface="Verdana"/>
                <a:cs typeface="Verdana"/>
                <a:sym typeface="Verdana"/>
              </a:rPr>
              <a:t>:</a:t>
            </a:r>
            <a:endParaRPr sz="1000">
              <a:solidFill>
                <a:srgbClr val="333333"/>
              </a:solidFill>
              <a:latin typeface="Verdana"/>
              <a:ea typeface="Verdana"/>
              <a:cs typeface="Verdana"/>
              <a:sym typeface="Verdana"/>
            </a:endParaRPr>
          </a:p>
          <a:p>
            <a:pPr indent="-292100" lvl="0" marL="698500" marR="25400" rtl="0" algn="l">
              <a:lnSpc>
                <a:spcPct val="115000"/>
              </a:lnSpc>
              <a:spcBef>
                <a:spcPts val="1000"/>
              </a:spcBef>
              <a:spcAft>
                <a:spcPts val="0"/>
              </a:spcAft>
              <a:buClr>
                <a:srgbClr val="333333"/>
              </a:buClr>
              <a:buSzPts val="1000"/>
              <a:buFont typeface="Verdana"/>
              <a:buAutoNum type="arabicPeriod"/>
            </a:pPr>
            <a:r>
              <a:rPr lang="en-GB" sz="1000">
                <a:solidFill>
                  <a:srgbClr val="333333"/>
                </a:solidFill>
                <a:latin typeface="Verdana"/>
                <a:ea typeface="Verdana"/>
                <a:cs typeface="Verdana"/>
                <a:sym typeface="Verdana"/>
              </a:rPr>
              <a:t>Training error is much lower than test error</a:t>
            </a:r>
            <a:endParaRPr sz="1000">
              <a:solidFill>
                <a:srgbClr val="333333"/>
              </a:solidFill>
              <a:latin typeface="Verdana"/>
              <a:ea typeface="Verdana"/>
              <a:cs typeface="Verdana"/>
              <a:sym typeface="Verdana"/>
            </a:endParaRPr>
          </a:p>
          <a:p>
            <a:pPr indent="-292100" lvl="0" marL="698500" marR="25400" rtl="0" algn="l">
              <a:lnSpc>
                <a:spcPct val="115000"/>
              </a:lnSpc>
              <a:spcBef>
                <a:spcPts val="0"/>
              </a:spcBef>
              <a:spcAft>
                <a:spcPts val="0"/>
              </a:spcAft>
              <a:buClr>
                <a:srgbClr val="333333"/>
              </a:buClr>
              <a:buSzPts val="1000"/>
              <a:buFont typeface="Verdana"/>
              <a:buAutoNum type="arabicPeriod"/>
            </a:pPr>
            <a:r>
              <a:rPr lang="en-GB" sz="1000">
                <a:solidFill>
                  <a:srgbClr val="333333"/>
                </a:solidFill>
                <a:latin typeface="Verdana"/>
                <a:ea typeface="Verdana"/>
                <a:cs typeface="Verdana"/>
                <a:sym typeface="Verdana"/>
              </a:rPr>
              <a:t>Training error is lower than </a:t>
            </a:r>
            <a:r>
              <a:rPr lang="en-GB" sz="1000">
                <a:solidFill>
                  <a:srgbClr val="333333"/>
                </a:solidFill>
                <a:latin typeface="Verdana"/>
                <a:ea typeface="Verdana"/>
                <a:cs typeface="Verdana"/>
                <a:sym typeface="Verdana"/>
              </a:rPr>
              <a:t>desired error threshold</a:t>
            </a:r>
            <a:endParaRPr sz="1000">
              <a:solidFill>
                <a:srgbClr val="333333"/>
              </a:solidFill>
              <a:latin typeface="Verdana"/>
              <a:ea typeface="Verdana"/>
              <a:cs typeface="Verdana"/>
              <a:sym typeface="Verdana"/>
            </a:endParaRPr>
          </a:p>
          <a:p>
            <a:pPr indent="-292100" lvl="0" marL="698500" marR="25400" rtl="0" algn="l">
              <a:lnSpc>
                <a:spcPct val="115000"/>
              </a:lnSpc>
              <a:spcBef>
                <a:spcPts val="0"/>
              </a:spcBef>
              <a:spcAft>
                <a:spcPts val="0"/>
              </a:spcAft>
              <a:buClr>
                <a:srgbClr val="333333"/>
              </a:buClr>
              <a:buSzPts val="1000"/>
              <a:buFont typeface="Verdana"/>
              <a:buAutoNum type="arabicPeriod"/>
            </a:pPr>
            <a:r>
              <a:rPr lang="en-GB" sz="1000">
                <a:solidFill>
                  <a:srgbClr val="333333"/>
                </a:solidFill>
                <a:latin typeface="Verdana"/>
                <a:ea typeface="Verdana"/>
                <a:cs typeface="Verdana"/>
                <a:sym typeface="Verdana"/>
              </a:rPr>
              <a:t>Test error is above </a:t>
            </a:r>
            <a:endParaRPr sz="1000">
              <a:solidFill>
                <a:srgbClr val="333333"/>
              </a:solidFill>
              <a:latin typeface="Verdana"/>
              <a:ea typeface="Verdana"/>
              <a:cs typeface="Verdana"/>
              <a:sym typeface="Verdana"/>
            </a:endParaRPr>
          </a:p>
          <a:p>
            <a:pPr indent="0" lvl="0" marL="0" rtl="0" algn="l">
              <a:lnSpc>
                <a:spcPct val="106363"/>
              </a:lnSpc>
              <a:spcBef>
                <a:spcPts val="1000"/>
              </a:spcBef>
              <a:spcAft>
                <a:spcPts val="0"/>
              </a:spcAft>
              <a:buNone/>
            </a:pPr>
            <a:r>
              <a:rPr b="1" lang="en-GB" sz="1000">
                <a:solidFill>
                  <a:srgbClr val="333333"/>
                </a:solidFill>
                <a:latin typeface="Verdana"/>
                <a:ea typeface="Verdana"/>
                <a:cs typeface="Verdana"/>
                <a:sym typeface="Verdana"/>
              </a:rPr>
              <a:t>Remedies</a:t>
            </a:r>
            <a:r>
              <a:rPr lang="en-GB" sz="1000">
                <a:solidFill>
                  <a:srgbClr val="333333"/>
                </a:solidFill>
                <a:latin typeface="Verdana"/>
                <a:ea typeface="Verdana"/>
                <a:cs typeface="Verdana"/>
                <a:sym typeface="Verdana"/>
              </a:rPr>
              <a:t>:</a:t>
            </a:r>
            <a:endParaRPr sz="1000">
              <a:solidFill>
                <a:srgbClr val="333333"/>
              </a:solidFill>
              <a:latin typeface="Verdana"/>
              <a:ea typeface="Verdana"/>
              <a:cs typeface="Verdana"/>
              <a:sym typeface="Verdana"/>
            </a:endParaRPr>
          </a:p>
          <a:p>
            <a:pPr indent="-292100" lvl="0" marL="698500" marR="25400" rtl="0" algn="l">
              <a:lnSpc>
                <a:spcPct val="115000"/>
              </a:lnSpc>
              <a:spcBef>
                <a:spcPts val="1000"/>
              </a:spcBef>
              <a:spcAft>
                <a:spcPts val="0"/>
              </a:spcAft>
              <a:buClr>
                <a:srgbClr val="333333"/>
              </a:buClr>
              <a:buSzPts val="1000"/>
              <a:buFont typeface="Verdana"/>
              <a:buChar char="●"/>
            </a:pPr>
            <a:r>
              <a:rPr lang="en-GB" sz="1000">
                <a:solidFill>
                  <a:srgbClr val="333333"/>
                </a:solidFill>
                <a:latin typeface="Verdana"/>
                <a:ea typeface="Verdana"/>
                <a:cs typeface="Verdana"/>
                <a:sym typeface="Verdana"/>
              </a:rPr>
              <a:t>Add more training data</a:t>
            </a:r>
            <a:endParaRPr sz="1000">
              <a:solidFill>
                <a:srgbClr val="333333"/>
              </a:solidFill>
              <a:latin typeface="Verdana"/>
              <a:ea typeface="Verdana"/>
              <a:cs typeface="Verdana"/>
              <a:sym typeface="Verdana"/>
            </a:endParaRPr>
          </a:p>
          <a:p>
            <a:pPr indent="-292100" lvl="0" marL="698500" marR="25400" rtl="0" algn="l">
              <a:lnSpc>
                <a:spcPct val="115000"/>
              </a:lnSpc>
              <a:spcBef>
                <a:spcPts val="0"/>
              </a:spcBef>
              <a:spcAft>
                <a:spcPts val="0"/>
              </a:spcAft>
              <a:buClr>
                <a:srgbClr val="333333"/>
              </a:buClr>
              <a:buSzPts val="1000"/>
              <a:buFont typeface="Verdana"/>
              <a:buChar char="●"/>
            </a:pPr>
            <a:r>
              <a:rPr lang="en-GB" sz="1000">
                <a:solidFill>
                  <a:srgbClr val="333333"/>
                </a:solidFill>
                <a:latin typeface="Verdana"/>
                <a:ea typeface="Verdana"/>
                <a:cs typeface="Verdana"/>
                <a:sym typeface="Verdana"/>
              </a:rPr>
              <a:t>Reduce model complexity, complex models are prone to high variance</a:t>
            </a:r>
            <a:endParaRPr sz="1000">
              <a:solidFill>
                <a:srgbClr val="333333"/>
              </a:solidFill>
              <a:latin typeface="Verdana"/>
              <a:ea typeface="Verdana"/>
              <a:cs typeface="Verdana"/>
              <a:sym typeface="Verdana"/>
            </a:endParaRPr>
          </a:p>
          <a:p>
            <a:pPr indent="-292100" lvl="0" marL="698500" marR="25400" rtl="0" algn="l">
              <a:lnSpc>
                <a:spcPct val="115000"/>
              </a:lnSpc>
              <a:spcBef>
                <a:spcPts val="0"/>
              </a:spcBef>
              <a:spcAft>
                <a:spcPts val="0"/>
              </a:spcAft>
              <a:buClr>
                <a:srgbClr val="333333"/>
              </a:buClr>
              <a:buSzPts val="1000"/>
              <a:buFont typeface="Verdana"/>
              <a:buChar char="●"/>
            </a:pPr>
            <a:r>
              <a:rPr lang="en-GB" sz="1000">
                <a:solidFill>
                  <a:srgbClr val="333333"/>
                </a:solidFill>
                <a:latin typeface="Verdana"/>
                <a:ea typeface="Verdana"/>
                <a:cs typeface="Verdana"/>
                <a:sym typeface="Verdana"/>
              </a:rPr>
              <a:t>Bagging : </a:t>
            </a:r>
            <a:r>
              <a:rPr lang="en-GB" sz="1000">
                <a:solidFill>
                  <a:srgbClr val="333333"/>
                </a:solidFill>
                <a:latin typeface="Verdana"/>
                <a:ea typeface="Verdana"/>
                <a:cs typeface="Verdana"/>
                <a:sym typeface="Verdana"/>
              </a:rPr>
              <a:t>averaging</a:t>
            </a:r>
            <a:r>
              <a:rPr lang="en-GB" sz="1000">
                <a:solidFill>
                  <a:srgbClr val="333333"/>
                </a:solidFill>
                <a:latin typeface="Verdana"/>
                <a:ea typeface="Verdana"/>
                <a:cs typeface="Verdana"/>
                <a:sym typeface="Verdana"/>
              </a:rPr>
              <a:t> models</a:t>
            </a:r>
            <a:endParaRPr sz="1000">
              <a:solidFill>
                <a:srgbClr val="333333"/>
              </a:solidFill>
              <a:latin typeface="Verdana"/>
              <a:ea typeface="Verdana"/>
              <a:cs typeface="Verdana"/>
              <a:sym typeface="Verdana"/>
            </a:endParaRPr>
          </a:p>
        </p:txBody>
      </p:sp>
      <p:sp>
        <p:nvSpPr>
          <p:cNvPr id="269" name="Google Shape;269;p35"/>
          <p:cNvSpPr txBox="1"/>
          <p:nvPr/>
        </p:nvSpPr>
        <p:spPr>
          <a:xfrm>
            <a:off x="4438400" y="1501600"/>
            <a:ext cx="4402500" cy="272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GB" sz="1150">
                <a:solidFill>
                  <a:srgbClr val="325B9D"/>
                </a:solidFill>
                <a:latin typeface="Verdana"/>
                <a:ea typeface="Verdana"/>
                <a:cs typeface="Verdana"/>
                <a:sym typeface="Verdana"/>
              </a:rPr>
              <a:t>Regime 2 (High Bias)</a:t>
            </a:r>
            <a:endParaRPr b="1" sz="1150">
              <a:solidFill>
                <a:srgbClr val="325B9D"/>
              </a:solidFill>
              <a:latin typeface="Verdana"/>
              <a:ea typeface="Verdana"/>
              <a:cs typeface="Verdana"/>
              <a:sym typeface="Verdana"/>
            </a:endParaRPr>
          </a:p>
          <a:p>
            <a:pPr indent="0" lvl="0" marL="0" rtl="0" algn="l">
              <a:lnSpc>
                <a:spcPct val="115000"/>
              </a:lnSpc>
              <a:spcBef>
                <a:spcPts val="800"/>
              </a:spcBef>
              <a:spcAft>
                <a:spcPts val="0"/>
              </a:spcAft>
              <a:buNone/>
            </a:pPr>
            <a:r>
              <a:rPr lang="en-GB" sz="1000">
                <a:solidFill>
                  <a:srgbClr val="333333"/>
                </a:solidFill>
                <a:latin typeface="Verdana"/>
                <a:ea typeface="Verdana"/>
                <a:cs typeface="Verdana"/>
                <a:sym typeface="Verdana"/>
              </a:rPr>
              <a:t>Unlike the first regime, the second regime indicates high bias: the model being used is not robust enough to produce an accurate prediction.</a:t>
            </a:r>
            <a:endParaRPr sz="1000">
              <a:solidFill>
                <a:srgbClr val="333333"/>
              </a:solidFill>
              <a:latin typeface="Verdana"/>
              <a:ea typeface="Verdana"/>
              <a:cs typeface="Verdana"/>
              <a:sym typeface="Verdana"/>
            </a:endParaRPr>
          </a:p>
          <a:p>
            <a:pPr indent="0" lvl="0" marL="0" rtl="0" algn="l">
              <a:lnSpc>
                <a:spcPct val="106363"/>
              </a:lnSpc>
              <a:spcBef>
                <a:spcPts val="1000"/>
              </a:spcBef>
              <a:spcAft>
                <a:spcPts val="0"/>
              </a:spcAft>
              <a:buNone/>
            </a:pPr>
            <a:r>
              <a:rPr b="1" lang="en-GB" sz="1000">
                <a:solidFill>
                  <a:srgbClr val="333333"/>
                </a:solidFill>
                <a:latin typeface="Verdana"/>
                <a:ea typeface="Verdana"/>
                <a:cs typeface="Verdana"/>
                <a:sym typeface="Verdana"/>
              </a:rPr>
              <a:t>Symptoms</a:t>
            </a:r>
            <a:r>
              <a:rPr lang="en-GB" sz="1000">
                <a:solidFill>
                  <a:srgbClr val="333333"/>
                </a:solidFill>
                <a:latin typeface="Verdana"/>
                <a:ea typeface="Verdana"/>
                <a:cs typeface="Verdana"/>
                <a:sym typeface="Verdana"/>
              </a:rPr>
              <a:t>:</a:t>
            </a:r>
            <a:endParaRPr sz="1000">
              <a:solidFill>
                <a:srgbClr val="333333"/>
              </a:solidFill>
              <a:latin typeface="Verdana"/>
              <a:ea typeface="Verdana"/>
              <a:cs typeface="Verdana"/>
              <a:sym typeface="Verdana"/>
            </a:endParaRPr>
          </a:p>
          <a:p>
            <a:pPr indent="-292100" lvl="0" marL="698500" marR="25400" rtl="0" algn="l">
              <a:lnSpc>
                <a:spcPct val="115000"/>
              </a:lnSpc>
              <a:spcBef>
                <a:spcPts val="1000"/>
              </a:spcBef>
              <a:spcAft>
                <a:spcPts val="0"/>
              </a:spcAft>
              <a:buClr>
                <a:srgbClr val="333333"/>
              </a:buClr>
              <a:buSzPts val="1000"/>
              <a:buFont typeface="Verdana"/>
              <a:buAutoNum type="arabicPeriod"/>
            </a:pPr>
            <a:r>
              <a:rPr lang="en-GB" sz="1000">
                <a:solidFill>
                  <a:srgbClr val="333333"/>
                </a:solidFill>
                <a:latin typeface="Verdana"/>
                <a:ea typeface="Verdana"/>
                <a:cs typeface="Verdana"/>
                <a:sym typeface="Verdana"/>
              </a:rPr>
              <a:t>Training error is higher than </a:t>
            </a:r>
            <a:r>
              <a:rPr lang="en-GB" sz="1000">
                <a:solidFill>
                  <a:srgbClr val="333333"/>
                </a:solidFill>
                <a:latin typeface="Verdana"/>
                <a:ea typeface="Verdana"/>
                <a:cs typeface="Verdana"/>
                <a:sym typeface="Verdana"/>
              </a:rPr>
              <a:t>desired error threshold</a:t>
            </a:r>
            <a:endParaRPr sz="1000">
              <a:solidFill>
                <a:srgbClr val="333333"/>
              </a:solidFill>
              <a:latin typeface="Verdana"/>
              <a:ea typeface="Verdana"/>
              <a:cs typeface="Verdana"/>
              <a:sym typeface="Verdana"/>
            </a:endParaRPr>
          </a:p>
          <a:p>
            <a:pPr indent="0" lvl="0" marL="0" rtl="0" algn="l">
              <a:lnSpc>
                <a:spcPct val="106363"/>
              </a:lnSpc>
              <a:spcBef>
                <a:spcPts val="1000"/>
              </a:spcBef>
              <a:spcAft>
                <a:spcPts val="0"/>
              </a:spcAft>
              <a:buNone/>
            </a:pPr>
            <a:r>
              <a:rPr b="1" lang="en-GB" sz="1000">
                <a:solidFill>
                  <a:srgbClr val="333333"/>
                </a:solidFill>
                <a:latin typeface="Verdana"/>
                <a:ea typeface="Verdana"/>
                <a:cs typeface="Verdana"/>
                <a:sym typeface="Verdana"/>
              </a:rPr>
              <a:t>Remedies</a:t>
            </a:r>
            <a:r>
              <a:rPr lang="en-GB" sz="1000">
                <a:solidFill>
                  <a:srgbClr val="333333"/>
                </a:solidFill>
                <a:latin typeface="Verdana"/>
                <a:ea typeface="Verdana"/>
                <a:cs typeface="Verdana"/>
                <a:sym typeface="Verdana"/>
              </a:rPr>
              <a:t>:</a:t>
            </a:r>
            <a:endParaRPr sz="1000">
              <a:solidFill>
                <a:srgbClr val="333333"/>
              </a:solidFill>
              <a:latin typeface="Verdana"/>
              <a:ea typeface="Verdana"/>
              <a:cs typeface="Verdana"/>
              <a:sym typeface="Verdana"/>
            </a:endParaRPr>
          </a:p>
          <a:p>
            <a:pPr indent="-292100" lvl="0" marL="698500" marR="25400" rtl="0" algn="l">
              <a:lnSpc>
                <a:spcPct val="115000"/>
              </a:lnSpc>
              <a:spcBef>
                <a:spcPts val="1000"/>
              </a:spcBef>
              <a:spcAft>
                <a:spcPts val="0"/>
              </a:spcAft>
              <a:buClr>
                <a:srgbClr val="333333"/>
              </a:buClr>
              <a:buSzPts val="1000"/>
              <a:buFont typeface="Verdana"/>
              <a:buChar char="●"/>
            </a:pPr>
            <a:r>
              <a:rPr lang="en-GB" sz="1000">
                <a:solidFill>
                  <a:srgbClr val="333333"/>
                </a:solidFill>
                <a:latin typeface="Verdana"/>
                <a:ea typeface="Verdana"/>
                <a:cs typeface="Verdana"/>
                <a:sym typeface="Verdana"/>
              </a:rPr>
              <a:t>Use more complex model (e.g. kernelize, use non-linear models)</a:t>
            </a:r>
            <a:endParaRPr sz="1000">
              <a:solidFill>
                <a:srgbClr val="333333"/>
              </a:solidFill>
              <a:latin typeface="Verdana"/>
              <a:ea typeface="Verdana"/>
              <a:cs typeface="Verdana"/>
              <a:sym typeface="Verdana"/>
            </a:endParaRPr>
          </a:p>
          <a:p>
            <a:pPr indent="-292100" lvl="0" marL="698500" marR="25400" rtl="0" algn="l">
              <a:lnSpc>
                <a:spcPct val="115000"/>
              </a:lnSpc>
              <a:spcBef>
                <a:spcPts val="0"/>
              </a:spcBef>
              <a:spcAft>
                <a:spcPts val="0"/>
              </a:spcAft>
              <a:buClr>
                <a:srgbClr val="333333"/>
              </a:buClr>
              <a:buSzPts val="1000"/>
              <a:buFont typeface="Verdana"/>
              <a:buChar char="●"/>
            </a:pPr>
            <a:r>
              <a:rPr lang="en-GB" sz="1000">
                <a:solidFill>
                  <a:srgbClr val="333333"/>
                </a:solidFill>
                <a:latin typeface="Verdana"/>
                <a:ea typeface="Verdana"/>
                <a:cs typeface="Verdana"/>
                <a:sym typeface="Verdana"/>
              </a:rPr>
              <a:t>Add features</a:t>
            </a:r>
            <a:endParaRPr sz="1000">
              <a:solidFill>
                <a:srgbClr val="333333"/>
              </a:solidFill>
              <a:latin typeface="Verdana"/>
              <a:ea typeface="Verdana"/>
              <a:cs typeface="Verdana"/>
              <a:sym typeface="Verdana"/>
            </a:endParaRPr>
          </a:p>
          <a:p>
            <a:pPr indent="-292100" lvl="0" marL="698500" marR="25400" rtl="0" algn="l">
              <a:lnSpc>
                <a:spcPct val="115000"/>
              </a:lnSpc>
              <a:spcBef>
                <a:spcPts val="0"/>
              </a:spcBef>
              <a:spcAft>
                <a:spcPts val="0"/>
              </a:spcAft>
              <a:buClr>
                <a:srgbClr val="333333"/>
              </a:buClr>
              <a:buSzPts val="1000"/>
              <a:buFont typeface="Verdana"/>
              <a:buChar char="●"/>
            </a:pPr>
            <a:r>
              <a:rPr lang="en-GB" sz="1000">
                <a:solidFill>
                  <a:srgbClr val="333333"/>
                </a:solidFill>
                <a:latin typeface="Verdana"/>
                <a:ea typeface="Verdana"/>
                <a:cs typeface="Verdana"/>
                <a:sym typeface="Verdana"/>
              </a:rPr>
              <a:t>Boosting</a:t>
            </a:r>
            <a:endParaRPr sz="1000">
              <a:solidFill>
                <a:srgbClr val="333333"/>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Lato"/>
                <a:ea typeface="Lato"/>
                <a:cs typeface="Lato"/>
                <a:sym typeface="Lato"/>
              </a:rPr>
              <a:t>Learning resources</a:t>
            </a:r>
            <a:endParaRPr b="1">
              <a:latin typeface="Lato"/>
              <a:ea typeface="Lato"/>
              <a:cs typeface="Lato"/>
              <a:sym typeface="Lato"/>
            </a:endParaRPr>
          </a:p>
        </p:txBody>
      </p:sp>
      <p:sp>
        <p:nvSpPr>
          <p:cNvPr id="275" name="Google Shape;275;p36"/>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a:t>
            </a:r>
            <a:endParaRPr b="1" sz="1500"/>
          </a:p>
        </p:txBody>
      </p:sp>
      <p:sp>
        <p:nvSpPr>
          <p:cNvPr id="276" name="Google Shape;276;p36"/>
          <p:cNvSpPr txBox="1"/>
          <p:nvPr/>
        </p:nvSpPr>
        <p:spPr>
          <a:xfrm>
            <a:off x="0" y="1830550"/>
            <a:ext cx="9013800" cy="2706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Loss functions</a:t>
            </a:r>
            <a:r>
              <a:rPr lang="en-GB" sz="1200">
                <a:solidFill>
                  <a:srgbClr val="24292E"/>
                </a:solidFill>
              </a:rPr>
              <a:t>: </a:t>
            </a:r>
            <a:r>
              <a:rPr lang="en-GB" sz="1200">
                <a:solidFill>
                  <a:schemeClr val="hlink"/>
                </a:solidFill>
                <a:uFill>
                  <a:noFill/>
                </a:uFill>
                <a:hlinkClick r:id="rId3"/>
              </a:rPr>
              <a:t>https://machinelearningmastery.com/loss-and-loss-functions-for-training-deep-learning-neural-networks/</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Optimisation:</a:t>
            </a:r>
            <a:r>
              <a:rPr lang="en-GB" sz="1200">
                <a:solidFill>
                  <a:srgbClr val="24292E"/>
                </a:solidFill>
              </a:rPr>
              <a:t> Chapter 8 of deep learning textbook </a:t>
            </a:r>
            <a:r>
              <a:rPr lang="en-GB" sz="1200">
                <a:solidFill>
                  <a:schemeClr val="hlink"/>
                </a:solidFill>
                <a:uFill>
                  <a:noFill/>
                </a:uFill>
                <a:hlinkClick r:id="rId4"/>
              </a:rPr>
              <a:t>https://www.deeplearningbook.org/contents/optimization.html</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Evaluation metrics:</a:t>
            </a:r>
            <a:r>
              <a:rPr lang="en-GB" sz="1200">
                <a:solidFill>
                  <a:srgbClr val="24292E"/>
                </a:solidFill>
              </a:rPr>
              <a:t> </a:t>
            </a:r>
            <a:r>
              <a:rPr lang="en-GB" sz="1200">
                <a:solidFill>
                  <a:schemeClr val="hlink"/>
                </a:solidFill>
                <a:uFill>
                  <a:noFill/>
                </a:uFill>
                <a:hlinkClick r:id="rId5"/>
              </a:rPr>
              <a:t>https://machinelearningmastery.com/tour-of-evaluation-metrics-for-imbalanced-classification/</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Regularization</a:t>
            </a:r>
            <a:r>
              <a:rPr b="1" lang="en-GB" sz="1200">
                <a:solidFill>
                  <a:srgbClr val="24292E"/>
                </a:solidFill>
              </a:rPr>
              <a:t>:</a:t>
            </a:r>
            <a:r>
              <a:rPr lang="en-GB" sz="1200">
                <a:solidFill>
                  <a:srgbClr val="24292E"/>
                </a:solidFill>
              </a:rPr>
              <a:t> Chapter 7 of the deep learning textbook </a:t>
            </a:r>
            <a:r>
              <a:rPr lang="en-GB" sz="1200">
                <a:solidFill>
                  <a:schemeClr val="hlink"/>
                </a:solidFill>
                <a:uFill>
                  <a:noFill/>
                </a:uFill>
                <a:hlinkClick r:id="rId6"/>
              </a:rPr>
              <a:t>https://www.deeplearningbook.org/contents/regularization.html</a:t>
            </a:r>
            <a:endParaRPr sz="1200">
              <a:solidFill>
                <a:schemeClr val="hlink"/>
              </a:solidFill>
            </a:endParaRPr>
          </a:p>
          <a:p>
            <a:pPr indent="-304800" lvl="0" marL="457200" rtl="0" algn="l">
              <a:lnSpc>
                <a:spcPct val="115000"/>
              </a:lnSpc>
              <a:spcBef>
                <a:spcPts val="0"/>
              </a:spcBef>
              <a:spcAft>
                <a:spcPts val="0"/>
              </a:spcAft>
              <a:buClr>
                <a:srgbClr val="24292E"/>
              </a:buClr>
              <a:buSzPts val="1200"/>
              <a:buChar char="●"/>
            </a:pPr>
            <a:r>
              <a:rPr b="1" lang="en-GB" sz="1200">
                <a:solidFill>
                  <a:srgbClr val="24292E"/>
                </a:solidFill>
              </a:rPr>
              <a:t>Building</a:t>
            </a:r>
            <a:r>
              <a:rPr b="1" lang="en-GB" sz="1200">
                <a:solidFill>
                  <a:srgbClr val="24292E"/>
                </a:solidFill>
              </a:rPr>
              <a:t> Models:</a:t>
            </a:r>
            <a:endParaRPr b="1" sz="1200">
              <a:solidFill>
                <a:srgbClr val="24292E"/>
              </a:solidFill>
            </a:endParaRPr>
          </a:p>
          <a:p>
            <a:pPr indent="-304800" lvl="1" marL="914400" rtl="0" algn="l">
              <a:lnSpc>
                <a:spcPct val="115000"/>
              </a:lnSpc>
              <a:spcBef>
                <a:spcPts val="0"/>
              </a:spcBef>
              <a:spcAft>
                <a:spcPts val="0"/>
              </a:spcAft>
              <a:buClr>
                <a:srgbClr val="24292E"/>
              </a:buClr>
              <a:buSzPts val="1200"/>
              <a:buChar char="○"/>
            </a:pPr>
            <a:r>
              <a:rPr lang="en-GB" sz="1200">
                <a:solidFill>
                  <a:srgbClr val="24292E"/>
                </a:solidFill>
              </a:rPr>
              <a:t>Coursera Machine </a:t>
            </a:r>
            <a:r>
              <a:rPr lang="en-GB" sz="1200">
                <a:solidFill>
                  <a:srgbClr val="24292E"/>
                </a:solidFill>
              </a:rPr>
              <a:t>learning </a:t>
            </a:r>
            <a:r>
              <a:rPr lang="en-GB" sz="1200">
                <a:solidFill>
                  <a:srgbClr val="24292E"/>
                </a:solidFill>
              </a:rPr>
              <a:t>course by andrew-ng </a:t>
            </a:r>
            <a:r>
              <a:rPr lang="en-GB" sz="1200">
                <a:solidFill>
                  <a:schemeClr val="hlink"/>
                </a:solidFill>
                <a:uFill>
                  <a:noFill/>
                </a:uFill>
                <a:hlinkClick r:id="rId7"/>
              </a:rPr>
              <a:t>https://www.coursera.org/learn/machine-learning</a:t>
            </a:r>
            <a:endParaRPr sz="1200">
              <a:solidFill>
                <a:schemeClr val="hlink"/>
              </a:solidFill>
            </a:endParaRPr>
          </a:p>
          <a:p>
            <a:pPr indent="-304800" lvl="1" marL="914400" rtl="0" algn="l">
              <a:lnSpc>
                <a:spcPct val="115000"/>
              </a:lnSpc>
              <a:spcBef>
                <a:spcPts val="0"/>
              </a:spcBef>
              <a:spcAft>
                <a:spcPts val="0"/>
              </a:spcAft>
              <a:buClr>
                <a:srgbClr val="24292E"/>
              </a:buClr>
              <a:buSzPts val="1200"/>
              <a:buChar char="○"/>
            </a:pPr>
            <a:r>
              <a:rPr lang="en-GB" sz="1200">
                <a:solidFill>
                  <a:srgbClr val="24292E"/>
                </a:solidFill>
              </a:rPr>
              <a:t>Coursera Deep learning specialisation </a:t>
            </a:r>
            <a:r>
              <a:rPr lang="en-GB" sz="1200">
                <a:solidFill>
                  <a:schemeClr val="hlink"/>
                </a:solidFill>
                <a:uFill>
                  <a:noFill/>
                </a:uFill>
                <a:hlinkClick r:id="rId8"/>
              </a:rPr>
              <a:t>https://www.coursera.org/specializations/deep-learning</a:t>
            </a:r>
            <a:endParaRPr sz="1200">
              <a:solidFill>
                <a:schemeClr val="hlink"/>
              </a:solidFill>
            </a:endParaRPr>
          </a:p>
          <a:p>
            <a:pPr indent="-304800" lvl="1" marL="914400" rtl="0" algn="l">
              <a:lnSpc>
                <a:spcPct val="115000"/>
              </a:lnSpc>
              <a:spcBef>
                <a:spcPts val="0"/>
              </a:spcBef>
              <a:spcAft>
                <a:spcPts val="0"/>
              </a:spcAft>
              <a:buClr>
                <a:srgbClr val="24292E"/>
              </a:buClr>
              <a:buSzPts val="1200"/>
              <a:buChar char="○"/>
            </a:pPr>
            <a:r>
              <a:rPr lang="en-GB" sz="1200">
                <a:solidFill>
                  <a:srgbClr val="24292E"/>
                </a:solidFill>
              </a:rPr>
              <a:t>If You want more detaild /long course that tackels all the nerdy dirty details here it is by Kilian Weinberger from cornell university </a:t>
            </a:r>
            <a:r>
              <a:rPr lang="en-GB" sz="1200">
                <a:solidFill>
                  <a:schemeClr val="hlink"/>
                </a:solidFill>
                <a:uFill>
                  <a:noFill/>
                </a:uFill>
                <a:hlinkClick r:id="rId9"/>
              </a:rPr>
              <a:t>https://www.youtube.com/watch?v=xpHQ6UhMlx4&amp;list=PLl8OlHZGYOQ7bkVbuRthEsaLr7bONzbXS</a:t>
            </a:r>
            <a:endParaRPr sz="1200">
              <a:solidFill>
                <a:schemeClr val="hlink"/>
              </a:solidFill>
            </a:endParaRPr>
          </a:p>
          <a:p>
            <a:pPr indent="-304800" lvl="0" marL="457200" rtl="0" algn="l">
              <a:lnSpc>
                <a:spcPct val="115000"/>
              </a:lnSpc>
              <a:spcBef>
                <a:spcPts val="0"/>
              </a:spcBef>
              <a:spcAft>
                <a:spcPts val="0"/>
              </a:spcAft>
              <a:buClr>
                <a:schemeClr val="hlink"/>
              </a:buClr>
              <a:buSzPts val="1200"/>
              <a:buChar char="●"/>
            </a:pPr>
            <a:r>
              <a:rPr b="1" lang="en-GB" sz="1200"/>
              <a:t>Bias vs variance tradeoff:</a:t>
            </a:r>
            <a:r>
              <a:rPr lang="en-GB" sz="1200">
                <a:solidFill>
                  <a:schemeClr val="hlink"/>
                </a:solidFill>
              </a:rPr>
              <a:t> </a:t>
            </a:r>
            <a:r>
              <a:rPr lang="en-GB" sz="1200" u="sng">
                <a:solidFill>
                  <a:schemeClr val="hlink"/>
                </a:solidFill>
                <a:hlinkClick r:id="rId10"/>
              </a:rPr>
              <a:t>https://www.cs.cornell.edu/courses/cs4780/2018fa/lectures/lecturenote12.html</a:t>
            </a:r>
            <a:endParaRPr sz="1200">
              <a:solidFill>
                <a:schemeClr val="hlink"/>
              </a:solidFill>
            </a:endParaRPr>
          </a:p>
          <a:p>
            <a:pPr indent="-304800" lvl="0" marL="457200" rtl="0" algn="l">
              <a:lnSpc>
                <a:spcPct val="115000"/>
              </a:lnSpc>
              <a:spcBef>
                <a:spcPts val="0"/>
              </a:spcBef>
              <a:spcAft>
                <a:spcPts val="0"/>
              </a:spcAft>
              <a:buClr>
                <a:srgbClr val="000000"/>
              </a:buClr>
              <a:buSzPts val="1200"/>
              <a:buChar char="●"/>
            </a:pPr>
            <a:r>
              <a:rPr b="1" lang="en-GB" sz="1200"/>
              <a:t>Math recap for machine learning:</a:t>
            </a:r>
            <a:r>
              <a:rPr lang="en-GB" sz="1200"/>
              <a:t> </a:t>
            </a:r>
            <a:r>
              <a:rPr lang="en-GB" sz="1200" u="sng">
                <a:solidFill>
                  <a:schemeClr val="hlink"/>
                </a:solidFill>
                <a:hlinkClick r:id="rId11"/>
              </a:rPr>
              <a:t>https://www.deeplearningbook.org/contents/part_basics.html</a:t>
            </a:r>
            <a:endParaRPr sz="1200"/>
          </a:p>
          <a:p>
            <a:pPr indent="-304800" lvl="0" marL="457200" rtl="0" algn="l">
              <a:lnSpc>
                <a:spcPct val="115000"/>
              </a:lnSpc>
              <a:spcBef>
                <a:spcPts val="0"/>
              </a:spcBef>
              <a:spcAft>
                <a:spcPts val="0"/>
              </a:spcAft>
              <a:buClr>
                <a:srgbClr val="24292E"/>
              </a:buClr>
              <a:buSzPts val="1200"/>
              <a:buChar char="●"/>
            </a:pPr>
            <a:r>
              <a:rPr b="1" lang="en-GB" sz="1200"/>
              <a:t>Reinforcement learning  textbook:</a:t>
            </a:r>
            <a:r>
              <a:rPr lang="en-GB" sz="1200"/>
              <a:t> </a:t>
            </a:r>
            <a:r>
              <a:rPr lang="en-GB" sz="1200" u="sng">
                <a:solidFill>
                  <a:schemeClr val="hlink"/>
                </a:solidFill>
                <a:hlinkClick r:id="rId12"/>
              </a:rPr>
              <a:t>https://web.stanford.edu/class/psych209/Readings/SuttonBartoIPRLBook2ndEd.pdf</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7"/>
          <p:cNvSpPr txBox="1"/>
          <p:nvPr/>
        </p:nvSpPr>
        <p:spPr>
          <a:xfrm>
            <a:off x="706625" y="1276425"/>
            <a:ext cx="7539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Recap </a:t>
            </a:r>
            <a:endParaRPr b="1" sz="1500"/>
          </a:p>
        </p:txBody>
      </p:sp>
      <p:sp>
        <p:nvSpPr>
          <p:cNvPr id="282" name="Google Shape;282;p37"/>
          <p:cNvSpPr txBox="1"/>
          <p:nvPr/>
        </p:nvSpPr>
        <p:spPr>
          <a:xfrm>
            <a:off x="1458150" y="1881075"/>
            <a:ext cx="6533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What is machine learning.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What types of models are there.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Model examples  (theory and code).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Bias vs variance tradeoff</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Learning resources </a:t>
            </a:r>
            <a:endParaRPr>
              <a:latin typeface="Lato"/>
              <a:ea typeface="Lato"/>
              <a:cs typeface="Lato"/>
              <a:sym typeface="Lato"/>
            </a:endParaRPr>
          </a:p>
        </p:txBody>
      </p:sp>
      <p:sp>
        <p:nvSpPr>
          <p:cNvPr id="283" name="Google Shape;283;p37"/>
          <p:cNvSpPr txBox="1"/>
          <p:nvPr/>
        </p:nvSpPr>
        <p:spPr>
          <a:xfrm>
            <a:off x="584400" y="671775"/>
            <a:ext cx="753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 </a:t>
            </a:r>
            <a:endParaRPr b="1"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nvSpPr>
        <p:spPr>
          <a:xfrm>
            <a:off x="706625" y="1276425"/>
            <a:ext cx="7539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The master Algorithm</a:t>
            </a:r>
            <a:endParaRPr b="1" sz="1500"/>
          </a:p>
        </p:txBody>
      </p:sp>
      <p:sp>
        <p:nvSpPr>
          <p:cNvPr id="289" name="Google Shape;289;p38"/>
          <p:cNvSpPr txBox="1"/>
          <p:nvPr/>
        </p:nvSpPr>
        <p:spPr>
          <a:xfrm>
            <a:off x="584400" y="671775"/>
            <a:ext cx="7539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Machine learning 101 </a:t>
            </a:r>
            <a:endParaRPr b="1"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1298475" y="1339613"/>
            <a:ext cx="6125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500">
                <a:latin typeface="Lato"/>
                <a:ea typeface="Lato"/>
                <a:cs typeface="Lato"/>
                <a:sym typeface="Lato"/>
              </a:rPr>
              <a:t>Traditional  Computer Science</a:t>
            </a:r>
            <a:endParaRPr b="1" sz="1500">
              <a:latin typeface="Lato"/>
              <a:ea typeface="Lato"/>
              <a:cs typeface="Lato"/>
              <a:sym typeface="Lato"/>
            </a:endParaRPr>
          </a:p>
        </p:txBody>
      </p:sp>
      <p:sp>
        <p:nvSpPr>
          <p:cNvPr id="98" name="Google Shape;98;p15"/>
          <p:cNvSpPr txBox="1"/>
          <p:nvPr/>
        </p:nvSpPr>
        <p:spPr>
          <a:xfrm>
            <a:off x="790775" y="60810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sp>
        <p:nvSpPr>
          <p:cNvPr id="99" name="Google Shape;99;p15"/>
          <p:cNvSpPr/>
          <p:nvPr/>
        </p:nvSpPr>
        <p:spPr>
          <a:xfrm>
            <a:off x="2327125" y="2055550"/>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00" name="Google Shape;100;p15"/>
          <p:cNvSpPr txBox="1"/>
          <p:nvPr/>
        </p:nvSpPr>
        <p:spPr>
          <a:xfrm>
            <a:off x="7101550" y="2469375"/>
            <a:ext cx="15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Output</a:t>
            </a:r>
            <a:endParaRPr b="1">
              <a:latin typeface="Lato"/>
              <a:ea typeface="Lato"/>
              <a:cs typeface="Lato"/>
              <a:sym typeface="Lato"/>
            </a:endParaRPr>
          </a:p>
        </p:txBody>
      </p:sp>
      <p:sp>
        <p:nvSpPr>
          <p:cNvPr id="101" name="Google Shape;101;p15"/>
          <p:cNvSpPr txBox="1"/>
          <p:nvPr/>
        </p:nvSpPr>
        <p:spPr>
          <a:xfrm>
            <a:off x="1468525" y="2140600"/>
            <a:ext cx="6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Data</a:t>
            </a:r>
            <a:endParaRPr b="1">
              <a:latin typeface="Lato"/>
              <a:ea typeface="Lato"/>
              <a:cs typeface="Lato"/>
              <a:sym typeface="Lato"/>
            </a:endParaRPr>
          </a:p>
        </p:txBody>
      </p:sp>
      <p:sp>
        <p:nvSpPr>
          <p:cNvPr id="102" name="Google Shape;102;p15"/>
          <p:cNvSpPr txBox="1"/>
          <p:nvPr/>
        </p:nvSpPr>
        <p:spPr>
          <a:xfrm>
            <a:off x="1332175" y="2926275"/>
            <a:ext cx="9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Program</a:t>
            </a:r>
            <a:endParaRPr b="1">
              <a:latin typeface="Lato"/>
              <a:ea typeface="Lato"/>
              <a:cs typeface="Lato"/>
              <a:sym typeface="Lato"/>
            </a:endParaRPr>
          </a:p>
        </p:txBody>
      </p:sp>
      <p:sp>
        <p:nvSpPr>
          <p:cNvPr id="103" name="Google Shape;103;p15"/>
          <p:cNvSpPr txBox="1"/>
          <p:nvPr/>
        </p:nvSpPr>
        <p:spPr>
          <a:xfrm>
            <a:off x="4084475" y="3730700"/>
            <a:ext cx="10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Computer</a:t>
            </a:r>
            <a:endParaRPr b="1">
              <a:latin typeface="Lato"/>
              <a:ea typeface="Lato"/>
              <a:cs typeface="Lato"/>
              <a:sym typeface="Lato"/>
            </a:endParaRPr>
          </a:p>
        </p:txBody>
      </p:sp>
      <p:sp>
        <p:nvSpPr>
          <p:cNvPr id="104" name="Google Shape;104;p15"/>
          <p:cNvSpPr/>
          <p:nvPr/>
        </p:nvSpPr>
        <p:spPr>
          <a:xfrm>
            <a:off x="2367250" y="28695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05" name="Google Shape;105;p15"/>
          <p:cNvSpPr/>
          <p:nvPr/>
        </p:nvSpPr>
        <p:spPr>
          <a:xfrm>
            <a:off x="5827700" y="24126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pic>
        <p:nvPicPr>
          <p:cNvPr id="106" name="Google Shape;106;p15"/>
          <p:cNvPicPr preferRelativeResize="0"/>
          <p:nvPr/>
        </p:nvPicPr>
        <p:blipFill>
          <a:blip r:embed="rId3">
            <a:alphaModFix/>
          </a:blip>
          <a:stretch>
            <a:fillRect/>
          </a:stretch>
        </p:blipFill>
        <p:spPr>
          <a:xfrm>
            <a:off x="608650" y="2793389"/>
            <a:ext cx="486950" cy="665975"/>
          </a:xfrm>
          <a:prstGeom prst="rect">
            <a:avLst/>
          </a:prstGeom>
          <a:noFill/>
          <a:ln>
            <a:noFill/>
          </a:ln>
        </p:spPr>
      </p:pic>
      <p:pic>
        <p:nvPicPr>
          <p:cNvPr id="107" name="Google Shape;107;p15"/>
          <p:cNvPicPr preferRelativeResize="0"/>
          <p:nvPr/>
        </p:nvPicPr>
        <p:blipFill>
          <a:blip r:embed="rId4">
            <a:alphaModFix/>
          </a:blip>
          <a:stretch>
            <a:fillRect/>
          </a:stretch>
        </p:blipFill>
        <p:spPr>
          <a:xfrm>
            <a:off x="3639088" y="1791238"/>
            <a:ext cx="1853475" cy="207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nvSpPr>
        <p:spPr>
          <a:xfrm>
            <a:off x="2166625" y="1324050"/>
            <a:ext cx="4394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Machine learning </a:t>
            </a:r>
            <a:endParaRPr b="1" sz="1600">
              <a:latin typeface="Lato"/>
              <a:ea typeface="Lato"/>
              <a:cs typeface="Lato"/>
              <a:sym typeface="Lato"/>
            </a:endParaRPr>
          </a:p>
        </p:txBody>
      </p:sp>
      <p:sp>
        <p:nvSpPr>
          <p:cNvPr id="113" name="Google Shape;113;p16"/>
          <p:cNvSpPr txBox="1"/>
          <p:nvPr/>
        </p:nvSpPr>
        <p:spPr>
          <a:xfrm>
            <a:off x="782450" y="62475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sp>
        <p:nvSpPr>
          <p:cNvPr id="114" name="Google Shape;114;p16"/>
          <p:cNvSpPr/>
          <p:nvPr/>
        </p:nvSpPr>
        <p:spPr>
          <a:xfrm>
            <a:off x="2327125" y="2055550"/>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15" name="Google Shape;115;p16"/>
          <p:cNvSpPr txBox="1"/>
          <p:nvPr/>
        </p:nvSpPr>
        <p:spPr>
          <a:xfrm>
            <a:off x="6872875" y="2371650"/>
            <a:ext cx="158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Program</a:t>
            </a:r>
            <a:endParaRPr b="1">
              <a:latin typeface="Lato"/>
              <a:ea typeface="Lato"/>
              <a:cs typeface="Lato"/>
              <a:sym typeface="Lato"/>
            </a:endParaRPr>
          </a:p>
        </p:txBody>
      </p:sp>
      <p:sp>
        <p:nvSpPr>
          <p:cNvPr id="116" name="Google Shape;116;p16"/>
          <p:cNvSpPr txBox="1"/>
          <p:nvPr/>
        </p:nvSpPr>
        <p:spPr>
          <a:xfrm>
            <a:off x="1468525" y="2140600"/>
            <a:ext cx="6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Data</a:t>
            </a:r>
            <a:endParaRPr b="1">
              <a:latin typeface="Lato"/>
              <a:ea typeface="Lato"/>
              <a:cs typeface="Lato"/>
              <a:sym typeface="Lato"/>
            </a:endParaRPr>
          </a:p>
        </p:txBody>
      </p:sp>
      <p:sp>
        <p:nvSpPr>
          <p:cNvPr id="117" name="Google Shape;117;p16"/>
          <p:cNvSpPr txBox="1"/>
          <p:nvPr/>
        </p:nvSpPr>
        <p:spPr>
          <a:xfrm>
            <a:off x="1332175" y="2926275"/>
            <a:ext cx="97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Output</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18" name="Google Shape;118;p16"/>
          <p:cNvSpPr txBox="1"/>
          <p:nvPr/>
        </p:nvSpPr>
        <p:spPr>
          <a:xfrm>
            <a:off x="4164725" y="3698600"/>
            <a:ext cx="105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Computer</a:t>
            </a:r>
            <a:endParaRPr b="1">
              <a:latin typeface="Lato"/>
              <a:ea typeface="Lato"/>
              <a:cs typeface="Lato"/>
              <a:sym typeface="Lato"/>
            </a:endParaRPr>
          </a:p>
        </p:txBody>
      </p:sp>
      <p:sp>
        <p:nvSpPr>
          <p:cNvPr id="119" name="Google Shape;119;p16"/>
          <p:cNvSpPr/>
          <p:nvPr/>
        </p:nvSpPr>
        <p:spPr>
          <a:xfrm>
            <a:off x="2367250" y="28695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sp>
        <p:nvSpPr>
          <p:cNvPr id="120" name="Google Shape;120;p16"/>
          <p:cNvSpPr/>
          <p:nvPr/>
        </p:nvSpPr>
        <p:spPr>
          <a:xfrm>
            <a:off x="5825700" y="2355975"/>
            <a:ext cx="938700" cy="513600"/>
          </a:xfrm>
          <a:prstGeom prst="rightArrow">
            <a:avLst>
              <a:gd fmla="val 50000" name="adj1"/>
              <a:gd fmla="val 50000" name="adj2"/>
            </a:avLst>
          </a:prstGeom>
          <a:solidFill>
            <a:srgbClr val="1C4587"/>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highlight>
                <a:srgbClr val="4A86E8"/>
              </a:highlight>
            </a:endParaRPr>
          </a:p>
        </p:txBody>
      </p:sp>
      <p:pic>
        <p:nvPicPr>
          <p:cNvPr id="121" name="Google Shape;121;p16"/>
          <p:cNvPicPr preferRelativeResize="0"/>
          <p:nvPr/>
        </p:nvPicPr>
        <p:blipFill>
          <a:blip r:embed="rId3">
            <a:alphaModFix/>
          </a:blip>
          <a:stretch>
            <a:fillRect/>
          </a:stretch>
        </p:blipFill>
        <p:spPr>
          <a:xfrm>
            <a:off x="3639088" y="1791238"/>
            <a:ext cx="1853475" cy="2071850"/>
          </a:xfrm>
          <a:prstGeom prst="rect">
            <a:avLst/>
          </a:prstGeom>
          <a:noFill/>
          <a:ln>
            <a:noFill/>
          </a:ln>
        </p:spPr>
      </p:pic>
      <p:pic>
        <p:nvPicPr>
          <p:cNvPr id="122" name="Google Shape;122;p16"/>
          <p:cNvPicPr preferRelativeResize="0"/>
          <p:nvPr/>
        </p:nvPicPr>
        <p:blipFill>
          <a:blip r:embed="rId4">
            <a:alphaModFix/>
          </a:blip>
          <a:stretch>
            <a:fillRect/>
          </a:stretch>
        </p:blipFill>
        <p:spPr>
          <a:xfrm>
            <a:off x="273100" y="1855450"/>
            <a:ext cx="938700" cy="17268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nvSpPr>
        <p:spPr>
          <a:xfrm>
            <a:off x="2374813" y="1167100"/>
            <a:ext cx="4394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Lato"/>
                <a:ea typeface="Lato"/>
                <a:cs typeface="Lato"/>
                <a:sym typeface="Lato"/>
              </a:rPr>
              <a:t>How do they interact </a:t>
            </a:r>
            <a:endParaRPr b="1" sz="1600">
              <a:latin typeface="Lato"/>
              <a:ea typeface="Lato"/>
              <a:cs typeface="Lato"/>
              <a:sym typeface="Lato"/>
            </a:endParaRPr>
          </a:p>
        </p:txBody>
      </p:sp>
      <p:sp>
        <p:nvSpPr>
          <p:cNvPr id="128" name="Google Shape;128;p17"/>
          <p:cNvSpPr txBox="1"/>
          <p:nvPr/>
        </p:nvSpPr>
        <p:spPr>
          <a:xfrm>
            <a:off x="782450" y="62475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pic>
        <p:nvPicPr>
          <p:cNvPr id="129" name="Google Shape;129;p17"/>
          <p:cNvPicPr preferRelativeResize="0"/>
          <p:nvPr/>
        </p:nvPicPr>
        <p:blipFill>
          <a:blip r:embed="rId4">
            <a:alphaModFix/>
          </a:blip>
          <a:stretch>
            <a:fillRect/>
          </a:stretch>
        </p:blipFill>
        <p:spPr>
          <a:xfrm>
            <a:off x="216025" y="1709450"/>
            <a:ext cx="8711976" cy="3108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nvSpPr>
        <p:spPr>
          <a:xfrm>
            <a:off x="857350" y="1906475"/>
            <a:ext cx="7748400" cy="15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Lato"/>
                <a:ea typeface="Lato"/>
                <a:cs typeface="Lato"/>
                <a:sym typeface="Lato"/>
              </a:rPr>
              <a:t>Formally</a:t>
            </a:r>
            <a:r>
              <a:rPr lang="en-GB">
                <a:latin typeface="Lato"/>
                <a:ea typeface="Lato"/>
                <a:cs typeface="Lato"/>
                <a:sym typeface="Lato"/>
              </a:rPr>
              <a:t> : (Mitchell 1997) A computer program </a:t>
            </a:r>
            <a:r>
              <a:rPr b="1" lang="en-GB">
                <a:latin typeface="Lato"/>
                <a:ea typeface="Lato"/>
                <a:cs typeface="Lato"/>
                <a:sym typeface="Lato"/>
              </a:rPr>
              <a:t>A</a:t>
            </a:r>
            <a:r>
              <a:rPr lang="en-GB">
                <a:latin typeface="Lato"/>
                <a:ea typeface="Lato"/>
                <a:cs typeface="Lato"/>
                <a:sym typeface="Lato"/>
              </a:rPr>
              <a:t> is said to learn from </a:t>
            </a:r>
            <a:r>
              <a:rPr lang="en-GB">
                <a:latin typeface="Lato"/>
                <a:ea typeface="Lato"/>
                <a:cs typeface="Lato"/>
                <a:sym typeface="Lato"/>
              </a:rPr>
              <a:t>experience</a:t>
            </a:r>
            <a:r>
              <a:rPr lang="en-GB">
                <a:latin typeface="Lato"/>
                <a:ea typeface="Lato"/>
                <a:cs typeface="Lato"/>
                <a:sym typeface="Lato"/>
              </a:rPr>
              <a:t>  </a:t>
            </a:r>
            <a:r>
              <a:rPr b="1" lang="en-GB">
                <a:latin typeface="Lato"/>
                <a:ea typeface="Lato"/>
                <a:cs typeface="Lato"/>
                <a:sym typeface="Lato"/>
              </a:rPr>
              <a:t>E</a:t>
            </a:r>
            <a:r>
              <a:rPr lang="en-GB">
                <a:latin typeface="Lato"/>
                <a:ea typeface="Lato"/>
                <a:cs typeface="Lato"/>
                <a:sym typeface="Lato"/>
              </a:rPr>
              <a:t> with respect to some class of tasks </a:t>
            </a:r>
            <a:r>
              <a:rPr b="1" lang="en-GB">
                <a:latin typeface="Lato"/>
                <a:ea typeface="Lato"/>
                <a:cs typeface="Lato"/>
                <a:sym typeface="Lato"/>
              </a:rPr>
              <a:t>T</a:t>
            </a:r>
            <a:r>
              <a:rPr lang="en-GB">
                <a:latin typeface="Lato"/>
                <a:ea typeface="Lato"/>
                <a:cs typeface="Lato"/>
                <a:sym typeface="Lato"/>
              </a:rPr>
              <a:t> and performance measure </a:t>
            </a:r>
            <a:r>
              <a:rPr b="1" lang="en-GB">
                <a:latin typeface="Lato"/>
                <a:ea typeface="Lato"/>
                <a:cs typeface="Lato"/>
                <a:sym typeface="Lato"/>
              </a:rPr>
              <a:t>P</a:t>
            </a:r>
            <a:r>
              <a:rPr lang="en-GB">
                <a:latin typeface="Lato"/>
                <a:ea typeface="Lato"/>
                <a:cs typeface="Lato"/>
                <a:sym typeface="Lato"/>
              </a:rPr>
              <a:t>, if it’s performance at </a:t>
            </a:r>
            <a:r>
              <a:rPr lang="en-GB">
                <a:latin typeface="Lato"/>
                <a:ea typeface="Lato"/>
                <a:cs typeface="Lato"/>
                <a:sym typeface="Lato"/>
              </a:rPr>
              <a:t>the tasks </a:t>
            </a:r>
            <a:r>
              <a:rPr b="1" lang="en-GB">
                <a:latin typeface="Lato"/>
                <a:ea typeface="Lato"/>
                <a:cs typeface="Lato"/>
                <a:sym typeface="Lato"/>
              </a:rPr>
              <a:t>T</a:t>
            </a:r>
            <a:r>
              <a:rPr lang="en-GB">
                <a:latin typeface="Lato"/>
                <a:ea typeface="Lato"/>
                <a:cs typeface="Lato"/>
                <a:sym typeface="Lato"/>
              </a:rPr>
              <a:t> as measured by </a:t>
            </a:r>
            <a:r>
              <a:rPr b="1" lang="en-GB">
                <a:latin typeface="Lato"/>
                <a:ea typeface="Lato"/>
                <a:cs typeface="Lato"/>
                <a:sym typeface="Lato"/>
              </a:rPr>
              <a:t>P</a:t>
            </a:r>
            <a:r>
              <a:rPr lang="en-GB">
                <a:latin typeface="Lato"/>
                <a:ea typeface="Lato"/>
                <a:cs typeface="Lato"/>
                <a:sym typeface="Lato"/>
              </a:rPr>
              <a:t> improves with </a:t>
            </a:r>
            <a:r>
              <a:rPr b="1" lang="en-GB">
                <a:latin typeface="Lato"/>
                <a:ea typeface="Lato"/>
                <a:cs typeface="Lato"/>
                <a:sym typeface="Lato"/>
              </a:rPr>
              <a:t>E</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GB" sz="1500">
                <a:latin typeface="Lato"/>
                <a:ea typeface="Lato"/>
                <a:cs typeface="Lato"/>
                <a:sym typeface="Lato"/>
              </a:rPr>
              <a:t>Informally</a:t>
            </a:r>
            <a:r>
              <a:rPr lang="en-GB">
                <a:latin typeface="Lato"/>
                <a:ea typeface="Lato"/>
                <a:cs typeface="Lato"/>
                <a:sym typeface="Lato"/>
              </a:rPr>
              <a:t> :   Algorithms that improve on some task with </a:t>
            </a:r>
            <a:r>
              <a:rPr lang="en-GB">
                <a:latin typeface="Lato"/>
                <a:ea typeface="Lato"/>
                <a:cs typeface="Lato"/>
                <a:sym typeface="Lato"/>
              </a:rPr>
              <a:t>experience</a:t>
            </a:r>
            <a:r>
              <a:rPr lang="en-GB">
                <a:latin typeface="Lato"/>
                <a:ea typeface="Lato"/>
                <a:cs typeface="Lato"/>
                <a:sym typeface="Lato"/>
              </a:rPr>
              <a:t> </a:t>
            </a:r>
            <a:endParaRPr>
              <a:latin typeface="Lato"/>
              <a:ea typeface="Lato"/>
              <a:cs typeface="Lato"/>
              <a:sym typeface="Lato"/>
            </a:endParaRPr>
          </a:p>
        </p:txBody>
      </p:sp>
      <p:sp>
        <p:nvSpPr>
          <p:cNvPr id="135" name="Google Shape;135;p18"/>
          <p:cNvSpPr txBox="1"/>
          <p:nvPr/>
        </p:nvSpPr>
        <p:spPr>
          <a:xfrm>
            <a:off x="782450" y="624750"/>
            <a:ext cx="447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41" name="Google Shape;141;p19"/>
          <p:cNvSpPr txBox="1"/>
          <p:nvPr/>
        </p:nvSpPr>
        <p:spPr>
          <a:xfrm>
            <a:off x="682475" y="1163025"/>
            <a:ext cx="58260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The task </a:t>
            </a:r>
            <a:r>
              <a:rPr b="1" lang="en-GB">
                <a:latin typeface="Lato"/>
                <a:ea typeface="Lato"/>
                <a:cs typeface="Lato"/>
                <a:sym typeface="Lato"/>
              </a:rPr>
              <a:t>T</a:t>
            </a:r>
            <a:r>
              <a:rPr lang="en-GB">
                <a:latin typeface="Lato"/>
                <a:ea typeface="Lato"/>
                <a:cs typeface="Lato"/>
                <a:sym typeface="Lato"/>
              </a:rPr>
              <a:t> </a:t>
            </a:r>
            <a:r>
              <a:rPr lang="en-GB">
                <a:latin typeface="Lato"/>
                <a:ea typeface="Lato"/>
                <a:cs typeface="Lato"/>
                <a:sym typeface="Lato"/>
              </a:rPr>
              <a:t>:</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Classification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Regression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Machine translation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Structured input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Anomaly detection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Synthesis and sampling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Imputation of missing value</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Denoising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Clustering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GB">
                <a:latin typeface="Lato"/>
                <a:ea typeface="Lato"/>
                <a:cs typeface="Lato"/>
                <a:sym typeface="Lato"/>
              </a:rPr>
              <a:t>The Experience </a:t>
            </a:r>
            <a:r>
              <a:rPr b="1" lang="en-GB">
                <a:latin typeface="Lato"/>
                <a:ea typeface="Lato"/>
                <a:cs typeface="Lato"/>
                <a:sym typeface="Lato"/>
              </a:rPr>
              <a:t>E</a:t>
            </a:r>
            <a:endParaRPr b="1">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Supervised (X,Y)</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GB">
                <a:latin typeface="Lato"/>
                <a:ea typeface="Lato"/>
                <a:cs typeface="Lato"/>
                <a:sym typeface="Lato"/>
              </a:rPr>
              <a:t>Regression</a:t>
            </a:r>
            <a:endParaRPr>
              <a:latin typeface="Lato"/>
              <a:ea typeface="Lato"/>
              <a:cs typeface="Lato"/>
              <a:sym typeface="Lato"/>
            </a:endParaRPr>
          </a:p>
          <a:p>
            <a:pPr indent="-317500" lvl="2" marL="1371600" rtl="0" algn="l">
              <a:spcBef>
                <a:spcPts val="0"/>
              </a:spcBef>
              <a:spcAft>
                <a:spcPts val="0"/>
              </a:spcAft>
              <a:buSzPts val="1400"/>
              <a:buFont typeface="Lato"/>
              <a:buChar char="■"/>
            </a:pPr>
            <a:r>
              <a:rPr lang="en-GB">
                <a:latin typeface="Lato"/>
                <a:ea typeface="Lato"/>
                <a:cs typeface="Lato"/>
                <a:sym typeface="Lato"/>
              </a:rPr>
              <a:t>Classification</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Unsupervised  (X)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Reinforcement learning (Model dynamics , Sample Episodes )</a:t>
            </a:r>
            <a:endParaRPr>
              <a:latin typeface="Lato"/>
              <a:ea typeface="Lato"/>
              <a:cs typeface="Lato"/>
              <a:sym typeface="Lato"/>
            </a:endParaRPr>
          </a:p>
        </p:txBody>
      </p:sp>
      <p:sp>
        <p:nvSpPr>
          <p:cNvPr id="142" name="Google Shape;142;p19"/>
          <p:cNvSpPr txBox="1"/>
          <p:nvPr/>
        </p:nvSpPr>
        <p:spPr>
          <a:xfrm>
            <a:off x="5879875" y="1291175"/>
            <a:ext cx="3062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GB">
                <a:latin typeface="Lato"/>
                <a:ea typeface="Lato"/>
                <a:cs typeface="Lato"/>
                <a:sym typeface="Lato"/>
              </a:rPr>
              <a:t>The performance </a:t>
            </a:r>
            <a:r>
              <a:rPr b="1" lang="en-GB">
                <a:latin typeface="Lato"/>
                <a:ea typeface="Lato"/>
                <a:cs typeface="Lato"/>
                <a:sym typeface="Lato"/>
              </a:rPr>
              <a:t>P</a:t>
            </a:r>
            <a:r>
              <a:rPr lang="en-GB">
                <a:latin typeface="Lato"/>
                <a:ea typeface="Lato"/>
                <a:cs typeface="Lato"/>
                <a:sym typeface="Lato"/>
              </a:rPr>
              <a:t>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Accuracy </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Loss</a:t>
            </a:r>
            <a:endParaRPr>
              <a:latin typeface="Lato"/>
              <a:ea typeface="Lato"/>
              <a:cs typeface="Lato"/>
              <a:sym typeface="Lato"/>
            </a:endParaRPr>
          </a:p>
          <a:p>
            <a:pPr indent="-317500" lvl="1" marL="914400" rtl="0" algn="l">
              <a:spcBef>
                <a:spcPts val="0"/>
              </a:spcBef>
              <a:spcAft>
                <a:spcPts val="0"/>
              </a:spcAft>
              <a:buSzPts val="1400"/>
              <a:buFont typeface="Lato"/>
              <a:buChar char="○"/>
            </a:pPr>
            <a:r>
              <a:rPr lang="en-GB">
                <a:latin typeface="Lato"/>
                <a:ea typeface="Lato"/>
                <a:cs typeface="Lato"/>
                <a:sym typeface="Lato"/>
              </a:rPr>
              <a:t>Recall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48" name="Google Shape;148;p20"/>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49" name="Google Shape;149;p20"/>
          <p:cNvSpPr txBox="1"/>
          <p:nvPr/>
        </p:nvSpPr>
        <p:spPr>
          <a:xfrm>
            <a:off x="840925" y="1795225"/>
            <a:ext cx="7566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The main component of </a:t>
            </a:r>
            <a:r>
              <a:rPr b="1" lang="en-GB">
                <a:latin typeface="Lato"/>
                <a:ea typeface="Lato"/>
                <a:cs typeface="Lato"/>
                <a:sym typeface="Lato"/>
              </a:rPr>
              <a:t>every</a:t>
            </a:r>
            <a:r>
              <a:rPr b="1" lang="en-GB">
                <a:latin typeface="Lato"/>
                <a:ea typeface="Lato"/>
                <a:cs typeface="Lato"/>
                <a:sym typeface="Lato"/>
              </a:rPr>
              <a:t> model :</a:t>
            </a:r>
            <a:endParaRPr b="1">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Architecture / Baseline</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Loss/objective function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Optimizer</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Evaluation Metric </a:t>
            </a:r>
            <a:endParaRPr>
              <a:latin typeface="Lato"/>
              <a:ea typeface="Lato"/>
              <a:cs typeface="Lato"/>
              <a:sym typeface="Lato"/>
            </a:endParaRPr>
          </a:p>
          <a:p>
            <a:pPr indent="-317500" lvl="0" marL="457200" rtl="0" algn="l">
              <a:lnSpc>
                <a:spcPct val="200000"/>
              </a:lnSpc>
              <a:spcBef>
                <a:spcPts val="0"/>
              </a:spcBef>
              <a:spcAft>
                <a:spcPts val="0"/>
              </a:spcAft>
              <a:buSzPts val="1400"/>
              <a:buFont typeface="Lato"/>
              <a:buChar char="●"/>
            </a:pPr>
            <a:r>
              <a:rPr lang="en-GB">
                <a:latin typeface="Lato"/>
                <a:ea typeface="Lato"/>
                <a:cs typeface="Lato"/>
                <a:sym typeface="Lato"/>
              </a:rPr>
              <a:t>Regulazer</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nvSpPr>
        <p:spPr>
          <a:xfrm>
            <a:off x="2668175" y="1221000"/>
            <a:ext cx="34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The computer program </a:t>
            </a:r>
            <a:r>
              <a:rPr b="1" lang="en-GB">
                <a:latin typeface="Lato"/>
                <a:ea typeface="Lato"/>
                <a:cs typeface="Lato"/>
                <a:sym typeface="Lato"/>
              </a:rPr>
              <a:t>A</a:t>
            </a:r>
            <a:r>
              <a:rPr lang="en-GB">
                <a:latin typeface="Lato"/>
                <a:ea typeface="Lato"/>
                <a:cs typeface="Lato"/>
                <a:sym typeface="Lato"/>
              </a:rPr>
              <a:t> (the model) </a:t>
            </a:r>
            <a:endParaRPr>
              <a:latin typeface="Lato"/>
              <a:ea typeface="Lato"/>
              <a:cs typeface="Lato"/>
              <a:sym typeface="Lato"/>
            </a:endParaRPr>
          </a:p>
        </p:txBody>
      </p:sp>
      <p:sp>
        <p:nvSpPr>
          <p:cNvPr id="155" name="Google Shape;155;p21"/>
          <p:cNvSpPr txBox="1"/>
          <p:nvPr/>
        </p:nvSpPr>
        <p:spPr>
          <a:xfrm>
            <a:off x="682475" y="615875"/>
            <a:ext cx="415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Lato"/>
                <a:ea typeface="Lato"/>
                <a:cs typeface="Lato"/>
                <a:sym typeface="Lato"/>
              </a:rPr>
              <a:t>What is machine learning  ? </a:t>
            </a:r>
            <a:endParaRPr b="1" sz="1500"/>
          </a:p>
        </p:txBody>
      </p:sp>
      <p:sp>
        <p:nvSpPr>
          <p:cNvPr id="156" name="Google Shape;156;p21"/>
          <p:cNvSpPr txBox="1"/>
          <p:nvPr/>
        </p:nvSpPr>
        <p:spPr>
          <a:xfrm>
            <a:off x="299700" y="1621200"/>
            <a:ext cx="54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Lato"/>
                <a:ea typeface="Lato"/>
                <a:cs typeface="Lato"/>
                <a:sym typeface="Lato"/>
              </a:rPr>
              <a:t>Housing price prediction Using univariate linear regression</a:t>
            </a:r>
            <a:endParaRPr b="1">
              <a:latin typeface="Lato"/>
              <a:ea typeface="Lato"/>
              <a:cs typeface="Lato"/>
              <a:sym typeface="Lato"/>
            </a:endParaRPr>
          </a:p>
        </p:txBody>
      </p:sp>
      <p:graphicFrame>
        <p:nvGraphicFramePr>
          <p:cNvPr id="157" name="Google Shape;157;p21"/>
          <p:cNvGraphicFramePr/>
          <p:nvPr/>
        </p:nvGraphicFramePr>
        <p:xfrm>
          <a:off x="299700" y="2345275"/>
          <a:ext cx="3000000" cy="3000000"/>
        </p:xfrm>
        <a:graphic>
          <a:graphicData uri="http://schemas.openxmlformats.org/drawingml/2006/table">
            <a:tbl>
              <a:tblPr>
                <a:noFill/>
                <a:tableStyleId>{CB5222EA-045A-4E62-9D21-629A3CB17284}</a:tableStyleId>
              </a:tblPr>
              <a:tblGrid>
                <a:gridCol w="1121400"/>
                <a:gridCol w="1121400"/>
                <a:gridCol w="1121400"/>
              </a:tblGrid>
              <a:tr h="508150">
                <a:tc>
                  <a:txBody>
                    <a:bodyPr/>
                    <a:lstStyle/>
                    <a:p>
                      <a:pPr indent="0" lvl="0" marL="0" rtl="0" algn="l">
                        <a:spcBef>
                          <a:spcPts val="0"/>
                        </a:spcBef>
                        <a:spcAft>
                          <a:spcPts val="0"/>
                        </a:spcAft>
                        <a:buNone/>
                      </a:pPr>
                      <a:r>
                        <a:rPr lang="en-GB"/>
                        <a:t>Size </a:t>
                      </a:r>
                      <a:endParaRPr/>
                    </a:p>
                  </a:txBody>
                  <a:tcPr marT="91425" marB="91425" marR="91425" marL="91425"/>
                </a:tc>
                <a:tc>
                  <a:txBody>
                    <a:bodyPr/>
                    <a:lstStyle/>
                    <a:p>
                      <a:pPr indent="0" lvl="0" marL="0" rtl="0" algn="l">
                        <a:spcBef>
                          <a:spcPts val="0"/>
                        </a:spcBef>
                        <a:spcAft>
                          <a:spcPts val="0"/>
                        </a:spcAft>
                        <a:buNone/>
                      </a:pPr>
                      <a:r>
                        <a:rPr lang="en-GB"/>
                        <a:t>Bedroom</a:t>
                      </a:r>
                      <a:endParaRPr/>
                    </a:p>
                  </a:txBody>
                  <a:tcPr marT="91425" marB="91425" marR="91425" marL="91425"/>
                </a:tc>
                <a:tc>
                  <a:txBody>
                    <a:bodyPr/>
                    <a:lstStyle/>
                    <a:p>
                      <a:pPr indent="0" lvl="0" marL="0" rtl="0" algn="l">
                        <a:spcBef>
                          <a:spcPts val="0"/>
                        </a:spcBef>
                        <a:spcAft>
                          <a:spcPts val="0"/>
                        </a:spcAft>
                        <a:buNone/>
                      </a:pPr>
                      <a:r>
                        <a:rPr lang="en-GB"/>
                        <a:t>Price *100$</a:t>
                      </a:r>
                      <a:endParaRPr/>
                    </a:p>
                  </a:txBody>
                  <a:tcPr marT="91425" marB="91425" marR="91425" marL="91425"/>
                </a:tc>
              </a:tr>
              <a:tr h="420250">
                <a:tc>
                  <a:txBody>
                    <a:bodyPr/>
                    <a:lstStyle/>
                    <a:p>
                      <a:pPr indent="0" lvl="0" marL="0" rtl="0" algn="l">
                        <a:spcBef>
                          <a:spcPts val="0"/>
                        </a:spcBef>
                        <a:spcAft>
                          <a:spcPts val="0"/>
                        </a:spcAft>
                        <a:buNone/>
                      </a:pPr>
                      <a:r>
                        <a:rPr lang="en-GB"/>
                        <a:t>120</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ctr">
                        <a:spcBef>
                          <a:spcPts val="0"/>
                        </a:spcBef>
                        <a:spcAft>
                          <a:spcPts val="0"/>
                        </a:spcAft>
                        <a:buNone/>
                      </a:pPr>
                      <a:r>
                        <a:rPr lang="en-GB"/>
                        <a:t>400</a:t>
                      </a:r>
                      <a:endParaRPr/>
                    </a:p>
                  </a:txBody>
                  <a:tcPr marT="91425" marB="91425" marR="91425" marL="91425"/>
                </a:tc>
              </a:tr>
              <a:tr h="404075">
                <a:tc>
                  <a:txBody>
                    <a:bodyPr/>
                    <a:lstStyle/>
                    <a:p>
                      <a:pPr indent="0" lvl="0" marL="0" rtl="0" algn="l">
                        <a:spcBef>
                          <a:spcPts val="0"/>
                        </a:spcBef>
                        <a:spcAft>
                          <a:spcPts val="0"/>
                        </a:spcAft>
                        <a:buNone/>
                      </a:pPr>
                      <a:r>
                        <a:rPr lang="en-GB"/>
                        <a:t>150</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ctr">
                        <a:spcBef>
                          <a:spcPts val="0"/>
                        </a:spcBef>
                        <a:spcAft>
                          <a:spcPts val="0"/>
                        </a:spcAft>
                        <a:buNone/>
                      </a:pPr>
                      <a:r>
                        <a:rPr lang="en-GB"/>
                        <a:t>300</a:t>
                      </a:r>
                      <a:endParaRPr/>
                    </a:p>
                  </a:txBody>
                  <a:tcPr marT="91425" marB="91425" marR="91425" marL="91425"/>
                </a:tc>
              </a:tr>
              <a:tr h="404075">
                <a:tc>
                  <a:txBody>
                    <a:bodyPr/>
                    <a:lstStyle/>
                    <a:p>
                      <a:pPr indent="0" lvl="0" marL="0" rtl="0" algn="l">
                        <a:spcBef>
                          <a:spcPts val="0"/>
                        </a:spcBef>
                        <a:spcAft>
                          <a:spcPts val="0"/>
                        </a:spcAft>
                        <a:buNone/>
                      </a:pPr>
                      <a:r>
                        <a:rPr lang="en-GB"/>
                        <a:t>200</a:t>
                      </a:r>
                      <a:endParaRPr/>
                    </a:p>
                  </a:txBody>
                  <a:tcPr marT="91425" marB="91425" marR="91425" marL="91425"/>
                </a:tc>
                <a:tc>
                  <a:txBody>
                    <a:bodyPr/>
                    <a:lstStyle/>
                    <a:p>
                      <a:pPr indent="0" lvl="0" marL="0" rtl="0" algn="l">
                        <a:spcBef>
                          <a:spcPts val="0"/>
                        </a:spcBef>
                        <a:spcAft>
                          <a:spcPts val="0"/>
                        </a:spcAft>
                        <a:buNone/>
                      </a:pPr>
                      <a:r>
                        <a:rPr lang="en-GB"/>
                        <a:t>4</a:t>
                      </a:r>
                      <a:endParaRPr/>
                    </a:p>
                  </a:txBody>
                  <a:tcPr marT="91425" marB="91425" marR="91425" marL="91425"/>
                </a:tc>
                <a:tc>
                  <a:txBody>
                    <a:bodyPr/>
                    <a:lstStyle/>
                    <a:p>
                      <a:pPr indent="0" lvl="0" marL="0" rtl="0" algn="ctr">
                        <a:spcBef>
                          <a:spcPts val="0"/>
                        </a:spcBef>
                        <a:spcAft>
                          <a:spcPts val="0"/>
                        </a:spcAft>
                        <a:buNone/>
                      </a:pPr>
                      <a:r>
                        <a:rPr lang="en-GB"/>
                        <a:t>400</a:t>
                      </a:r>
                      <a:endParaRPr/>
                    </a:p>
                  </a:txBody>
                  <a:tcPr marT="91425" marB="91425" marR="91425" marL="91425"/>
                </a:tc>
              </a:tr>
              <a:tr h="404075">
                <a:tc>
                  <a:txBody>
                    <a:bodyPr/>
                    <a:lstStyle/>
                    <a:p>
                      <a:pPr indent="0" lvl="0" marL="0" rtl="0" algn="l">
                        <a:spcBef>
                          <a:spcPts val="0"/>
                        </a:spcBef>
                        <a:spcAft>
                          <a:spcPts val="0"/>
                        </a:spcAft>
                        <a:buNone/>
                      </a:pPr>
                      <a:r>
                        <a:rPr lang="en-GB"/>
                        <a: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7650">
                <a:tc>
                  <a:txBody>
                    <a:bodyPr/>
                    <a:lstStyle/>
                    <a:p>
                      <a:pPr indent="0" lvl="0" marL="0" rtl="0" algn="l">
                        <a:spcBef>
                          <a:spcPts val="0"/>
                        </a:spcBef>
                        <a:spcAft>
                          <a:spcPts val="0"/>
                        </a:spcAft>
                        <a:buNone/>
                      </a:pPr>
                      <a:r>
                        <a:rPr lang="en-GB"/>
                        <a:t>300</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ctr">
                        <a:spcBef>
                          <a:spcPts val="0"/>
                        </a:spcBef>
                        <a:spcAft>
                          <a:spcPts val="0"/>
                        </a:spcAft>
                        <a:buNone/>
                      </a:pPr>
                      <a:r>
                        <a:rPr lang="en-GB"/>
                        <a:t>600</a:t>
                      </a:r>
                      <a:endParaRPr/>
                    </a:p>
                  </a:txBody>
                  <a:tcPr marT="91425" marB="91425" marR="91425" marL="91425"/>
                </a:tc>
              </a:tr>
            </a:tbl>
          </a:graphicData>
        </a:graphic>
      </p:graphicFrame>
      <p:pic>
        <p:nvPicPr>
          <p:cNvPr id="158" name="Google Shape;158;p21"/>
          <p:cNvPicPr preferRelativeResize="0"/>
          <p:nvPr/>
        </p:nvPicPr>
        <p:blipFill>
          <a:blip r:embed="rId4">
            <a:alphaModFix/>
          </a:blip>
          <a:stretch>
            <a:fillRect/>
          </a:stretch>
        </p:blipFill>
        <p:spPr>
          <a:xfrm>
            <a:off x="5193675" y="2097275"/>
            <a:ext cx="3745500" cy="29414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