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Farouq Benar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C4B9FE-E94F-41F1-9049-A494CBA73F5C}">
  <a:tblStyle styleId="{2FC4B9FE-E94F-41F1-9049-A494CBA73F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Lat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Lato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03T14:55:42.357">
    <p:pos x="6000" y="0"/>
    <p:text>* Present the speakers 
* Pool : Get to know the audience (Cs , engineering , math , backgrounds ,  .. )
* Pool : feedback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3-02T22:58:47.863">
    <p:pos x="6000" y="0"/>
    <p:text>-Explain the why do we need it with some
-talk about history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3-08T20:05:50.329">
    <p:pos x="6000" y="0"/>
    <p:text>* Give an example of hard to define loss function  self-driving car
* Give a bit of context for optimisation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1-03-06T22:37:50.536">
    <p:pos x="6000" y="0"/>
    <p:text>* Structured data example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1-03-08T20:05:35.132">
    <p:pos x="6000" y="0"/>
    <p:text>* Give an example of hard to define loss function  self-driving car
* Give a bit of context for optimisation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1-03-08T21:36:16.851">
    <p:pos x="6000" y="0"/>
    <p:text>* Why neuralNetwork (Motivation)
*Explain a neuralnetwork as piece of math and not just a buzzy word
*Talk about the bias , variance trade-off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1-03-09T23:47:06.235">
    <p:pos x="6000" y="0"/>
    <p:text>* We gonna see the linear version of it , give a hint about kernel methods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12e0bab2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12e0bab2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720029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720029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12e0bab2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12e0bab2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12e0bab2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12e0bab2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12e0bab2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12e0bab2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89e67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89e67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12e0bab2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12e0bab2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89e67e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89e67e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2e0bab2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12e0bab2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2e0bab2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2e0bab2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12e0bab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12e0bab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12e0bab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12e0bab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12e0bab2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12e0bab2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12e0bab2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12e0bab2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5276e20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5276e20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5276e20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5276e20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7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5.xml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101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types of models are there   ? </a:t>
            </a:r>
            <a:endParaRPr b="1" sz="1500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125" y="1666950"/>
            <a:ext cx="5156800" cy="30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0" y="1367525"/>
            <a:ext cx="8973651" cy="34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types of models are there   ? 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2427300" y="1085075"/>
            <a:ext cx="55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Connectionist Master Algorithm : Neural Network (Vanila)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665925" y="590900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 ? 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2260450" y="871050"/>
            <a:ext cx="47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Analogizers Master Algorithm :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Support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Vector machine 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77300" y="561350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 ? </a:t>
            </a:r>
            <a:endParaRPr b="1" sz="1500"/>
          </a:p>
        </p:txBody>
      </p:sp>
      <p:sp>
        <p:nvSpPr>
          <p:cNvPr id="171" name="Google Shape;171;p25"/>
          <p:cNvSpPr txBox="1"/>
          <p:nvPr/>
        </p:nvSpPr>
        <p:spPr>
          <a:xfrm>
            <a:off x="377300" y="1362475"/>
            <a:ext cx="8208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a Support vector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machine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Developed by Rosenblatt at AT&amp;T in 1958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 uses a support vectors to calibrate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the dividing hyperplane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Intuition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that it hinges on ? and h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ow it differs from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other models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Non-probabilistic Geometric loss function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Maximizing margins(support vectors) between the classes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What’s the use cases of it 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Regression and classification and even unsupervised learning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It’s simpler and works better with less data, compared to the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amount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of data needed for NN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It does not work well on data sets with a lot of noise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2266575" y="1113500"/>
            <a:ext cx="64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Evolutionaries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 Master Algorithm : (pick a genetic algorithm)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99300" y="6324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Models examples ? </a:t>
            </a:r>
            <a:endParaRPr b="1"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Bias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vs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variance tradeoff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699200" y="615875"/>
            <a:ext cx="577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Machine learning engineering workflow 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? </a:t>
            </a:r>
            <a:endParaRPr b="1"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699200" y="615875"/>
            <a:ext cx="753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Recap 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439925" y="1415425"/>
            <a:ext cx="594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Plan of the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workshop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is machine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learning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What are the types of learning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Model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examples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machine learning Engineering workflow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Conclusion (Discuss a Hot Topic || propose Study plan | The master algorithm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298475" y="1339613"/>
            <a:ext cx="612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Traditional  Computer Science</a:t>
            </a:r>
            <a:endParaRPr b="1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475" y="2055525"/>
            <a:ext cx="6744402" cy="2572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790775" y="60810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00" y="1998025"/>
            <a:ext cx="6744402" cy="269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154275" y="1345075"/>
            <a:ext cx="439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Machine learning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82450" y="62475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857350" y="1906475"/>
            <a:ext cx="7748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Formally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 (Mitchell 1997) A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is said to learn from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experience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with respect to some class of tasks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and performance measure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, if it’s performance at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the tasks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as measured by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improves with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Lato"/>
                <a:ea typeface="Lato"/>
                <a:cs typeface="Lato"/>
                <a:sym typeface="Lato"/>
              </a:rPr>
              <a:t>Informally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:   Algorithms that improve on some task with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experience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82450" y="624750"/>
            <a:ext cx="44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17" name="Google Shape;117;p18"/>
          <p:cNvSpPr txBox="1"/>
          <p:nvPr/>
        </p:nvSpPr>
        <p:spPr>
          <a:xfrm>
            <a:off x="649875" y="1203800"/>
            <a:ext cx="5442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task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Classification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Regression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Machine translation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Structured input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Anomaly detection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Synthesis and sampling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Imputation of missing value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Denoising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Experience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Supervised (X,Y)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Regression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Classification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Unsupervised  (X)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Reinforcement learning (Model dynamics , Sample Episodes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879875" y="1291175"/>
            <a:ext cx="306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performance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Accuracy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Recall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25" name="Google Shape;125;p19"/>
          <p:cNvSpPr txBox="1"/>
          <p:nvPr/>
        </p:nvSpPr>
        <p:spPr>
          <a:xfrm>
            <a:off x="897525" y="1976325"/>
            <a:ext cx="756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main component of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every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model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Architecture / Baseline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Loss/objective function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Optimizer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Evaluation Metric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Regulazer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32" name="Google Shape;132;p20"/>
          <p:cNvSpPr txBox="1"/>
          <p:nvPr/>
        </p:nvSpPr>
        <p:spPr>
          <a:xfrm>
            <a:off x="299700" y="1621200"/>
            <a:ext cx="54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Housing price prediction Using univariate linear regression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299700" y="234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{2FC4B9FE-E94F-41F1-9049-A494CBA73F5C}</a:tableStyleId>
              </a:tblPr>
              <a:tblGrid>
                <a:gridCol w="1121400"/>
                <a:gridCol w="1121400"/>
                <a:gridCol w="1121400"/>
              </a:tblGrid>
              <a:tr h="50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Size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Bedroom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 *100$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675" y="2097275"/>
            <a:ext cx="3745500" cy="294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2668175" y="1221000"/>
            <a:ext cx="3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computer program </a:t>
            </a:r>
            <a:r>
              <a:rPr b="1" lang="en-GB"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(the model)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82475" y="615875"/>
            <a:ext cx="415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What is machine learning  ? </a:t>
            </a:r>
            <a:endParaRPr b="1" sz="1500"/>
          </a:p>
        </p:txBody>
      </p:sp>
      <p:sp>
        <p:nvSpPr>
          <p:cNvPr id="141" name="Google Shape;141;p21"/>
          <p:cNvSpPr txBox="1"/>
          <p:nvPr/>
        </p:nvSpPr>
        <p:spPr>
          <a:xfrm>
            <a:off x="299700" y="1621200"/>
            <a:ext cx="59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Housing price prediction Using univariate linear regression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075025" y="2021400"/>
            <a:ext cx="8012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main component of every model 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Architecture / Baseline   : </a:t>
            </a:r>
            <a:r>
              <a:rPr lang="en-GB" sz="1700">
                <a:latin typeface="Lato"/>
                <a:ea typeface="Lato"/>
                <a:cs typeface="Lato"/>
                <a:sym typeface="Lato"/>
              </a:rPr>
              <a:t> </a:t>
            </a:r>
            <a:endParaRPr b="1" sz="17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Loss/objective function :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7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Mean square errors </a:t>
            </a:r>
            <a:r>
              <a:rPr b="1"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Optimizer: 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Gradient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Descent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Evaluation Metric: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Regulazer: </a:t>
            </a:r>
            <a:r>
              <a:rPr lang="en-GB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L2 Norm</a:t>
            </a:r>
            <a:endParaRPr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400" y="2951475"/>
            <a:ext cx="3595024" cy="518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8950" y="3620275"/>
            <a:ext cx="3048175" cy="1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950" y="2298700"/>
            <a:ext cx="2707125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