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8.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3.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y="5143500" cx="9144000"/>
  <p:notesSz cx="6858000" cy="9144000"/>
  <p:embeddedFontLst>
    <p:embeddedFont>
      <p:font typeface="Raleway"/>
      <p:regular r:id="rId34"/>
      <p:bold r:id="rId35"/>
      <p:italic r:id="rId36"/>
      <p:boldItalic r:id="rId37"/>
    </p:embeddedFont>
    <p:embeddedFont>
      <p:font typeface="Roboto"/>
      <p:regular r:id="rId38"/>
      <p:bold r:id="rId39"/>
      <p:italic r:id="rId40"/>
      <p:boldItalic r:id="rId41"/>
    </p:embeddedFont>
    <p:embeddedFont>
      <p:font typeface="Lato"/>
      <p:regular r:id="rId42"/>
      <p:bold r:id="rId43"/>
      <p:italic r:id="rId44"/>
      <p:boldItalic r:id="rId45"/>
    </p:embeddedFont>
    <p:embeddedFont>
      <p:font typeface="Montserrat"/>
      <p:regular r:id="rId46"/>
      <p:bold r:id="rId47"/>
      <p:italic r:id="rId48"/>
      <p:boldItalic r:id="rId49"/>
    </p:embeddedFont>
    <p:embeddedFont>
      <p:font typeface="Montserrat ExtraBold"/>
      <p:bold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9" name="Farouq Benarou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34C4274-928E-4F9E-9D94-88D78D8ED0A7}">
  <a:tblStyle styleId="{034C4274-928E-4F9E-9D94-88D78D8ED0A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42" Type="http://schemas.openxmlformats.org/officeDocument/2006/relationships/font" Target="fonts/Lato-regular.fntdata"/><Relationship Id="rId41" Type="http://schemas.openxmlformats.org/officeDocument/2006/relationships/font" Target="fonts/Roboto-boldItalic.fntdata"/><Relationship Id="rId44" Type="http://schemas.openxmlformats.org/officeDocument/2006/relationships/font" Target="fonts/Lato-italic.fntdata"/><Relationship Id="rId43" Type="http://schemas.openxmlformats.org/officeDocument/2006/relationships/font" Target="fonts/Lato-bold.fntdata"/><Relationship Id="rId46" Type="http://schemas.openxmlformats.org/officeDocument/2006/relationships/font" Target="fonts/Montserrat-regular.fntdata"/><Relationship Id="rId45"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Montserrat-italic.fntdata"/><Relationship Id="rId47" Type="http://schemas.openxmlformats.org/officeDocument/2006/relationships/font" Target="fonts/Montserrat-bold.fntdata"/><Relationship Id="rId49" Type="http://schemas.openxmlformats.org/officeDocument/2006/relationships/font" Target="fonts/Montserrat-boldItalic.fntdata"/><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font" Target="fonts/Raleway-bold.fntdata"/><Relationship Id="rId34" Type="http://schemas.openxmlformats.org/officeDocument/2006/relationships/font" Target="fonts/Raleway-regular.fntdata"/><Relationship Id="rId37" Type="http://schemas.openxmlformats.org/officeDocument/2006/relationships/font" Target="fonts/Raleway-boldItalic.fntdata"/><Relationship Id="rId36" Type="http://schemas.openxmlformats.org/officeDocument/2006/relationships/font" Target="fonts/Raleway-italic.fntdata"/><Relationship Id="rId39" Type="http://schemas.openxmlformats.org/officeDocument/2006/relationships/font" Target="fonts/Roboto-bold.fntdata"/><Relationship Id="rId38" Type="http://schemas.openxmlformats.org/officeDocument/2006/relationships/font" Target="fonts/Roboto-regular.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MontserratExtraBold-boldItalic.fntdata"/><Relationship Id="rId50" Type="http://schemas.openxmlformats.org/officeDocument/2006/relationships/font" Target="fonts/MontserratExtraBold-bold.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3-14T14:57:06.236">
    <p:pos x="6000" y="0"/>
    <p:text>They do interact  bi-dirrectionally   with them</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1-03-13T15:33:36.248">
    <p:pos x="6000" y="0"/>
    <p:text>Anomaly detection : Medical data , intrusion detection 
De-noising : Networking , scientific experiments</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1-03-16T17:05:46.439">
    <p:pos x="6000" y="0"/>
    <p:text>* Give an example of hard to define loss function  elf-driving car
* Give a bit of context for optimisation
* regulazer is to prevent over learning</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1-03-06T22:37:50.536">
    <p:pos x="6000" y="0"/>
    <p:text>* Structured data example</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1-03-08T20:05:35.132">
    <p:pos x="6000" y="0"/>
    <p:text>* Give an example of hard to define loss function  self-driving car
* Give a bit of context for optimisation</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1-03-16T21:11:04.590">
    <p:pos x="6000" y="0"/>
    <p:text>* Give example of weather to explain structure vs probabilistic inference 
* evolve the structure</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21-03-14T16:11:49.500">
    <p:pos x="6000" y="0"/>
    <p:text>* Elon.m  the brain being as factory
* Quantic effects in the brain
*The main take way is that Artificial neural network are a mathematical representation of what we have understood from the brain, however there's still so much we don't now that need to be discovered</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8" dt="2021-03-16T20:43:25.707">
    <p:pos x="6000" y="0"/>
    <p:text>* The NN is gonna produce a probability in the end
* Cross entropy: cross entropy refers to the difference between two probability distributions
* Back propagation : Is one of the novelties in NN discovred by Hinton and William in 1986</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9" dt="2021-03-16T15:01:54.919">
    <p:pos x="6000" y="0"/>
    <p:text>add -equations of the error
-graph show the 2 regimes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farouqBenarous/Machine_Learning_101_Workshop"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farouqBenarous/Machine_Learning_101_Workshop"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42857"/>
              </a:lnSpc>
              <a:spcBef>
                <a:spcPts val="0"/>
              </a:spcBef>
              <a:spcAft>
                <a:spcPts val="0"/>
              </a:spcAft>
              <a:buClr>
                <a:srgbClr val="3C4043"/>
              </a:buClr>
              <a:buSzPts val="1050"/>
              <a:buFont typeface="Roboto"/>
              <a:buChar char="●"/>
            </a:pPr>
            <a:r>
              <a:rPr lang="en-GB" sz="1050">
                <a:solidFill>
                  <a:srgbClr val="3C4043"/>
                </a:solidFill>
                <a:highlight>
                  <a:schemeClr val="lt1"/>
                </a:highlight>
                <a:latin typeface="Roboto"/>
                <a:ea typeface="Roboto"/>
                <a:cs typeface="Roboto"/>
                <a:sym typeface="Roboto"/>
              </a:rPr>
              <a:t>We gonna try to make it as interactive as possible so feel free to ask any questions in the chat bar and we will stop </a:t>
            </a:r>
            <a:endParaRPr sz="1050">
              <a:solidFill>
                <a:srgbClr val="3C4043"/>
              </a:solidFill>
              <a:highlight>
                <a:schemeClr val="lt1"/>
              </a:highlight>
              <a:latin typeface="Roboto"/>
              <a:ea typeface="Roboto"/>
              <a:cs typeface="Roboto"/>
              <a:sym typeface="Roboto"/>
            </a:endParaRPr>
          </a:p>
          <a:p>
            <a:pPr indent="-295275" lvl="0" marL="457200" rtl="0" algn="l">
              <a:lnSpc>
                <a:spcPct val="142857"/>
              </a:lnSpc>
              <a:spcBef>
                <a:spcPts val="0"/>
              </a:spcBef>
              <a:spcAft>
                <a:spcPts val="0"/>
              </a:spcAft>
              <a:buClr>
                <a:srgbClr val="3C4043"/>
              </a:buClr>
              <a:buSzPts val="1050"/>
              <a:buFont typeface="Roboto"/>
              <a:buChar char="●"/>
            </a:pPr>
            <a:r>
              <a:rPr lang="en-GB" sz="1050">
                <a:solidFill>
                  <a:srgbClr val="3C4043"/>
                </a:solidFill>
                <a:highlight>
                  <a:schemeClr val="lt1"/>
                </a:highlight>
                <a:latin typeface="Roboto"/>
                <a:ea typeface="Roboto"/>
                <a:cs typeface="Roboto"/>
                <a:sym typeface="Roboto"/>
              </a:rPr>
              <a:t>We gonna send certificate of attendance</a:t>
            </a:r>
            <a:endParaRPr sz="1050">
              <a:solidFill>
                <a:srgbClr val="3C4043"/>
              </a:solidFill>
              <a:highlight>
                <a:schemeClr val="lt1"/>
              </a:highlight>
              <a:latin typeface="Roboto"/>
              <a:ea typeface="Roboto"/>
              <a:cs typeface="Roboto"/>
              <a:sym typeface="Roboto"/>
            </a:endParaRPr>
          </a:p>
          <a:p>
            <a:pPr indent="-295275" lvl="0" marL="457200" rtl="0" algn="l">
              <a:lnSpc>
                <a:spcPct val="142857"/>
              </a:lnSpc>
              <a:spcBef>
                <a:spcPts val="0"/>
              </a:spcBef>
              <a:spcAft>
                <a:spcPts val="0"/>
              </a:spcAft>
              <a:buClr>
                <a:srgbClr val="3C4043"/>
              </a:buClr>
              <a:buSzPts val="1050"/>
              <a:buFont typeface="Roboto"/>
              <a:buChar char="●"/>
            </a:pPr>
            <a:r>
              <a:rPr lang="en-GB" sz="1050">
                <a:solidFill>
                  <a:srgbClr val="3C4043"/>
                </a:solidFill>
                <a:highlight>
                  <a:schemeClr val="lt1"/>
                </a:highlight>
                <a:latin typeface="Roboto"/>
                <a:ea typeface="Roboto"/>
                <a:cs typeface="Roboto"/>
                <a:sym typeface="Roboto"/>
              </a:rPr>
              <a:t>This Is being recorded</a:t>
            </a:r>
            <a:endParaRPr sz="1050">
              <a:solidFill>
                <a:srgbClr val="3C4043"/>
              </a:solidFill>
              <a:highlight>
                <a:srgbClr val="FFFFFF"/>
              </a:highlight>
              <a:latin typeface="Roboto"/>
              <a:ea typeface="Roboto"/>
              <a:cs typeface="Roboto"/>
              <a:sym typeface="Roboto"/>
            </a:endParaRPr>
          </a:p>
          <a:p>
            <a:pPr indent="-295275" lvl="0" marL="457200" rtl="0" algn="l">
              <a:lnSpc>
                <a:spcPct val="142857"/>
              </a:lnSpc>
              <a:spcBef>
                <a:spcPts val="0"/>
              </a:spcBef>
              <a:spcAft>
                <a:spcPts val="0"/>
              </a:spcAft>
              <a:buClr>
                <a:srgbClr val="3C4043"/>
              </a:buClr>
              <a:buSzPts val="1050"/>
              <a:buFont typeface="Roboto"/>
              <a:buChar char="●"/>
            </a:pPr>
            <a:r>
              <a:rPr lang="en-GB" sz="1050">
                <a:solidFill>
                  <a:srgbClr val="3C4043"/>
                </a:solidFill>
                <a:highlight>
                  <a:srgbClr val="FFFFFF"/>
                </a:highlight>
                <a:latin typeface="Roboto"/>
                <a:ea typeface="Roboto"/>
                <a:cs typeface="Roboto"/>
                <a:sym typeface="Roboto"/>
              </a:rPr>
              <a:t>Pools , background of the audience : </a:t>
            </a:r>
            <a:r>
              <a:rPr lang="en-GB" sz="1000">
                <a:solidFill>
                  <a:schemeClr val="dk1"/>
                </a:solidFill>
              </a:rPr>
              <a:t>Get to know the audience (Computer science, Engineering , Math , Biology,other , .. )</a:t>
            </a:r>
            <a:endParaRPr sz="1050">
              <a:solidFill>
                <a:srgbClr val="3C4043"/>
              </a:solidFill>
              <a:highlight>
                <a:srgbClr val="FFFFFF"/>
              </a:highlight>
              <a:latin typeface="Roboto"/>
              <a:ea typeface="Roboto"/>
              <a:cs typeface="Roboto"/>
              <a:sym typeface="Roboto"/>
            </a:endParaRPr>
          </a:p>
          <a:p>
            <a:pPr indent="-295275" lvl="0" marL="457200" rtl="0" algn="l">
              <a:lnSpc>
                <a:spcPct val="142857"/>
              </a:lnSpc>
              <a:spcBef>
                <a:spcPts val="0"/>
              </a:spcBef>
              <a:spcAft>
                <a:spcPts val="0"/>
              </a:spcAft>
              <a:buClr>
                <a:srgbClr val="3C4043"/>
              </a:buClr>
              <a:buSzPts val="1050"/>
              <a:buFont typeface="Roboto"/>
              <a:buChar char="●"/>
            </a:pPr>
            <a:r>
              <a:rPr lang="en-GB" sz="1050">
                <a:solidFill>
                  <a:srgbClr val="3C4043"/>
                </a:solidFill>
                <a:highlight>
                  <a:srgbClr val="FFFFFF"/>
                </a:highlight>
                <a:latin typeface="Roboto"/>
                <a:ea typeface="Roboto"/>
                <a:cs typeface="Roboto"/>
                <a:sym typeface="Roboto"/>
              </a:rPr>
              <a:t>Github repo : </a:t>
            </a:r>
            <a:r>
              <a:rPr lang="en-GB" sz="1050" u="sng">
                <a:solidFill>
                  <a:schemeClr val="hlink"/>
                </a:solidFill>
                <a:highlight>
                  <a:srgbClr val="FFFFFF"/>
                </a:highlight>
                <a:latin typeface="Roboto"/>
                <a:ea typeface="Roboto"/>
                <a:cs typeface="Roboto"/>
                <a:sym typeface="Roboto"/>
                <a:hlinkClick r:id="rId2"/>
              </a:rPr>
              <a:t>https://github.com/farouqBenarous/Machine_Learning_101_Workshop</a:t>
            </a:r>
            <a:endParaRPr sz="1050">
              <a:solidFill>
                <a:srgbClr val="3C4043"/>
              </a:solidFill>
              <a:highlight>
                <a:srgbClr val="FFFFFF"/>
              </a:highlight>
              <a:latin typeface="Roboto"/>
              <a:ea typeface="Roboto"/>
              <a:cs typeface="Roboto"/>
              <a:sym typeface="Roboto"/>
            </a:endParaRPr>
          </a:p>
          <a:p>
            <a:pPr indent="0" lvl="0" marL="0" rtl="0" algn="l">
              <a:lnSpc>
                <a:spcPct val="142857"/>
              </a:lnSpc>
              <a:spcBef>
                <a:spcPts val="0"/>
              </a:spcBef>
              <a:spcAft>
                <a:spcPts val="0"/>
              </a:spcAft>
              <a:buClr>
                <a:schemeClr val="dk1"/>
              </a:buClr>
              <a:buSzPts val="1100"/>
              <a:buFont typeface="Arial"/>
              <a:buNone/>
            </a:pPr>
            <a:r>
              <a:t/>
            </a:r>
            <a:endParaRPr sz="1050">
              <a:solidFill>
                <a:srgbClr val="3C4043"/>
              </a:solidFill>
              <a:highlight>
                <a:srgbClr val="FFFFFF"/>
              </a:highlight>
              <a:latin typeface="Roboto"/>
              <a:ea typeface="Roboto"/>
              <a:cs typeface="Roboto"/>
              <a:sym typeface="Roboto"/>
            </a:endParaRPr>
          </a:p>
          <a:p>
            <a:pPr indent="0" lvl="0" marL="0" rtl="0" algn="l">
              <a:lnSpc>
                <a:spcPct val="142857"/>
              </a:lnSpc>
              <a:spcBef>
                <a:spcPts val="0"/>
              </a:spcBef>
              <a:spcAft>
                <a:spcPts val="0"/>
              </a:spcAft>
              <a:buClr>
                <a:schemeClr val="dk1"/>
              </a:buClr>
              <a:buSzPts val="1100"/>
              <a:buFont typeface="Arial"/>
              <a:buNone/>
            </a:pPr>
            <a:r>
              <a:rPr lang="en-GB" sz="1050">
                <a:solidFill>
                  <a:srgbClr val="3C4043"/>
                </a:solidFill>
                <a:highlight>
                  <a:srgbClr val="FFFFFF"/>
                </a:highlight>
                <a:latin typeface="Roboto"/>
                <a:ea typeface="Roboto"/>
                <a:cs typeface="Roboto"/>
                <a:sym typeface="Roboto"/>
              </a:rPr>
              <a:t>The main goal is to goal of the workshop is to give you an overview of machine learning , and also we gonna dive into the theory of it and explain different components that it hinges on , and of course we will see some code and how we can put that theory into practice</a:t>
            </a:r>
            <a:endParaRPr sz="1050">
              <a:solidFill>
                <a:srgbClr val="3C4043"/>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c5276e20f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c5276e20f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50">
                <a:solidFill>
                  <a:srgbClr val="3C4043"/>
                </a:solidFill>
                <a:highlight>
                  <a:srgbClr val="FFFFFF"/>
                </a:highlight>
                <a:latin typeface="Roboto"/>
                <a:ea typeface="Roboto"/>
                <a:cs typeface="Roboto"/>
                <a:sym typeface="Roboto"/>
              </a:rPr>
              <a:t>* Give an example of hard to define loss function self-driving car</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rPr lang="en-GB" sz="1050">
                <a:solidFill>
                  <a:srgbClr val="3C4043"/>
                </a:solidFill>
                <a:highlight>
                  <a:srgbClr val="FFFFFF"/>
                </a:highlight>
                <a:latin typeface="Roboto"/>
                <a:ea typeface="Roboto"/>
                <a:cs typeface="Roboto"/>
                <a:sym typeface="Roboto"/>
              </a:rPr>
              <a:t>* Give a bit of context for optimisation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636dceec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636dceec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This is the cost function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c636dceec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c636dceec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Most of the problems in ML are </a:t>
            </a:r>
            <a:r>
              <a:rPr lang="en-GB"/>
              <a:t>non-</a:t>
            </a:r>
            <a:r>
              <a:rPr lang="en-GB"/>
              <a:t>convex </a:t>
            </a:r>
            <a:endParaRPr/>
          </a:p>
          <a:p>
            <a:pPr indent="-298450" lvl="0" marL="457200" rtl="0" algn="l">
              <a:spcBef>
                <a:spcPts val="0"/>
              </a:spcBef>
              <a:spcAft>
                <a:spcPts val="0"/>
              </a:spcAft>
              <a:buClr>
                <a:schemeClr val="dk1"/>
              </a:buClr>
              <a:buSzPts val="1100"/>
              <a:buChar char="-"/>
            </a:pPr>
            <a:r>
              <a:rPr lang="en-GB">
                <a:solidFill>
                  <a:schemeClr val="dk1"/>
                </a:solidFill>
              </a:rPr>
              <a:t>It is valid critics to say that you are solving just locally </a:t>
            </a:r>
            <a:endParaRPr/>
          </a:p>
          <a:p>
            <a:pPr indent="-298450" lvl="0" marL="457200" rtl="0" algn="l">
              <a:spcBef>
                <a:spcPts val="0"/>
              </a:spcBef>
              <a:spcAft>
                <a:spcPts val="0"/>
              </a:spcAft>
              <a:buSzPts val="1100"/>
              <a:buChar char="-"/>
            </a:pPr>
            <a:r>
              <a:rPr lang="en-GB"/>
              <a:t>In practice local optimization is enough for most of the problems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c12e0bab26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c12e0bab26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50">
                <a:solidFill>
                  <a:srgbClr val="3C4043"/>
                </a:solidFill>
                <a:highlight>
                  <a:srgbClr val="FFFFFF"/>
                </a:highlight>
                <a:latin typeface="Roboto"/>
                <a:ea typeface="Roboto"/>
                <a:cs typeface="Roboto"/>
                <a:sym typeface="Roboto"/>
              </a:rPr>
              <a:t>Symbolists</a:t>
            </a:r>
            <a:r>
              <a:rPr lang="en-GB" sz="1050">
                <a:solidFill>
                  <a:srgbClr val="3C4043"/>
                </a:solidFill>
                <a:highlight>
                  <a:srgbClr val="FFFFFF"/>
                </a:highlight>
                <a:latin typeface="Roboto"/>
                <a:ea typeface="Roboto"/>
                <a:cs typeface="Roboto"/>
                <a:sym typeface="Roboto"/>
              </a:rPr>
              <a:t>:</a:t>
            </a:r>
            <a:endParaRPr sz="1050">
              <a:solidFill>
                <a:srgbClr val="3C4043"/>
              </a:solidFill>
              <a:highlight>
                <a:srgbClr val="FFFFFF"/>
              </a:highlight>
              <a:latin typeface="Roboto"/>
              <a:ea typeface="Roboto"/>
              <a:cs typeface="Roboto"/>
              <a:sym typeface="Roboto"/>
            </a:endParaRPr>
          </a:p>
          <a:p>
            <a:pPr indent="-295275" lvl="0" marL="457200" rtl="0" algn="l">
              <a:spcBef>
                <a:spcPts val="0"/>
              </a:spcBef>
              <a:spcAft>
                <a:spcPts val="0"/>
              </a:spcAft>
              <a:buClr>
                <a:srgbClr val="3C4043"/>
              </a:buClr>
              <a:buSzPts val="1050"/>
              <a:buFont typeface="Roboto"/>
              <a:buChar char="-"/>
            </a:pPr>
            <a:r>
              <a:rPr lang="en-GB" sz="1050">
                <a:solidFill>
                  <a:srgbClr val="3C4043"/>
                </a:solidFill>
                <a:highlight>
                  <a:srgbClr val="FFFFFF"/>
                </a:highlight>
                <a:latin typeface="Roboto"/>
                <a:ea typeface="Roboto"/>
                <a:cs typeface="Roboto"/>
                <a:sym typeface="Roboto"/>
              </a:rPr>
              <a:t>The intelligence can be reduced to manipulating symbols the way </a:t>
            </a:r>
            <a:r>
              <a:rPr lang="en-GB" sz="1050">
                <a:solidFill>
                  <a:srgbClr val="3C4043"/>
                </a:solidFill>
                <a:highlight>
                  <a:srgbClr val="FFFFFF"/>
                </a:highlight>
                <a:latin typeface="Roboto"/>
                <a:ea typeface="Roboto"/>
                <a:cs typeface="Roboto"/>
                <a:sym typeface="Roboto"/>
              </a:rPr>
              <a:t>mathematicians</a:t>
            </a:r>
            <a:r>
              <a:rPr lang="en-GB" sz="1050">
                <a:solidFill>
                  <a:srgbClr val="3C4043"/>
                </a:solidFill>
                <a:highlight>
                  <a:srgbClr val="FFFFFF"/>
                </a:highlight>
                <a:latin typeface="Roboto"/>
                <a:ea typeface="Roboto"/>
                <a:cs typeface="Roboto"/>
                <a:sym typeface="Roboto"/>
              </a:rPr>
              <a:t> do, they do solve equations they way.</a:t>
            </a:r>
            <a:endParaRPr sz="1050">
              <a:solidFill>
                <a:srgbClr val="3C4043"/>
              </a:solidFill>
              <a:highlight>
                <a:srgbClr val="FFFFFF"/>
              </a:highlight>
              <a:latin typeface="Roboto"/>
              <a:ea typeface="Roboto"/>
              <a:cs typeface="Roboto"/>
              <a:sym typeface="Roboto"/>
            </a:endParaRPr>
          </a:p>
          <a:p>
            <a:pPr indent="-295275" lvl="0" marL="457200" rtl="0" algn="l">
              <a:spcBef>
                <a:spcPts val="0"/>
              </a:spcBef>
              <a:spcAft>
                <a:spcPts val="0"/>
              </a:spcAft>
              <a:buClr>
                <a:srgbClr val="3C4043"/>
              </a:buClr>
              <a:buSzPts val="1050"/>
              <a:buFont typeface="Roboto"/>
              <a:buChar char="-"/>
            </a:pPr>
            <a:r>
              <a:rPr lang="en-GB" sz="1050">
                <a:solidFill>
                  <a:srgbClr val="3C4043"/>
                </a:solidFill>
                <a:highlight>
                  <a:srgbClr val="FFFFFF"/>
                </a:highlight>
                <a:latin typeface="Roboto"/>
                <a:ea typeface="Roboto"/>
                <a:cs typeface="Roboto"/>
                <a:sym typeface="Roboto"/>
              </a:rPr>
              <a:t>They believe that you can’t learn from scratch so we need these </a:t>
            </a:r>
            <a:r>
              <a:rPr lang="en-GB" sz="1050">
                <a:solidFill>
                  <a:srgbClr val="3C4043"/>
                </a:solidFill>
                <a:highlight>
                  <a:srgbClr val="FFFFFF"/>
                </a:highlight>
                <a:latin typeface="Roboto"/>
                <a:ea typeface="Roboto"/>
                <a:cs typeface="Roboto"/>
                <a:sym typeface="Roboto"/>
              </a:rPr>
              <a:t>symbols</a:t>
            </a:r>
            <a:r>
              <a:rPr lang="en-GB" sz="1050">
                <a:solidFill>
                  <a:srgbClr val="3C4043"/>
                </a:solidFill>
                <a:highlight>
                  <a:srgbClr val="FFFFFF"/>
                </a:highlight>
                <a:latin typeface="Roboto"/>
                <a:ea typeface="Roboto"/>
                <a:cs typeface="Roboto"/>
                <a:sym typeface="Roboto"/>
              </a:rPr>
              <a:t> and rules encoded </a:t>
            </a:r>
            <a:r>
              <a:rPr lang="en-GB" sz="1050">
                <a:solidFill>
                  <a:srgbClr val="3C4043"/>
                </a:solidFill>
                <a:highlight>
                  <a:srgbClr val="FFFFFF"/>
                </a:highlight>
                <a:latin typeface="Roboto"/>
                <a:ea typeface="Roboto"/>
                <a:cs typeface="Roboto"/>
                <a:sym typeface="Roboto"/>
              </a:rPr>
              <a:t>before</a:t>
            </a:r>
            <a:r>
              <a:rPr lang="en-GB" sz="1050">
                <a:solidFill>
                  <a:srgbClr val="3C4043"/>
                </a:solidFill>
                <a:highlight>
                  <a:srgbClr val="FFFFFF"/>
                </a:highlight>
                <a:latin typeface="Roboto"/>
                <a:ea typeface="Roboto"/>
                <a:cs typeface="Roboto"/>
                <a:sym typeface="Roboto"/>
              </a:rPr>
              <a:t> you start making deductions about your data </a:t>
            </a:r>
            <a:endParaRPr sz="1050">
              <a:solidFill>
                <a:srgbClr val="3C4043"/>
              </a:solidFill>
              <a:highlight>
                <a:srgbClr val="FFFFFF"/>
              </a:highlight>
              <a:latin typeface="Roboto"/>
              <a:ea typeface="Roboto"/>
              <a:cs typeface="Roboto"/>
              <a:sym typeface="Roboto"/>
            </a:endParaRPr>
          </a:p>
          <a:p>
            <a:pPr indent="-295275" lvl="0" marL="457200" rtl="0" algn="l">
              <a:spcBef>
                <a:spcPts val="0"/>
              </a:spcBef>
              <a:spcAft>
                <a:spcPts val="0"/>
              </a:spcAft>
              <a:buClr>
                <a:srgbClr val="3C4043"/>
              </a:buClr>
              <a:buSzPts val="1050"/>
              <a:buFont typeface="Roboto"/>
              <a:buChar char="-"/>
            </a:pPr>
            <a:r>
              <a:rPr lang="en-GB" sz="1050">
                <a:solidFill>
                  <a:srgbClr val="3C4043"/>
                </a:solidFill>
                <a:highlight>
                  <a:srgbClr val="FFFFFF"/>
                </a:highlight>
                <a:latin typeface="Roboto"/>
                <a:ea typeface="Roboto"/>
                <a:cs typeface="Roboto"/>
                <a:sym typeface="Roboto"/>
              </a:rPr>
              <a:t>One of their very popular models were expert systems which is a network of rules</a:t>
            </a:r>
            <a:r>
              <a:rPr lang="en-GB" sz="1050">
                <a:solidFill>
                  <a:srgbClr val="3C4043"/>
                </a:solidFill>
                <a:highlight>
                  <a:srgbClr val="FFFFFF"/>
                </a:highlight>
                <a:latin typeface="Roboto"/>
                <a:ea typeface="Roboto"/>
                <a:cs typeface="Roboto"/>
                <a:sym typeface="Roboto"/>
              </a:rPr>
              <a:t> </a:t>
            </a:r>
            <a:endParaRPr sz="1050">
              <a:solidFill>
                <a:srgbClr val="3C4043"/>
              </a:solidFill>
              <a:highlight>
                <a:srgbClr val="FFFFFF"/>
              </a:highlight>
              <a:latin typeface="Roboto"/>
              <a:ea typeface="Roboto"/>
              <a:cs typeface="Roboto"/>
              <a:sym typeface="Roboto"/>
            </a:endParaRPr>
          </a:p>
          <a:p>
            <a:pPr indent="-295275" lvl="0" marL="457200" rtl="0" algn="l">
              <a:spcBef>
                <a:spcPts val="0"/>
              </a:spcBef>
              <a:spcAft>
                <a:spcPts val="0"/>
              </a:spcAft>
              <a:buClr>
                <a:srgbClr val="3C4043"/>
              </a:buClr>
              <a:buSzPts val="1050"/>
              <a:buFont typeface="Roboto"/>
              <a:buChar char="-"/>
            </a:pPr>
            <a:r>
              <a:rPr lang="en-GB" sz="1050">
                <a:solidFill>
                  <a:srgbClr val="3C4043"/>
                </a:solidFill>
                <a:highlight>
                  <a:srgbClr val="FFFFFF"/>
                </a:highlight>
                <a:latin typeface="Roboto"/>
                <a:ea typeface="Roboto"/>
                <a:cs typeface="Roboto"/>
                <a:sym typeface="Roboto"/>
              </a:rPr>
              <a:t>Was rejected in around the 70’s for being </a:t>
            </a:r>
            <a:r>
              <a:rPr lang="en-GB" sz="1050">
                <a:solidFill>
                  <a:srgbClr val="3C4043"/>
                </a:solidFill>
                <a:highlight>
                  <a:srgbClr val="FFFFFF"/>
                </a:highlight>
                <a:latin typeface="Roboto"/>
                <a:ea typeface="Roboto"/>
                <a:cs typeface="Roboto"/>
                <a:sym typeface="Roboto"/>
              </a:rPr>
              <a:t>unscalable</a:t>
            </a:r>
            <a:r>
              <a:rPr lang="en-GB" sz="1050">
                <a:solidFill>
                  <a:srgbClr val="3C4043"/>
                </a:solidFill>
                <a:highlight>
                  <a:srgbClr val="FFFFFF"/>
                </a:highlight>
                <a:latin typeface="Roboto"/>
                <a:ea typeface="Roboto"/>
                <a:cs typeface="Roboto"/>
                <a:sym typeface="Roboto"/>
              </a:rPr>
              <a:t> , it started the AI winter</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rPr lang="en-GB" sz="1050">
                <a:solidFill>
                  <a:srgbClr val="3C4043"/>
                </a:solidFill>
                <a:highlight>
                  <a:srgbClr val="FFFFFF"/>
                </a:highlight>
                <a:latin typeface="Roboto"/>
                <a:ea typeface="Roboto"/>
                <a:cs typeface="Roboto"/>
                <a:sym typeface="Roboto"/>
              </a:rPr>
              <a:t>Connectionists:</a:t>
            </a:r>
            <a:endParaRPr sz="1050">
              <a:solidFill>
                <a:srgbClr val="3C4043"/>
              </a:solidFill>
              <a:highlight>
                <a:srgbClr val="FFFFFF"/>
              </a:highlight>
              <a:latin typeface="Roboto"/>
              <a:ea typeface="Roboto"/>
              <a:cs typeface="Roboto"/>
              <a:sym typeface="Roboto"/>
            </a:endParaRPr>
          </a:p>
          <a:p>
            <a:pPr indent="-295275" lvl="0" marL="457200" rtl="0" algn="l">
              <a:spcBef>
                <a:spcPts val="0"/>
              </a:spcBef>
              <a:spcAft>
                <a:spcPts val="0"/>
              </a:spcAft>
              <a:buClr>
                <a:srgbClr val="3C4043"/>
              </a:buClr>
              <a:buSzPts val="1050"/>
              <a:buFont typeface="Roboto"/>
              <a:buChar char="-"/>
            </a:pPr>
            <a:r>
              <a:rPr lang="en-GB" sz="1050">
                <a:solidFill>
                  <a:srgbClr val="3C4043"/>
                </a:solidFill>
                <a:highlight>
                  <a:srgbClr val="FFFFFF"/>
                </a:highlight>
                <a:latin typeface="Roboto"/>
                <a:ea typeface="Roboto"/>
                <a:cs typeface="Roboto"/>
                <a:sym typeface="Roboto"/>
              </a:rPr>
              <a:t>Learning is all about the brain</a:t>
            </a:r>
            <a:endParaRPr sz="1050">
              <a:solidFill>
                <a:srgbClr val="3C4043"/>
              </a:solidFill>
              <a:highlight>
                <a:srgbClr val="FFFFFF"/>
              </a:highlight>
              <a:latin typeface="Roboto"/>
              <a:ea typeface="Roboto"/>
              <a:cs typeface="Roboto"/>
              <a:sym typeface="Roboto"/>
            </a:endParaRPr>
          </a:p>
          <a:p>
            <a:pPr indent="-295275" lvl="0" marL="457200" rtl="0" algn="l">
              <a:spcBef>
                <a:spcPts val="0"/>
              </a:spcBef>
              <a:spcAft>
                <a:spcPts val="0"/>
              </a:spcAft>
              <a:buClr>
                <a:srgbClr val="3C4043"/>
              </a:buClr>
              <a:buSzPts val="1050"/>
              <a:buFont typeface="Roboto"/>
              <a:buChar char="-"/>
            </a:pPr>
            <a:r>
              <a:rPr lang="en-GB" sz="1050">
                <a:solidFill>
                  <a:srgbClr val="3C4043"/>
                </a:solidFill>
                <a:highlight>
                  <a:srgbClr val="FFFFFF"/>
                </a:highlight>
                <a:latin typeface="Roboto"/>
                <a:ea typeface="Roboto"/>
                <a:cs typeface="Roboto"/>
                <a:sym typeface="Roboto"/>
              </a:rPr>
              <a:t>The brain learns by connections between neurons </a:t>
            </a:r>
            <a:endParaRPr sz="1050">
              <a:solidFill>
                <a:srgbClr val="3C4043"/>
              </a:solidFill>
              <a:highlight>
                <a:srgbClr val="FFFFFF"/>
              </a:highlight>
              <a:latin typeface="Roboto"/>
              <a:ea typeface="Roboto"/>
              <a:cs typeface="Roboto"/>
              <a:sym typeface="Roboto"/>
            </a:endParaRPr>
          </a:p>
          <a:p>
            <a:pPr indent="-295275" lvl="0" marL="457200" rtl="0" algn="l">
              <a:spcBef>
                <a:spcPts val="0"/>
              </a:spcBef>
              <a:spcAft>
                <a:spcPts val="0"/>
              </a:spcAft>
              <a:buClr>
                <a:srgbClr val="3C4043"/>
              </a:buClr>
              <a:buSzPts val="1050"/>
              <a:buFont typeface="Roboto"/>
              <a:buChar char="-"/>
            </a:pPr>
            <a:r>
              <a:rPr lang="en-GB" sz="1050">
                <a:solidFill>
                  <a:srgbClr val="3C4043"/>
                </a:solidFill>
                <a:highlight>
                  <a:srgbClr val="FFFFFF"/>
                </a:highlight>
                <a:latin typeface="Roboto"/>
                <a:ea typeface="Roboto"/>
                <a:cs typeface="Roboto"/>
                <a:sym typeface="Roboto"/>
              </a:rPr>
              <a:t>This gave the rise to </a:t>
            </a:r>
            <a:r>
              <a:rPr lang="en-GB" sz="1050">
                <a:solidFill>
                  <a:srgbClr val="3C4043"/>
                </a:solidFill>
                <a:highlight>
                  <a:srgbClr val="FFFFFF"/>
                </a:highlight>
                <a:latin typeface="Roboto"/>
                <a:ea typeface="Roboto"/>
                <a:cs typeface="Roboto"/>
                <a:sym typeface="Roboto"/>
              </a:rPr>
              <a:t>Artificial</a:t>
            </a:r>
            <a:r>
              <a:rPr lang="en-GB" sz="1050">
                <a:solidFill>
                  <a:srgbClr val="3C4043"/>
                </a:solidFill>
                <a:highlight>
                  <a:srgbClr val="FFFFFF"/>
                </a:highlight>
                <a:latin typeface="Roboto"/>
                <a:ea typeface="Roboto"/>
                <a:cs typeface="Roboto"/>
                <a:sym typeface="Roboto"/>
              </a:rPr>
              <a:t> neural networks</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rPr lang="en-GB" sz="1050">
                <a:solidFill>
                  <a:srgbClr val="3C4043"/>
                </a:solidFill>
                <a:highlight>
                  <a:srgbClr val="FFFFFF"/>
                </a:highlight>
                <a:latin typeface="Roboto"/>
                <a:ea typeface="Roboto"/>
                <a:cs typeface="Roboto"/>
                <a:sym typeface="Roboto"/>
              </a:rPr>
              <a:t>Evolutionaries:</a:t>
            </a:r>
            <a:endParaRPr sz="1050">
              <a:solidFill>
                <a:srgbClr val="3C4043"/>
              </a:solidFill>
              <a:highlight>
                <a:srgbClr val="FFFFFF"/>
              </a:highlight>
              <a:latin typeface="Roboto"/>
              <a:ea typeface="Roboto"/>
              <a:cs typeface="Roboto"/>
              <a:sym typeface="Roboto"/>
            </a:endParaRPr>
          </a:p>
          <a:p>
            <a:pPr indent="-295275" lvl="0" marL="457200" rtl="0" algn="l">
              <a:spcBef>
                <a:spcPts val="0"/>
              </a:spcBef>
              <a:spcAft>
                <a:spcPts val="0"/>
              </a:spcAft>
              <a:buClr>
                <a:srgbClr val="3C4043"/>
              </a:buClr>
              <a:buSzPts val="1050"/>
              <a:buFont typeface="Roboto"/>
              <a:buChar char="-"/>
            </a:pPr>
            <a:r>
              <a:rPr lang="en-GB" sz="1050">
                <a:solidFill>
                  <a:srgbClr val="3C4043"/>
                </a:solidFill>
                <a:highlight>
                  <a:srgbClr val="FFFFFF"/>
                </a:highlight>
                <a:latin typeface="Roboto"/>
                <a:ea typeface="Roboto"/>
                <a:cs typeface="Roboto"/>
                <a:sym typeface="Roboto"/>
              </a:rPr>
              <a:t>Hinges on the theory of evolution, the brain </a:t>
            </a:r>
            <a:r>
              <a:rPr lang="en-GB" sz="1050">
                <a:solidFill>
                  <a:srgbClr val="3C4043"/>
                </a:solidFill>
                <a:highlight>
                  <a:srgbClr val="FFFFFF"/>
                </a:highlight>
                <a:latin typeface="Roboto"/>
                <a:ea typeface="Roboto"/>
                <a:cs typeface="Roboto"/>
                <a:sym typeface="Roboto"/>
              </a:rPr>
              <a:t>didn't</a:t>
            </a:r>
            <a:r>
              <a:rPr lang="en-GB" sz="1050">
                <a:solidFill>
                  <a:srgbClr val="3C4043"/>
                </a:solidFill>
                <a:highlight>
                  <a:srgbClr val="FFFFFF"/>
                </a:highlight>
                <a:latin typeface="Roboto"/>
                <a:ea typeface="Roboto"/>
                <a:cs typeface="Roboto"/>
                <a:sym typeface="Roboto"/>
              </a:rPr>
              <a:t> just happen to exist it </a:t>
            </a:r>
            <a:r>
              <a:rPr lang="en-GB" sz="1050">
                <a:solidFill>
                  <a:srgbClr val="3C4043"/>
                </a:solidFill>
                <a:highlight>
                  <a:srgbClr val="FFFFFF"/>
                </a:highlight>
                <a:latin typeface="Roboto"/>
                <a:ea typeface="Roboto"/>
                <a:cs typeface="Roboto"/>
                <a:sym typeface="Roboto"/>
              </a:rPr>
              <a:t>evolved</a:t>
            </a:r>
            <a:r>
              <a:rPr lang="en-GB" sz="1050">
                <a:solidFill>
                  <a:srgbClr val="3C4043"/>
                </a:solidFill>
                <a:highlight>
                  <a:srgbClr val="FFFFFF"/>
                </a:highlight>
                <a:latin typeface="Roboto"/>
                <a:ea typeface="Roboto"/>
                <a:cs typeface="Roboto"/>
                <a:sym typeface="Roboto"/>
              </a:rPr>
              <a:t> during the course of history </a:t>
            </a:r>
            <a:endParaRPr sz="1050">
              <a:solidFill>
                <a:srgbClr val="3C4043"/>
              </a:solidFill>
              <a:highlight>
                <a:srgbClr val="FFFFFF"/>
              </a:highlight>
              <a:latin typeface="Roboto"/>
              <a:ea typeface="Roboto"/>
              <a:cs typeface="Roboto"/>
              <a:sym typeface="Roboto"/>
            </a:endParaRPr>
          </a:p>
          <a:p>
            <a:pPr indent="-295275" lvl="0" marL="457200" rtl="0" algn="l">
              <a:spcBef>
                <a:spcPts val="0"/>
              </a:spcBef>
              <a:spcAft>
                <a:spcPts val="0"/>
              </a:spcAft>
              <a:buClr>
                <a:srgbClr val="3C4043"/>
              </a:buClr>
              <a:buSzPts val="1050"/>
              <a:buFont typeface="Roboto"/>
              <a:buChar char="-"/>
            </a:pPr>
            <a:r>
              <a:rPr lang="en-GB" sz="1050">
                <a:solidFill>
                  <a:srgbClr val="3C4043"/>
                </a:solidFill>
                <a:highlight>
                  <a:srgbClr val="FFFFFF"/>
                </a:highlight>
                <a:latin typeface="Roboto"/>
                <a:ea typeface="Roboto"/>
                <a:cs typeface="Roboto"/>
                <a:sym typeface="Roboto"/>
              </a:rPr>
              <a:t> Evolving </a:t>
            </a:r>
            <a:r>
              <a:rPr lang="en-GB" sz="1050">
                <a:solidFill>
                  <a:srgbClr val="3C4043"/>
                </a:solidFill>
                <a:highlight>
                  <a:srgbClr val="FFFFFF"/>
                </a:highlight>
                <a:latin typeface="Roboto"/>
                <a:ea typeface="Roboto"/>
                <a:cs typeface="Roboto"/>
                <a:sym typeface="Roboto"/>
              </a:rPr>
              <a:t>structures of the brain </a:t>
            </a:r>
            <a:r>
              <a:rPr lang="en-GB" sz="1050">
                <a:solidFill>
                  <a:srgbClr val="3C4043"/>
                </a:solidFill>
                <a:highlight>
                  <a:srgbClr val="FFFFFF"/>
                </a:highlight>
                <a:latin typeface="Roboto"/>
                <a:ea typeface="Roboto"/>
                <a:cs typeface="Roboto"/>
                <a:sym typeface="Roboto"/>
              </a:rPr>
              <a:t> </a:t>
            </a:r>
            <a:endParaRPr sz="1050">
              <a:solidFill>
                <a:srgbClr val="3C4043"/>
              </a:solidFill>
              <a:highlight>
                <a:srgbClr val="FFFFFF"/>
              </a:highlight>
              <a:latin typeface="Roboto"/>
              <a:ea typeface="Roboto"/>
              <a:cs typeface="Roboto"/>
              <a:sym typeface="Roboto"/>
            </a:endParaRPr>
          </a:p>
          <a:p>
            <a:pPr indent="-295275" lvl="0" marL="457200" rtl="0" algn="l">
              <a:spcBef>
                <a:spcPts val="0"/>
              </a:spcBef>
              <a:spcAft>
                <a:spcPts val="0"/>
              </a:spcAft>
              <a:buClr>
                <a:srgbClr val="3C4043"/>
              </a:buClr>
              <a:buSzPts val="1050"/>
              <a:buFont typeface="Roboto"/>
              <a:buChar char="-"/>
            </a:pPr>
            <a:r>
              <a:rPr lang="en-GB" sz="1050">
                <a:solidFill>
                  <a:srgbClr val="3C4043"/>
                </a:solidFill>
                <a:highlight>
                  <a:srgbClr val="FFFFFF"/>
                </a:highlight>
                <a:latin typeface="Roboto"/>
                <a:ea typeface="Roboto"/>
                <a:cs typeface="Roboto"/>
                <a:sym typeface="Roboto"/>
              </a:rPr>
              <a:t> They </a:t>
            </a:r>
            <a:r>
              <a:rPr lang="en-GB" sz="1050">
                <a:solidFill>
                  <a:srgbClr val="3C4043"/>
                </a:solidFill>
                <a:highlight>
                  <a:srgbClr val="FFFFFF"/>
                </a:highlight>
                <a:latin typeface="Roboto"/>
                <a:ea typeface="Roboto"/>
                <a:cs typeface="Roboto"/>
                <a:sym typeface="Roboto"/>
              </a:rPr>
              <a:t>created</a:t>
            </a:r>
            <a:r>
              <a:rPr lang="en-GB" sz="1050">
                <a:solidFill>
                  <a:srgbClr val="3C4043"/>
                </a:solidFill>
                <a:highlight>
                  <a:srgbClr val="FFFFFF"/>
                </a:highlight>
                <a:latin typeface="Roboto"/>
                <a:ea typeface="Roboto"/>
                <a:cs typeface="Roboto"/>
                <a:sym typeface="Roboto"/>
              </a:rPr>
              <a:t> Genetic algorithms,programming  </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rPr lang="en-GB" sz="1050">
                <a:solidFill>
                  <a:srgbClr val="3C4043"/>
                </a:solidFill>
                <a:highlight>
                  <a:srgbClr val="FFFFFF"/>
                </a:highlight>
                <a:latin typeface="Roboto"/>
                <a:ea typeface="Roboto"/>
                <a:cs typeface="Roboto"/>
                <a:sym typeface="Roboto"/>
              </a:rPr>
              <a:t>Basesians:</a:t>
            </a:r>
            <a:endParaRPr sz="1050">
              <a:solidFill>
                <a:srgbClr val="3C4043"/>
              </a:solidFill>
              <a:highlight>
                <a:srgbClr val="FFFFFF"/>
              </a:highlight>
              <a:latin typeface="Roboto"/>
              <a:ea typeface="Roboto"/>
              <a:cs typeface="Roboto"/>
              <a:sym typeface="Roboto"/>
            </a:endParaRPr>
          </a:p>
          <a:p>
            <a:pPr indent="-295275" lvl="0" marL="457200" rtl="0" algn="l">
              <a:spcBef>
                <a:spcPts val="0"/>
              </a:spcBef>
              <a:spcAft>
                <a:spcPts val="0"/>
              </a:spcAft>
              <a:buClr>
                <a:srgbClr val="3C4043"/>
              </a:buClr>
              <a:buSzPts val="1050"/>
              <a:buFont typeface="Roboto"/>
              <a:buChar char="-"/>
            </a:pPr>
            <a:r>
              <a:rPr lang="en-GB" sz="1050">
                <a:solidFill>
                  <a:srgbClr val="3C4043"/>
                </a:solidFill>
                <a:highlight>
                  <a:srgbClr val="FFFFFF"/>
                </a:highlight>
                <a:latin typeface="Roboto"/>
                <a:ea typeface="Roboto"/>
                <a:cs typeface="Roboto"/>
                <a:sym typeface="Roboto"/>
              </a:rPr>
              <a:t>Basians are concerned with all the other issues we mentioned with </a:t>
            </a:r>
            <a:r>
              <a:rPr lang="en-GB" sz="1050">
                <a:solidFill>
                  <a:srgbClr val="3C4043"/>
                </a:solidFill>
                <a:highlight>
                  <a:srgbClr val="FFFFFF"/>
                </a:highlight>
                <a:latin typeface="Roboto"/>
                <a:ea typeface="Roboto"/>
                <a:cs typeface="Roboto"/>
                <a:sym typeface="Roboto"/>
              </a:rPr>
              <a:t>uncertainty</a:t>
            </a:r>
            <a:r>
              <a:rPr lang="en-GB" sz="1050">
                <a:solidFill>
                  <a:srgbClr val="3C4043"/>
                </a:solidFill>
                <a:highlight>
                  <a:srgbClr val="FFFFFF"/>
                </a:highlight>
                <a:latin typeface="Roboto"/>
                <a:ea typeface="Roboto"/>
                <a:cs typeface="Roboto"/>
                <a:sym typeface="Roboto"/>
              </a:rPr>
              <a:t> </a:t>
            </a:r>
            <a:endParaRPr sz="1050">
              <a:solidFill>
                <a:srgbClr val="3C4043"/>
              </a:solidFill>
              <a:highlight>
                <a:srgbClr val="FFFFFF"/>
              </a:highlight>
              <a:latin typeface="Roboto"/>
              <a:ea typeface="Roboto"/>
              <a:cs typeface="Roboto"/>
              <a:sym typeface="Roboto"/>
            </a:endParaRPr>
          </a:p>
          <a:p>
            <a:pPr indent="-295275" lvl="0" marL="457200" rtl="0" algn="l">
              <a:spcBef>
                <a:spcPts val="0"/>
              </a:spcBef>
              <a:spcAft>
                <a:spcPts val="0"/>
              </a:spcAft>
              <a:buClr>
                <a:srgbClr val="3C4043"/>
              </a:buClr>
              <a:buSzPts val="1050"/>
              <a:buFont typeface="Roboto"/>
              <a:buChar char="-"/>
            </a:pPr>
            <a:r>
              <a:rPr lang="en-GB" sz="1050">
                <a:solidFill>
                  <a:srgbClr val="3C4043"/>
                </a:solidFill>
                <a:highlight>
                  <a:srgbClr val="FFFFFF"/>
                </a:highlight>
                <a:latin typeface="Roboto"/>
                <a:ea typeface="Roboto"/>
                <a:cs typeface="Roboto"/>
                <a:sym typeface="Roboto"/>
              </a:rPr>
              <a:t>Learning </a:t>
            </a:r>
            <a:r>
              <a:rPr lang="en-GB" sz="1050">
                <a:solidFill>
                  <a:srgbClr val="3C4043"/>
                </a:solidFill>
                <a:highlight>
                  <a:srgbClr val="FFFFFF"/>
                </a:highlight>
                <a:latin typeface="Roboto"/>
                <a:ea typeface="Roboto"/>
                <a:cs typeface="Roboto"/>
                <a:sym typeface="Roboto"/>
              </a:rPr>
              <a:t>itself</a:t>
            </a:r>
            <a:r>
              <a:rPr lang="en-GB" sz="1050">
                <a:solidFill>
                  <a:srgbClr val="3C4043"/>
                </a:solidFill>
                <a:highlight>
                  <a:srgbClr val="FFFFFF"/>
                </a:highlight>
                <a:latin typeface="Roboto"/>
                <a:ea typeface="Roboto"/>
                <a:cs typeface="Roboto"/>
                <a:sym typeface="Roboto"/>
              </a:rPr>
              <a:t> is a type of uncertain </a:t>
            </a:r>
            <a:r>
              <a:rPr lang="en-GB" sz="1050">
                <a:solidFill>
                  <a:srgbClr val="3C4043"/>
                </a:solidFill>
                <a:highlight>
                  <a:srgbClr val="FFFFFF"/>
                </a:highlight>
                <a:latin typeface="Roboto"/>
                <a:ea typeface="Roboto"/>
                <a:cs typeface="Roboto"/>
                <a:sym typeface="Roboto"/>
              </a:rPr>
              <a:t>inference</a:t>
            </a:r>
            <a:r>
              <a:rPr lang="en-GB" sz="1050">
                <a:solidFill>
                  <a:srgbClr val="3C4043"/>
                </a:solidFill>
                <a:highlight>
                  <a:srgbClr val="FFFFFF"/>
                </a:highlight>
                <a:latin typeface="Roboto"/>
                <a:ea typeface="Roboto"/>
                <a:cs typeface="Roboto"/>
                <a:sym typeface="Roboto"/>
              </a:rPr>
              <a:t> </a:t>
            </a:r>
            <a:endParaRPr sz="1050">
              <a:solidFill>
                <a:srgbClr val="3C4043"/>
              </a:solidFill>
              <a:highlight>
                <a:srgbClr val="FFFFFF"/>
              </a:highlight>
              <a:latin typeface="Roboto"/>
              <a:ea typeface="Roboto"/>
              <a:cs typeface="Roboto"/>
              <a:sym typeface="Roboto"/>
            </a:endParaRPr>
          </a:p>
          <a:p>
            <a:pPr indent="-295275" lvl="0" marL="457200" rtl="0" algn="l">
              <a:spcBef>
                <a:spcPts val="0"/>
              </a:spcBef>
              <a:spcAft>
                <a:spcPts val="0"/>
              </a:spcAft>
              <a:buClr>
                <a:srgbClr val="3C4043"/>
              </a:buClr>
              <a:buSzPts val="1050"/>
              <a:buFont typeface="Roboto"/>
              <a:buChar char="-"/>
            </a:pPr>
            <a:r>
              <a:rPr lang="en-GB" sz="1050">
                <a:solidFill>
                  <a:srgbClr val="3C4043"/>
                </a:solidFill>
                <a:highlight>
                  <a:srgbClr val="FFFFFF"/>
                </a:highlight>
                <a:latin typeface="Roboto"/>
                <a:ea typeface="Roboto"/>
                <a:cs typeface="Roboto"/>
                <a:sym typeface="Roboto"/>
              </a:rPr>
              <a:t>The world is full of </a:t>
            </a:r>
            <a:r>
              <a:rPr lang="en-GB" sz="1050">
                <a:solidFill>
                  <a:srgbClr val="3C4043"/>
                </a:solidFill>
                <a:highlight>
                  <a:schemeClr val="lt1"/>
                </a:highlight>
                <a:latin typeface="Roboto"/>
                <a:ea typeface="Roboto"/>
                <a:cs typeface="Roboto"/>
                <a:sym typeface="Roboto"/>
              </a:rPr>
              <a:t>uncertainties that comes from different sources: incomplete observations , poor modeling , transition of dynamics   </a:t>
            </a:r>
            <a:endParaRPr sz="1050">
              <a:solidFill>
                <a:srgbClr val="3C4043"/>
              </a:solidFill>
              <a:highlight>
                <a:srgbClr val="FFFFFF"/>
              </a:highlight>
              <a:latin typeface="Roboto"/>
              <a:ea typeface="Roboto"/>
              <a:cs typeface="Roboto"/>
              <a:sym typeface="Roboto"/>
            </a:endParaRPr>
          </a:p>
          <a:p>
            <a:pPr indent="-295275" lvl="0" marL="457200" rtl="0" algn="l">
              <a:spcBef>
                <a:spcPts val="0"/>
              </a:spcBef>
              <a:spcAft>
                <a:spcPts val="0"/>
              </a:spcAft>
              <a:buClr>
                <a:srgbClr val="3C4043"/>
              </a:buClr>
              <a:buSzPts val="1050"/>
              <a:buFont typeface="Roboto"/>
              <a:buChar char="-"/>
            </a:pPr>
            <a:r>
              <a:rPr lang="en-GB" sz="1050">
                <a:solidFill>
                  <a:srgbClr val="3C4043"/>
                </a:solidFill>
                <a:highlight>
                  <a:srgbClr val="FFFFFF"/>
                </a:highlight>
                <a:latin typeface="Roboto"/>
                <a:ea typeface="Roboto"/>
                <a:cs typeface="Roboto"/>
                <a:sym typeface="Roboto"/>
              </a:rPr>
              <a:t>So the problem becomes how we can deal quantify with these uncertainties without falling apart </a:t>
            </a:r>
            <a:endParaRPr sz="1050">
              <a:solidFill>
                <a:srgbClr val="3C4043"/>
              </a:solidFill>
              <a:highlight>
                <a:srgbClr val="FFFFFF"/>
              </a:highlight>
              <a:latin typeface="Roboto"/>
              <a:ea typeface="Roboto"/>
              <a:cs typeface="Roboto"/>
              <a:sym typeface="Roboto"/>
            </a:endParaRPr>
          </a:p>
          <a:p>
            <a:pPr indent="-295275" lvl="0" marL="457200" rtl="0" algn="l">
              <a:spcBef>
                <a:spcPts val="0"/>
              </a:spcBef>
              <a:spcAft>
                <a:spcPts val="0"/>
              </a:spcAft>
              <a:buClr>
                <a:srgbClr val="3C4043"/>
              </a:buClr>
              <a:buSzPts val="1050"/>
              <a:buFont typeface="Roboto"/>
              <a:buChar char="-"/>
            </a:pPr>
            <a:r>
              <a:rPr lang="en-GB" sz="1050">
                <a:solidFill>
                  <a:srgbClr val="3C4043"/>
                </a:solidFill>
                <a:highlight>
                  <a:srgbClr val="FFFFFF"/>
                </a:highlight>
                <a:latin typeface="Roboto"/>
                <a:ea typeface="Roboto"/>
                <a:cs typeface="Roboto"/>
                <a:sym typeface="Roboto"/>
              </a:rPr>
              <a:t>The naming is from bayes </a:t>
            </a:r>
            <a:r>
              <a:rPr lang="en-GB" sz="1050">
                <a:solidFill>
                  <a:srgbClr val="3C4043"/>
                </a:solidFill>
                <a:highlight>
                  <a:srgbClr val="FFFFFF"/>
                </a:highlight>
                <a:latin typeface="Roboto"/>
                <a:ea typeface="Roboto"/>
                <a:cs typeface="Roboto"/>
                <a:sym typeface="Roboto"/>
              </a:rPr>
              <a:t>theorem</a:t>
            </a:r>
            <a:r>
              <a:rPr lang="en-GB" sz="1050">
                <a:solidFill>
                  <a:srgbClr val="3C4043"/>
                </a:solidFill>
                <a:highlight>
                  <a:srgbClr val="FFFFFF"/>
                </a:highlight>
                <a:latin typeface="Roboto"/>
                <a:ea typeface="Roboto"/>
                <a:cs typeface="Roboto"/>
                <a:sym typeface="Roboto"/>
              </a:rPr>
              <a:t> , the </a:t>
            </a:r>
            <a:r>
              <a:rPr lang="en-GB" sz="1050">
                <a:solidFill>
                  <a:srgbClr val="3C4043"/>
                </a:solidFill>
                <a:highlight>
                  <a:srgbClr val="FFFFFF"/>
                </a:highlight>
                <a:latin typeface="Roboto"/>
                <a:ea typeface="Roboto"/>
                <a:cs typeface="Roboto"/>
                <a:sym typeface="Roboto"/>
              </a:rPr>
              <a:t>theorem</a:t>
            </a:r>
            <a:r>
              <a:rPr lang="en-GB" sz="1050">
                <a:solidFill>
                  <a:srgbClr val="3C4043"/>
                </a:solidFill>
                <a:highlight>
                  <a:srgbClr val="FFFFFF"/>
                </a:highlight>
                <a:latin typeface="Roboto"/>
                <a:ea typeface="Roboto"/>
                <a:cs typeface="Roboto"/>
                <a:sym typeface="Roboto"/>
              </a:rPr>
              <a:t> tells us how we can </a:t>
            </a:r>
            <a:r>
              <a:rPr lang="en-GB" sz="1050">
                <a:solidFill>
                  <a:srgbClr val="3C4043"/>
                </a:solidFill>
                <a:highlight>
                  <a:srgbClr val="FFFFFF"/>
                </a:highlight>
                <a:latin typeface="Roboto"/>
                <a:ea typeface="Roboto"/>
                <a:cs typeface="Roboto"/>
                <a:sym typeface="Roboto"/>
              </a:rPr>
              <a:t>incorporate</a:t>
            </a:r>
            <a:r>
              <a:rPr lang="en-GB" sz="1050">
                <a:solidFill>
                  <a:srgbClr val="3C4043"/>
                </a:solidFill>
                <a:highlight>
                  <a:srgbClr val="FFFFFF"/>
                </a:highlight>
                <a:latin typeface="Roboto"/>
                <a:ea typeface="Roboto"/>
                <a:cs typeface="Roboto"/>
                <a:sym typeface="Roboto"/>
              </a:rPr>
              <a:t> /embed new </a:t>
            </a:r>
            <a:r>
              <a:rPr lang="en-GB" sz="1050">
                <a:solidFill>
                  <a:srgbClr val="3C4043"/>
                </a:solidFill>
                <a:highlight>
                  <a:srgbClr val="FFFFFF"/>
                </a:highlight>
                <a:latin typeface="Roboto"/>
                <a:ea typeface="Roboto"/>
                <a:cs typeface="Roboto"/>
                <a:sym typeface="Roboto"/>
              </a:rPr>
              <a:t>evidence</a:t>
            </a:r>
            <a:r>
              <a:rPr lang="en-GB" sz="1050">
                <a:solidFill>
                  <a:srgbClr val="3C4043"/>
                </a:solidFill>
                <a:highlight>
                  <a:srgbClr val="FFFFFF"/>
                </a:highlight>
                <a:latin typeface="Roboto"/>
                <a:ea typeface="Roboto"/>
                <a:cs typeface="Roboto"/>
                <a:sym typeface="Roboto"/>
              </a:rPr>
              <a:t> in our beliefs </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rPr lang="en-GB" sz="1050">
                <a:solidFill>
                  <a:srgbClr val="3C4043"/>
                </a:solidFill>
                <a:highlight>
                  <a:srgbClr val="FFFFFF"/>
                </a:highlight>
                <a:latin typeface="Roboto"/>
                <a:ea typeface="Roboto"/>
                <a:cs typeface="Roboto"/>
                <a:sym typeface="Roboto"/>
              </a:rPr>
              <a:t>Analogierzersz:</a:t>
            </a:r>
            <a:endParaRPr sz="1050">
              <a:solidFill>
                <a:srgbClr val="3C4043"/>
              </a:solidFill>
              <a:highlight>
                <a:srgbClr val="FFFFFF"/>
              </a:highlight>
              <a:latin typeface="Roboto"/>
              <a:ea typeface="Roboto"/>
              <a:cs typeface="Roboto"/>
              <a:sym typeface="Roboto"/>
            </a:endParaRPr>
          </a:p>
          <a:p>
            <a:pPr indent="-295275" lvl="0" marL="457200" rtl="0" algn="l">
              <a:spcBef>
                <a:spcPts val="0"/>
              </a:spcBef>
              <a:spcAft>
                <a:spcPts val="0"/>
              </a:spcAft>
              <a:buClr>
                <a:srgbClr val="3C4043"/>
              </a:buClr>
              <a:buSzPts val="1050"/>
              <a:buFont typeface="Roboto"/>
              <a:buChar char="-"/>
            </a:pPr>
            <a:r>
              <a:rPr lang="en-GB" sz="1050">
                <a:solidFill>
                  <a:srgbClr val="3C4043"/>
                </a:solidFill>
                <a:highlight>
                  <a:srgbClr val="FFFFFF"/>
                </a:highlight>
                <a:latin typeface="Roboto"/>
                <a:ea typeface="Roboto"/>
                <a:cs typeface="Roboto"/>
                <a:sym typeface="Roboto"/>
              </a:rPr>
              <a:t>Comes from analogy which is making abstractions </a:t>
            </a:r>
            <a:endParaRPr sz="1050">
              <a:solidFill>
                <a:srgbClr val="3C4043"/>
              </a:solidFill>
              <a:highlight>
                <a:srgbClr val="FFFFFF"/>
              </a:highlight>
              <a:latin typeface="Roboto"/>
              <a:ea typeface="Roboto"/>
              <a:cs typeface="Roboto"/>
              <a:sym typeface="Roboto"/>
            </a:endParaRPr>
          </a:p>
          <a:p>
            <a:pPr indent="-295275" lvl="0" marL="457200" rtl="0" algn="l">
              <a:spcBef>
                <a:spcPts val="0"/>
              </a:spcBef>
              <a:spcAft>
                <a:spcPts val="0"/>
              </a:spcAft>
              <a:buClr>
                <a:srgbClr val="3C4043"/>
              </a:buClr>
              <a:buSzPts val="1050"/>
              <a:buFont typeface="Roboto"/>
              <a:buChar char="-"/>
            </a:pPr>
            <a:r>
              <a:rPr lang="en-GB" sz="1050">
                <a:solidFill>
                  <a:srgbClr val="3C4043"/>
                </a:solidFill>
                <a:highlight>
                  <a:srgbClr val="FFFFFF"/>
                </a:highlight>
                <a:latin typeface="Roboto"/>
                <a:ea typeface="Roboto"/>
                <a:cs typeface="Roboto"/>
                <a:sym typeface="Roboto"/>
              </a:rPr>
              <a:t>The key of learning is </a:t>
            </a:r>
            <a:r>
              <a:rPr lang="en-GB" sz="1050">
                <a:solidFill>
                  <a:srgbClr val="3C4043"/>
                </a:solidFill>
                <a:highlight>
                  <a:srgbClr val="FFFFFF"/>
                </a:highlight>
                <a:latin typeface="Roboto"/>
                <a:ea typeface="Roboto"/>
                <a:cs typeface="Roboto"/>
                <a:sym typeface="Roboto"/>
              </a:rPr>
              <a:t>recognizing</a:t>
            </a:r>
            <a:r>
              <a:rPr lang="en-GB" sz="1050">
                <a:solidFill>
                  <a:srgbClr val="3C4043"/>
                </a:solidFill>
                <a:highlight>
                  <a:srgbClr val="FFFFFF"/>
                </a:highlight>
                <a:latin typeface="Roboto"/>
                <a:ea typeface="Roboto"/>
                <a:cs typeface="Roboto"/>
                <a:sym typeface="Roboto"/>
              </a:rPr>
              <a:t> </a:t>
            </a:r>
            <a:r>
              <a:rPr lang="en-GB" sz="1050">
                <a:solidFill>
                  <a:srgbClr val="3C4043"/>
                </a:solidFill>
                <a:highlight>
                  <a:srgbClr val="FFFFFF"/>
                </a:highlight>
                <a:latin typeface="Roboto"/>
                <a:ea typeface="Roboto"/>
                <a:cs typeface="Roboto"/>
                <a:sym typeface="Roboto"/>
              </a:rPr>
              <a:t>similarities</a:t>
            </a:r>
            <a:r>
              <a:rPr lang="en-GB" sz="1050">
                <a:solidFill>
                  <a:srgbClr val="3C4043"/>
                </a:solidFill>
                <a:highlight>
                  <a:srgbClr val="FFFFFF"/>
                </a:highlight>
                <a:latin typeface="Roboto"/>
                <a:ea typeface="Roboto"/>
                <a:cs typeface="Roboto"/>
                <a:sym typeface="Roboto"/>
              </a:rPr>
              <a:t> </a:t>
            </a:r>
            <a:endParaRPr sz="1050">
              <a:solidFill>
                <a:srgbClr val="3C4043"/>
              </a:solidFill>
              <a:highlight>
                <a:srgbClr val="FFFFFF"/>
              </a:highlight>
              <a:latin typeface="Roboto"/>
              <a:ea typeface="Roboto"/>
              <a:cs typeface="Roboto"/>
              <a:sym typeface="Roboto"/>
            </a:endParaRPr>
          </a:p>
          <a:p>
            <a:pPr indent="-295275" lvl="0" marL="457200" rtl="0" algn="l">
              <a:spcBef>
                <a:spcPts val="0"/>
              </a:spcBef>
              <a:spcAft>
                <a:spcPts val="0"/>
              </a:spcAft>
              <a:buClr>
                <a:srgbClr val="3C4043"/>
              </a:buClr>
              <a:buSzPts val="1050"/>
              <a:buFont typeface="Roboto"/>
              <a:buChar char="-"/>
            </a:pPr>
            <a:r>
              <a:rPr lang="en-GB" sz="1050">
                <a:solidFill>
                  <a:srgbClr val="3C4043"/>
                </a:solidFill>
                <a:highlight>
                  <a:srgbClr val="FFFFFF"/>
                </a:highlight>
                <a:latin typeface="Roboto"/>
                <a:ea typeface="Roboto"/>
                <a:cs typeface="Roboto"/>
                <a:sym typeface="Roboto"/>
              </a:rPr>
              <a:t>As example if two </a:t>
            </a:r>
            <a:r>
              <a:rPr lang="en-GB" sz="1050">
                <a:solidFill>
                  <a:srgbClr val="3C4043"/>
                </a:solidFill>
                <a:highlight>
                  <a:srgbClr val="FFFFFF"/>
                </a:highlight>
                <a:latin typeface="Roboto"/>
                <a:ea typeface="Roboto"/>
                <a:cs typeface="Roboto"/>
                <a:sym typeface="Roboto"/>
              </a:rPr>
              <a:t>patients</a:t>
            </a:r>
            <a:r>
              <a:rPr lang="en-GB" sz="1050">
                <a:solidFill>
                  <a:srgbClr val="3C4043"/>
                </a:solidFill>
                <a:highlight>
                  <a:srgbClr val="FFFFFF"/>
                </a:highlight>
                <a:latin typeface="Roboto"/>
                <a:ea typeface="Roboto"/>
                <a:cs typeface="Roboto"/>
                <a:sym typeface="Roboto"/>
              </a:rPr>
              <a:t> have same </a:t>
            </a:r>
            <a:r>
              <a:rPr lang="en-GB" sz="1050">
                <a:solidFill>
                  <a:srgbClr val="3C4043"/>
                </a:solidFill>
                <a:highlight>
                  <a:srgbClr val="FFFFFF"/>
                </a:highlight>
                <a:latin typeface="Roboto"/>
                <a:ea typeface="Roboto"/>
                <a:cs typeface="Roboto"/>
                <a:sym typeface="Roboto"/>
              </a:rPr>
              <a:t>symptoms</a:t>
            </a:r>
            <a:r>
              <a:rPr lang="en-GB" sz="1050">
                <a:solidFill>
                  <a:srgbClr val="3C4043"/>
                </a:solidFill>
                <a:highlight>
                  <a:srgbClr val="FFFFFF"/>
                </a:highlight>
                <a:latin typeface="Roboto"/>
                <a:ea typeface="Roboto"/>
                <a:cs typeface="Roboto"/>
                <a:sym typeface="Roboto"/>
              </a:rPr>
              <a:t> they might have the same </a:t>
            </a:r>
            <a:r>
              <a:rPr lang="en-GB" sz="1050">
                <a:solidFill>
                  <a:srgbClr val="3C4043"/>
                </a:solidFill>
                <a:highlight>
                  <a:srgbClr val="FFFFFF"/>
                </a:highlight>
                <a:latin typeface="Roboto"/>
                <a:ea typeface="Roboto"/>
                <a:cs typeface="Roboto"/>
                <a:sym typeface="Roboto"/>
              </a:rPr>
              <a:t>disease</a:t>
            </a:r>
            <a:r>
              <a:rPr lang="en-GB" sz="1050">
                <a:solidFill>
                  <a:srgbClr val="3C4043"/>
                </a:solidFill>
                <a:highlight>
                  <a:srgbClr val="FFFFFF"/>
                </a:highlight>
                <a:latin typeface="Roboto"/>
                <a:ea typeface="Roboto"/>
                <a:cs typeface="Roboto"/>
                <a:sym typeface="Roboto"/>
              </a:rPr>
              <a:t>, the key is to decide how similar the situations are </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050">
              <a:solidFill>
                <a:srgbClr val="3C4043"/>
              </a:solidFill>
              <a:highlight>
                <a:srgbClr val="FFFFFF"/>
              </a:highlight>
              <a:latin typeface="Roboto"/>
              <a:ea typeface="Roboto"/>
              <a:cs typeface="Roboto"/>
              <a:sym typeface="Roboto"/>
            </a:endParaRPr>
          </a:p>
          <a:p>
            <a:pPr indent="-295275" lvl="0" marL="457200" rtl="0" algn="l">
              <a:spcBef>
                <a:spcPts val="0"/>
              </a:spcBef>
              <a:spcAft>
                <a:spcPts val="0"/>
              </a:spcAft>
              <a:buClr>
                <a:srgbClr val="3C4043"/>
              </a:buClr>
              <a:buSzPts val="1050"/>
              <a:buFont typeface="Roboto"/>
              <a:buChar char="●"/>
            </a:pPr>
            <a:r>
              <a:rPr lang="en-GB" sz="1050">
                <a:solidFill>
                  <a:srgbClr val="3C4043"/>
                </a:solidFill>
                <a:highlight>
                  <a:srgbClr val="FFFFFF"/>
                </a:highlight>
                <a:latin typeface="Roboto"/>
                <a:ea typeface="Roboto"/>
                <a:cs typeface="Roboto"/>
                <a:sym typeface="Roboto"/>
              </a:rPr>
              <a:t>The main take away from this slide is that, All of these different categories of model all of them do hinge on very solid scientific intuition, so we should not qualify or disqualify models because of its engineering success</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5275" lvl="0" marL="457200" rtl="0" algn="l">
              <a:spcBef>
                <a:spcPts val="0"/>
              </a:spcBef>
              <a:spcAft>
                <a:spcPts val="0"/>
              </a:spcAft>
              <a:buClr>
                <a:srgbClr val="3C4043"/>
              </a:buClr>
              <a:buSzPts val="1050"/>
              <a:buFont typeface="Roboto"/>
              <a:buChar char="●"/>
            </a:pPr>
            <a:r>
              <a:rPr lang="en-GB" sz="1050">
                <a:solidFill>
                  <a:srgbClr val="3C4043"/>
                </a:solidFill>
                <a:highlight>
                  <a:srgbClr val="FFFFFF"/>
                </a:highlight>
                <a:latin typeface="Roboto"/>
                <a:ea typeface="Roboto"/>
                <a:cs typeface="Roboto"/>
                <a:sym typeface="Roboto"/>
              </a:rPr>
              <a:t>And also when it comes to practice they are not disentangled they do overlap and co-evolve, for example take a neural network and evolve it using a genetic algorithm</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c720029b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c720029b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050">
                <a:solidFill>
                  <a:srgbClr val="3C4043"/>
                </a:solidFill>
                <a:highlight>
                  <a:srgbClr val="FFFFFF"/>
                </a:highlight>
                <a:latin typeface="Roboto"/>
                <a:ea typeface="Roboto"/>
                <a:cs typeface="Roboto"/>
                <a:sym typeface="Roboto"/>
              </a:rPr>
              <a:t>* Give example of weather to explain structure vs probabilistic inference</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GB" sz="1050">
                <a:solidFill>
                  <a:srgbClr val="3C4043"/>
                </a:solidFill>
                <a:highlight>
                  <a:srgbClr val="FFFFFF"/>
                </a:highlight>
                <a:latin typeface="Roboto"/>
                <a:ea typeface="Roboto"/>
                <a:cs typeface="Roboto"/>
                <a:sym typeface="Roboto"/>
              </a:rPr>
              <a:t>* evolve the structure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c12e0bab26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c12e0bab26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c720029bd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c720029bd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050">
                <a:solidFill>
                  <a:srgbClr val="3C4043"/>
                </a:solidFill>
                <a:highlight>
                  <a:srgbClr val="FFFFFF"/>
                </a:highlight>
                <a:latin typeface="Roboto"/>
                <a:ea typeface="Roboto"/>
                <a:cs typeface="Roboto"/>
                <a:sym typeface="Roboto"/>
              </a:rPr>
              <a:t>* Elon.m the brain being as factory</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sz="1050">
                <a:solidFill>
                  <a:srgbClr val="3C4043"/>
                </a:solidFill>
                <a:highlight>
                  <a:srgbClr val="FFFFFF"/>
                </a:highlight>
                <a:latin typeface="Roboto"/>
                <a:ea typeface="Roboto"/>
                <a:cs typeface="Roboto"/>
                <a:sym typeface="Roboto"/>
              </a:rPr>
              <a:t>* </a:t>
            </a:r>
            <a:r>
              <a:rPr lang="en-GB" sz="1050">
                <a:solidFill>
                  <a:srgbClr val="3C4043"/>
                </a:solidFill>
                <a:highlight>
                  <a:srgbClr val="FFFFFF"/>
                </a:highlight>
                <a:latin typeface="Roboto"/>
                <a:ea typeface="Roboto"/>
                <a:cs typeface="Roboto"/>
                <a:sym typeface="Roboto"/>
              </a:rPr>
              <a:t>Quantum</a:t>
            </a:r>
            <a:r>
              <a:rPr lang="en-GB" sz="1050">
                <a:solidFill>
                  <a:srgbClr val="3C4043"/>
                </a:solidFill>
                <a:highlight>
                  <a:srgbClr val="FFFFFF"/>
                </a:highlight>
                <a:latin typeface="Roboto"/>
                <a:ea typeface="Roboto"/>
                <a:cs typeface="Roboto"/>
                <a:sym typeface="Roboto"/>
              </a:rPr>
              <a:t> effects in the brain</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GB" sz="1050">
                <a:solidFill>
                  <a:srgbClr val="3C4043"/>
                </a:solidFill>
                <a:highlight>
                  <a:srgbClr val="FFFFFF"/>
                </a:highlight>
                <a:latin typeface="Roboto"/>
                <a:ea typeface="Roboto"/>
                <a:cs typeface="Roboto"/>
                <a:sym typeface="Roboto"/>
              </a:rPr>
              <a:t>*The main </a:t>
            </a:r>
            <a:r>
              <a:rPr lang="en-GB" sz="1050">
                <a:solidFill>
                  <a:srgbClr val="3C4043"/>
                </a:solidFill>
                <a:highlight>
                  <a:srgbClr val="FFFFFF"/>
                </a:highlight>
                <a:latin typeface="Roboto"/>
                <a:ea typeface="Roboto"/>
                <a:cs typeface="Roboto"/>
                <a:sym typeface="Roboto"/>
              </a:rPr>
              <a:t>takeaway</a:t>
            </a:r>
            <a:r>
              <a:rPr lang="en-GB" sz="1050">
                <a:solidFill>
                  <a:srgbClr val="3C4043"/>
                </a:solidFill>
                <a:highlight>
                  <a:srgbClr val="FFFFFF"/>
                </a:highlight>
                <a:latin typeface="Roboto"/>
                <a:ea typeface="Roboto"/>
                <a:cs typeface="Roboto"/>
                <a:sym typeface="Roboto"/>
              </a:rPr>
              <a:t> is that Artificial neural network are a mathematical representation of what we have understood from the brain, however there's still so much we don't now that need to be discovered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c720029bd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c720029bd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c720029bd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c720029bd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050">
                <a:solidFill>
                  <a:srgbClr val="3C4043"/>
                </a:solidFill>
                <a:highlight>
                  <a:srgbClr val="FFFFFF"/>
                </a:highlight>
                <a:latin typeface="Roboto"/>
                <a:ea typeface="Roboto"/>
                <a:cs typeface="Roboto"/>
                <a:sym typeface="Roboto"/>
              </a:rPr>
              <a:t>* The NN is gonna produce a probability in the end</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sz="1050">
                <a:solidFill>
                  <a:srgbClr val="3C4043"/>
                </a:solidFill>
                <a:highlight>
                  <a:srgbClr val="FFFFFF"/>
                </a:highlight>
                <a:latin typeface="Roboto"/>
                <a:ea typeface="Roboto"/>
                <a:cs typeface="Roboto"/>
                <a:sym typeface="Roboto"/>
              </a:rPr>
              <a:t>* Cross entropy: cross entropy refers to the difference between two probability distributions</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GB" sz="1050">
                <a:solidFill>
                  <a:srgbClr val="3C4043"/>
                </a:solidFill>
                <a:highlight>
                  <a:srgbClr val="FFFFFF"/>
                </a:highlight>
                <a:latin typeface="Roboto"/>
                <a:ea typeface="Roboto"/>
                <a:cs typeface="Roboto"/>
                <a:sym typeface="Roboto"/>
              </a:rPr>
              <a:t>* Back propagation : Is one of the novelties in NN discovred by Hinton and William in 1986, it is the use of chain rule and back propagate the gradient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c8f5bd19a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c8f5bd19a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From stanford , explain the features </a:t>
            </a:r>
            <a:r>
              <a:rPr lang="en-GB"/>
              <a:t>semantically</a:t>
            </a:r>
            <a:r>
              <a:rPr lang="en-GB"/>
              <a:t> </a:t>
            </a:r>
            <a:endParaRPr/>
          </a:p>
          <a:p>
            <a:pPr indent="-298450" lvl="0" marL="457200" rtl="0" algn="l">
              <a:spcBef>
                <a:spcPts val="0"/>
              </a:spcBef>
              <a:spcAft>
                <a:spcPts val="0"/>
              </a:spcAft>
              <a:buSzPts val="1100"/>
              <a:buChar char="●"/>
            </a:pPr>
            <a:r>
              <a:rPr lang="en-GB"/>
              <a:t>Ansdewr the cristics for deep learning about explainibilty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12e0bab26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12e0bab26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c12e0bab26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c12e0bab26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50">
                <a:solidFill>
                  <a:srgbClr val="3C4043"/>
                </a:solidFill>
                <a:highlight>
                  <a:srgbClr val="FFFFFF"/>
                </a:highlight>
                <a:latin typeface="Roboto"/>
                <a:ea typeface="Roboto"/>
                <a:cs typeface="Roboto"/>
                <a:sym typeface="Roboto"/>
              </a:rPr>
              <a:t>* </a:t>
            </a:r>
            <a:r>
              <a:rPr lang="en-GB" sz="1050">
                <a:solidFill>
                  <a:srgbClr val="3C4043"/>
                </a:solidFill>
                <a:highlight>
                  <a:srgbClr val="FFFFFF"/>
                </a:highlight>
                <a:latin typeface="Roboto"/>
                <a:ea typeface="Roboto"/>
                <a:cs typeface="Roboto"/>
                <a:sym typeface="Roboto"/>
              </a:rPr>
              <a:t>probabilistic</a:t>
            </a:r>
            <a:r>
              <a:rPr lang="en-GB" sz="1050">
                <a:solidFill>
                  <a:srgbClr val="3C4043"/>
                </a:solidFill>
                <a:highlight>
                  <a:srgbClr val="FFFFFF"/>
                </a:highlight>
                <a:latin typeface="Roboto"/>
                <a:ea typeface="Roboto"/>
                <a:cs typeface="Roboto"/>
                <a:sym typeface="Roboto"/>
              </a:rPr>
              <a:t> ones ,can be used as interval of confidence to classify</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rPr lang="en-GB" sz="1050">
                <a:solidFill>
                  <a:srgbClr val="3C4043"/>
                </a:solidFill>
                <a:highlight>
                  <a:srgbClr val="FFFFFF"/>
                </a:highlight>
                <a:latin typeface="Roboto"/>
                <a:ea typeface="Roboto"/>
                <a:cs typeface="Roboto"/>
                <a:sym typeface="Roboto"/>
              </a:rPr>
              <a:t>* We gonna see the linear version of it , give a hint about kernel methods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c689e67e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c689e67e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Variance:</a:t>
            </a:r>
            <a:endParaRPr/>
          </a:p>
          <a:p>
            <a:pPr indent="-298450" lvl="1" marL="914400" rtl="0" algn="l">
              <a:spcBef>
                <a:spcPts val="0"/>
              </a:spcBef>
              <a:spcAft>
                <a:spcPts val="0"/>
              </a:spcAft>
              <a:buSzPts val="1100"/>
              <a:buChar char="-"/>
            </a:pPr>
            <a:r>
              <a:rPr lang="en-GB"/>
              <a:t>This is not about the data </a:t>
            </a:r>
            <a:r>
              <a:rPr lang="en-GB"/>
              <a:t>it's</a:t>
            </a:r>
            <a:r>
              <a:rPr lang="en-GB"/>
              <a:t> just the model </a:t>
            </a:r>
            <a:endParaRPr/>
          </a:p>
          <a:p>
            <a:pPr indent="-298450" lvl="1" marL="914400" rtl="0" algn="l">
              <a:spcBef>
                <a:spcPts val="0"/>
              </a:spcBef>
              <a:spcAft>
                <a:spcPts val="0"/>
              </a:spcAft>
              <a:buSzPts val="1100"/>
              <a:buChar char="-"/>
            </a:pPr>
            <a:r>
              <a:rPr lang="en-GB"/>
              <a:t>How </a:t>
            </a:r>
            <a:r>
              <a:rPr lang="en-GB"/>
              <a:t>different</a:t>
            </a:r>
            <a:r>
              <a:rPr lang="en-GB"/>
              <a:t> is the our </a:t>
            </a:r>
            <a:r>
              <a:rPr lang="en-GB"/>
              <a:t>classifier</a:t>
            </a:r>
            <a:r>
              <a:rPr lang="en-GB"/>
              <a:t> that we drew from our dataset </a:t>
            </a:r>
            <a:r>
              <a:rPr lang="en-GB"/>
              <a:t>different</a:t>
            </a:r>
            <a:r>
              <a:rPr lang="en-GB"/>
              <a:t> from the mean classifier (for example we take two </a:t>
            </a:r>
            <a:r>
              <a:rPr lang="en-GB"/>
              <a:t>classifier</a:t>
            </a:r>
            <a:r>
              <a:rPr lang="en-GB"/>
              <a:t> and train them how much do they very </a:t>
            </a:r>
            <a:endParaRPr/>
          </a:p>
          <a:p>
            <a:pPr indent="-298450" lvl="1" marL="914400" rtl="0" algn="l">
              <a:spcBef>
                <a:spcPts val="0"/>
              </a:spcBef>
              <a:spcAft>
                <a:spcPts val="0"/>
              </a:spcAft>
              <a:buSzPts val="1100"/>
              <a:buChar char="-"/>
            </a:pPr>
            <a:r>
              <a:rPr lang="en-GB"/>
              <a:t>This is not about getting it right or wrong</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GB"/>
              <a:t>Bias of the model: </a:t>
            </a:r>
            <a:endParaRPr/>
          </a:p>
          <a:p>
            <a:pPr indent="-298450" lvl="1" marL="914400" rtl="0" algn="l">
              <a:spcBef>
                <a:spcPts val="0"/>
              </a:spcBef>
              <a:spcAft>
                <a:spcPts val="0"/>
              </a:spcAft>
              <a:buSzPts val="1100"/>
              <a:buChar char="-"/>
            </a:pPr>
            <a:r>
              <a:rPr lang="en-GB"/>
              <a:t> We take the Expected </a:t>
            </a:r>
            <a:r>
              <a:rPr lang="en-GB"/>
              <a:t>classifier subtract it from the label,</a:t>
            </a:r>
            <a:endParaRPr/>
          </a:p>
          <a:p>
            <a:pPr indent="-298450" lvl="1" marL="914400" rtl="0" algn="l">
              <a:spcBef>
                <a:spcPts val="0"/>
              </a:spcBef>
              <a:spcAft>
                <a:spcPts val="0"/>
              </a:spcAft>
              <a:buSzPts val="1100"/>
              <a:buChar char="-"/>
            </a:pPr>
            <a:r>
              <a:rPr lang="en-GB"/>
              <a:t> Train with the best </a:t>
            </a:r>
            <a:r>
              <a:rPr lang="en-GB"/>
              <a:t>strategy</a:t>
            </a:r>
            <a:r>
              <a:rPr lang="en-GB"/>
              <a:t>, your </a:t>
            </a:r>
            <a:r>
              <a:rPr lang="en-GB"/>
              <a:t>classifier</a:t>
            </a:r>
            <a:r>
              <a:rPr lang="en-GB"/>
              <a:t> will always make a mistake, fitting a linear model to </a:t>
            </a:r>
            <a:r>
              <a:rPr lang="en-GB"/>
              <a:t>non</a:t>
            </a:r>
            <a:r>
              <a:rPr lang="en-GB"/>
              <a:t> linear data,</a:t>
            </a:r>
            <a:endParaRPr/>
          </a:p>
          <a:p>
            <a:pPr indent="-298450" lvl="1" marL="914400" rtl="0" algn="l">
              <a:spcBef>
                <a:spcPts val="0"/>
              </a:spcBef>
              <a:spcAft>
                <a:spcPts val="0"/>
              </a:spcAft>
              <a:buSzPts val="1100"/>
              <a:buChar char="-"/>
            </a:pPr>
            <a:r>
              <a:rPr lang="en-GB"/>
              <a:t> </a:t>
            </a:r>
            <a:r>
              <a:rPr lang="en-GB">
                <a:solidFill>
                  <a:schemeClr val="dk1"/>
                </a:solidFill>
              </a:rPr>
              <a:t>How biased my model is toward a certain solution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GB"/>
              <a:t>Noise of the data: it represents the </a:t>
            </a:r>
            <a:r>
              <a:rPr lang="en-GB"/>
              <a:t>fluctuation</a:t>
            </a:r>
            <a:r>
              <a:rPr lang="en-GB"/>
              <a:t> in the dataset ,the same features the same house the same image can lead to </a:t>
            </a:r>
            <a:r>
              <a:rPr lang="en-GB"/>
              <a:t>different</a:t>
            </a:r>
            <a:r>
              <a:rPr lang="en-GB"/>
              <a:t> Y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GB"/>
              <a:t>When you have an algorithm that is not working , It is really important to understand this </a:t>
            </a:r>
            <a:r>
              <a:rPr lang="en-GB"/>
              <a:t>decomposition </a:t>
            </a:r>
            <a:r>
              <a:rPr lang="en-GB"/>
              <a:t> </a:t>
            </a:r>
            <a:endParaRPr/>
          </a:p>
          <a:p>
            <a:pPr indent="-298450" lvl="0" marL="457200" rtl="0" algn="l">
              <a:spcBef>
                <a:spcPts val="0"/>
              </a:spcBef>
              <a:spcAft>
                <a:spcPts val="0"/>
              </a:spcAft>
              <a:buSzPts val="1100"/>
              <a:buChar char="●"/>
            </a:pPr>
            <a:r>
              <a:rPr lang="en-GB"/>
              <a:t>This values can not be inferred directly from the equation, what we can do is obsere some </a:t>
            </a:r>
            <a:r>
              <a:rPr lang="en-GB"/>
              <a:t>symptoms</a:t>
            </a:r>
            <a:r>
              <a:rPr lang="en-GB"/>
              <a:t> that we see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c8801b4c7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c8801b4c7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Variance: how different is the our classifier that we drew from our dataset different from the mean classifier (for example we take two classifier and train them how much do they very , this is not about getting it right or wrong)</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GB"/>
              <a:t>Bias of the model: we take the Expected classifier subtract it from the label, You have infinite dataset, you classifier will always make a mistake, example  fitting a linear model to </a:t>
            </a:r>
            <a:r>
              <a:rPr lang="en-GB"/>
              <a:t>non</a:t>
            </a:r>
            <a:r>
              <a:rPr lang="en-GB"/>
              <a:t> linear data, </a:t>
            </a:r>
            <a:r>
              <a:rPr lang="en-GB">
                <a:solidFill>
                  <a:schemeClr val="dk1"/>
                </a:solidFill>
              </a:rPr>
              <a:t>How biased my model is toward a some feature,model is focusing of features that is shouldn’t ve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GB"/>
              <a:t>Noise of the data: it represents the fluctuation in the dataset ,the same features the same house the same image can lead to different Y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c8801b4c7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c8801b4c7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c636dceec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c636dceec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c689e67e0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c689e67e0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c8f5bd19a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c8f5bd19a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42857"/>
              </a:lnSpc>
              <a:spcBef>
                <a:spcPts val="0"/>
              </a:spcBef>
              <a:spcAft>
                <a:spcPts val="0"/>
              </a:spcAft>
              <a:buClr>
                <a:srgbClr val="3C4043"/>
              </a:buClr>
              <a:buSzPts val="1050"/>
              <a:buFont typeface="Roboto"/>
              <a:buChar char="●"/>
            </a:pPr>
            <a:r>
              <a:rPr lang="en-GB" sz="1050">
                <a:solidFill>
                  <a:srgbClr val="3C4043"/>
                </a:solidFill>
                <a:highlight>
                  <a:schemeClr val="lt1"/>
                </a:highlight>
                <a:latin typeface="Roboto"/>
                <a:ea typeface="Roboto"/>
                <a:cs typeface="Roboto"/>
                <a:sym typeface="Roboto"/>
              </a:rPr>
              <a:t>We gonna try to make it as interactive as possible so feel free to ask any questions in the chat bar and we will stop </a:t>
            </a:r>
            <a:endParaRPr sz="1050">
              <a:solidFill>
                <a:srgbClr val="3C4043"/>
              </a:solidFill>
              <a:highlight>
                <a:schemeClr val="lt1"/>
              </a:highlight>
              <a:latin typeface="Roboto"/>
              <a:ea typeface="Roboto"/>
              <a:cs typeface="Roboto"/>
              <a:sym typeface="Roboto"/>
            </a:endParaRPr>
          </a:p>
          <a:p>
            <a:pPr indent="-295275" lvl="0" marL="457200" rtl="0" algn="l">
              <a:lnSpc>
                <a:spcPct val="142857"/>
              </a:lnSpc>
              <a:spcBef>
                <a:spcPts val="0"/>
              </a:spcBef>
              <a:spcAft>
                <a:spcPts val="0"/>
              </a:spcAft>
              <a:buClr>
                <a:srgbClr val="3C4043"/>
              </a:buClr>
              <a:buSzPts val="1050"/>
              <a:buFont typeface="Roboto"/>
              <a:buChar char="●"/>
            </a:pPr>
            <a:r>
              <a:rPr lang="en-GB" sz="1050">
                <a:solidFill>
                  <a:srgbClr val="3C4043"/>
                </a:solidFill>
                <a:highlight>
                  <a:schemeClr val="lt1"/>
                </a:highlight>
                <a:latin typeface="Roboto"/>
                <a:ea typeface="Roboto"/>
                <a:cs typeface="Roboto"/>
                <a:sym typeface="Roboto"/>
              </a:rPr>
              <a:t>We gonna send certificate of attendance</a:t>
            </a:r>
            <a:endParaRPr sz="1050">
              <a:solidFill>
                <a:srgbClr val="3C4043"/>
              </a:solidFill>
              <a:highlight>
                <a:schemeClr val="lt1"/>
              </a:highlight>
              <a:latin typeface="Roboto"/>
              <a:ea typeface="Roboto"/>
              <a:cs typeface="Roboto"/>
              <a:sym typeface="Roboto"/>
            </a:endParaRPr>
          </a:p>
          <a:p>
            <a:pPr indent="-295275" lvl="0" marL="457200" rtl="0" algn="l">
              <a:lnSpc>
                <a:spcPct val="142857"/>
              </a:lnSpc>
              <a:spcBef>
                <a:spcPts val="0"/>
              </a:spcBef>
              <a:spcAft>
                <a:spcPts val="0"/>
              </a:spcAft>
              <a:buClr>
                <a:srgbClr val="3C4043"/>
              </a:buClr>
              <a:buSzPts val="1050"/>
              <a:buFont typeface="Roboto"/>
              <a:buChar char="●"/>
            </a:pPr>
            <a:r>
              <a:rPr lang="en-GB" sz="1050">
                <a:solidFill>
                  <a:srgbClr val="3C4043"/>
                </a:solidFill>
                <a:highlight>
                  <a:schemeClr val="lt1"/>
                </a:highlight>
                <a:latin typeface="Roboto"/>
                <a:ea typeface="Roboto"/>
                <a:cs typeface="Roboto"/>
                <a:sym typeface="Roboto"/>
              </a:rPr>
              <a:t>This Is being recorded</a:t>
            </a:r>
            <a:endParaRPr sz="1050">
              <a:solidFill>
                <a:srgbClr val="3C4043"/>
              </a:solidFill>
              <a:highlight>
                <a:srgbClr val="FFFFFF"/>
              </a:highlight>
              <a:latin typeface="Roboto"/>
              <a:ea typeface="Roboto"/>
              <a:cs typeface="Roboto"/>
              <a:sym typeface="Roboto"/>
            </a:endParaRPr>
          </a:p>
          <a:p>
            <a:pPr indent="-295275" lvl="0" marL="457200" rtl="0" algn="l">
              <a:lnSpc>
                <a:spcPct val="142857"/>
              </a:lnSpc>
              <a:spcBef>
                <a:spcPts val="0"/>
              </a:spcBef>
              <a:spcAft>
                <a:spcPts val="0"/>
              </a:spcAft>
              <a:buClr>
                <a:srgbClr val="3C4043"/>
              </a:buClr>
              <a:buSzPts val="1050"/>
              <a:buFont typeface="Roboto"/>
              <a:buChar char="●"/>
            </a:pPr>
            <a:r>
              <a:rPr lang="en-GB" sz="1050">
                <a:solidFill>
                  <a:srgbClr val="3C4043"/>
                </a:solidFill>
                <a:highlight>
                  <a:srgbClr val="FFFFFF"/>
                </a:highlight>
                <a:latin typeface="Roboto"/>
                <a:ea typeface="Roboto"/>
                <a:cs typeface="Roboto"/>
                <a:sym typeface="Roboto"/>
              </a:rPr>
              <a:t>Pools , background of the audience : </a:t>
            </a:r>
            <a:r>
              <a:rPr lang="en-GB" sz="1000">
                <a:solidFill>
                  <a:schemeClr val="dk1"/>
                </a:solidFill>
              </a:rPr>
              <a:t>Get to know the audience (Computer science, Engineering , Math , Biology,other , .. )</a:t>
            </a:r>
            <a:endParaRPr sz="1050">
              <a:solidFill>
                <a:srgbClr val="3C4043"/>
              </a:solidFill>
              <a:highlight>
                <a:srgbClr val="FFFFFF"/>
              </a:highlight>
              <a:latin typeface="Roboto"/>
              <a:ea typeface="Roboto"/>
              <a:cs typeface="Roboto"/>
              <a:sym typeface="Roboto"/>
            </a:endParaRPr>
          </a:p>
          <a:p>
            <a:pPr indent="-295275" lvl="0" marL="457200" rtl="0" algn="l">
              <a:lnSpc>
                <a:spcPct val="142857"/>
              </a:lnSpc>
              <a:spcBef>
                <a:spcPts val="0"/>
              </a:spcBef>
              <a:spcAft>
                <a:spcPts val="0"/>
              </a:spcAft>
              <a:buClr>
                <a:srgbClr val="3C4043"/>
              </a:buClr>
              <a:buSzPts val="1050"/>
              <a:buFont typeface="Roboto"/>
              <a:buChar char="●"/>
            </a:pPr>
            <a:r>
              <a:rPr lang="en-GB" sz="1050">
                <a:solidFill>
                  <a:srgbClr val="3C4043"/>
                </a:solidFill>
                <a:highlight>
                  <a:srgbClr val="FFFFFF"/>
                </a:highlight>
                <a:latin typeface="Roboto"/>
                <a:ea typeface="Roboto"/>
                <a:cs typeface="Roboto"/>
                <a:sym typeface="Roboto"/>
              </a:rPr>
              <a:t>Github repo : </a:t>
            </a:r>
            <a:r>
              <a:rPr lang="en-GB" sz="1050" u="sng">
                <a:solidFill>
                  <a:schemeClr val="hlink"/>
                </a:solidFill>
                <a:highlight>
                  <a:srgbClr val="FFFFFF"/>
                </a:highlight>
                <a:latin typeface="Roboto"/>
                <a:ea typeface="Roboto"/>
                <a:cs typeface="Roboto"/>
                <a:sym typeface="Roboto"/>
                <a:hlinkClick r:id="rId2"/>
              </a:rPr>
              <a:t>https://github.com/farouqBenarous/Machine_Learning_101_Workshop</a:t>
            </a:r>
            <a:endParaRPr sz="1050">
              <a:solidFill>
                <a:srgbClr val="3C4043"/>
              </a:solidFill>
              <a:highlight>
                <a:srgbClr val="FFFFFF"/>
              </a:highlight>
              <a:latin typeface="Roboto"/>
              <a:ea typeface="Roboto"/>
              <a:cs typeface="Roboto"/>
              <a:sym typeface="Roboto"/>
            </a:endParaRPr>
          </a:p>
          <a:p>
            <a:pPr indent="0" lvl="0" marL="0" rtl="0" algn="l">
              <a:lnSpc>
                <a:spcPct val="142857"/>
              </a:lnSpc>
              <a:spcBef>
                <a:spcPts val="0"/>
              </a:spcBef>
              <a:spcAft>
                <a:spcPts val="0"/>
              </a:spcAft>
              <a:buClr>
                <a:schemeClr val="dk1"/>
              </a:buClr>
              <a:buSzPts val="1100"/>
              <a:buFont typeface="Arial"/>
              <a:buNone/>
            </a:pPr>
            <a:r>
              <a:t/>
            </a:r>
            <a:endParaRPr sz="1050">
              <a:solidFill>
                <a:srgbClr val="3C4043"/>
              </a:solidFill>
              <a:highlight>
                <a:srgbClr val="FFFFFF"/>
              </a:highlight>
              <a:latin typeface="Roboto"/>
              <a:ea typeface="Roboto"/>
              <a:cs typeface="Roboto"/>
              <a:sym typeface="Roboto"/>
            </a:endParaRPr>
          </a:p>
          <a:p>
            <a:pPr indent="0" lvl="0" marL="0" rtl="0" algn="l">
              <a:lnSpc>
                <a:spcPct val="142857"/>
              </a:lnSpc>
              <a:spcBef>
                <a:spcPts val="0"/>
              </a:spcBef>
              <a:spcAft>
                <a:spcPts val="0"/>
              </a:spcAft>
              <a:buClr>
                <a:schemeClr val="dk1"/>
              </a:buClr>
              <a:buSzPts val="1100"/>
              <a:buFont typeface="Arial"/>
              <a:buNone/>
            </a:pPr>
            <a:r>
              <a:rPr lang="en-GB" sz="1050">
                <a:solidFill>
                  <a:srgbClr val="3C4043"/>
                </a:solidFill>
                <a:highlight>
                  <a:srgbClr val="FFFFFF"/>
                </a:highlight>
                <a:latin typeface="Roboto"/>
                <a:ea typeface="Roboto"/>
                <a:cs typeface="Roboto"/>
                <a:sym typeface="Roboto"/>
              </a:rPr>
              <a:t>The main goal is to goal of the workshop is to give you an overview of machine learning , and also we gonna dive into the theory of it and explain different components that it hinges on , and of course we will see some code and how we can put that theory into practice</a:t>
            </a:r>
            <a:endParaRPr sz="1050">
              <a:solidFill>
                <a:srgbClr val="3C4043"/>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636dceec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636dceec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636dceec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636dceec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720029bd5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720029bd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One thing we should point out is that  all these fields do </a:t>
            </a:r>
            <a:r>
              <a:rPr lang="en-GB"/>
              <a:t>interact</a:t>
            </a:r>
            <a:r>
              <a:rPr lang="en-GB"/>
              <a:t> bi with machine learning</a:t>
            </a:r>
            <a:endParaRPr/>
          </a:p>
          <a:p>
            <a:pPr indent="-298450" lvl="0" marL="457200" rtl="0" algn="l">
              <a:spcBef>
                <a:spcPts val="0"/>
              </a:spcBef>
              <a:spcAft>
                <a:spcPts val="0"/>
              </a:spcAft>
              <a:buSzPts val="1100"/>
              <a:buChar char="-"/>
            </a:pPr>
            <a:r>
              <a:rPr lang="en-GB"/>
              <a:t>They do overlap between each other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12e0bab26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12e0bab26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050">
                <a:solidFill>
                  <a:srgbClr val="3C4043"/>
                </a:solidFill>
                <a:highlight>
                  <a:srgbClr val="FFFFFF"/>
                </a:highlight>
                <a:latin typeface="Roboto"/>
                <a:ea typeface="Roboto"/>
                <a:cs typeface="Roboto"/>
                <a:sym typeface="Roboto"/>
              </a:rPr>
              <a:t>-talk about history</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rPr lang="en-GB" sz="1050">
                <a:solidFill>
                  <a:srgbClr val="3C4043"/>
                </a:solidFill>
                <a:highlight>
                  <a:srgbClr val="FFFFFF"/>
                </a:highlight>
                <a:latin typeface="Roboto"/>
                <a:ea typeface="Roboto"/>
                <a:cs typeface="Roboto"/>
                <a:sym typeface="Roboto"/>
              </a:rPr>
              <a:t>-improve  -&gt;  approximations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12e0bab26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12e0bab26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050">
                <a:solidFill>
                  <a:srgbClr val="3C4043"/>
                </a:solidFill>
                <a:highlight>
                  <a:srgbClr val="FFFFFF"/>
                </a:highlight>
                <a:latin typeface="Roboto"/>
                <a:ea typeface="Roboto"/>
                <a:cs typeface="Roboto"/>
                <a:sym typeface="Roboto"/>
              </a:rPr>
              <a:t>-Anomaly detection : Medical data , intrusion detection</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rPr lang="en-GB" sz="1050">
                <a:solidFill>
                  <a:srgbClr val="3C4043"/>
                </a:solidFill>
                <a:highlight>
                  <a:srgbClr val="FFFFFF"/>
                </a:highlight>
                <a:latin typeface="Roboto"/>
                <a:ea typeface="Roboto"/>
                <a:cs typeface="Roboto"/>
                <a:sym typeface="Roboto"/>
              </a:rPr>
              <a:t>-De-noising : Networking , scientific experiments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12e0bab26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12e0bab26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050">
                <a:solidFill>
                  <a:srgbClr val="3C4043"/>
                </a:solidFill>
                <a:highlight>
                  <a:srgbClr val="FFFFFF"/>
                </a:highlight>
                <a:latin typeface="Roboto"/>
                <a:ea typeface="Roboto"/>
                <a:cs typeface="Roboto"/>
                <a:sym typeface="Roboto"/>
              </a:rPr>
              <a:t>* Give an example of hard to define loss function self-driving car</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sz="1050">
                <a:solidFill>
                  <a:srgbClr val="3C4043"/>
                </a:solidFill>
                <a:highlight>
                  <a:srgbClr val="FFFFFF"/>
                </a:highlight>
                <a:latin typeface="Roboto"/>
                <a:ea typeface="Roboto"/>
                <a:cs typeface="Roboto"/>
                <a:sym typeface="Roboto"/>
              </a:rPr>
              <a:t>* Give a bit of context for optimisation</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GB" sz="1050">
                <a:solidFill>
                  <a:srgbClr val="3C4043"/>
                </a:solidFill>
                <a:highlight>
                  <a:srgbClr val="FFFFFF"/>
                </a:highlight>
                <a:latin typeface="Roboto"/>
                <a:ea typeface="Roboto"/>
                <a:cs typeface="Roboto"/>
                <a:sym typeface="Roboto"/>
              </a:rPr>
              <a:t>* regulazer is to prevent over learning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5276e20f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5276e20f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14300" marR="114300" rtl="0" algn="l">
              <a:lnSpc>
                <a:spcPct val="142857"/>
              </a:lnSpc>
              <a:spcBef>
                <a:spcPts val="500"/>
              </a:spcBef>
              <a:spcAft>
                <a:spcPts val="0"/>
              </a:spcAft>
              <a:buClr>
                <a:schemeClr val="dk1"/>
              </a:buClr>
              <a:buSzPts val="1100"/>
              <a:buFont typeface="Arial"/>
              <a:buNone/>
            </a:pPr>
            <a:r>
              <a:rPr lang="en-GB" sz="1050">
                <a:solidFill>
                  <a:srgbClr val="3C4043"/>
                </a:solidFill>
                <a:highlight>
                  <a:srgbClr val="FFFFFF"/>
                </a:highlight>
                <a:latin typeface="Roboto"/>
                <a:ea typeface="Roboto"/>
                <a:cs typeface="Roboto"/>
                <a:sym typeface="Roboto"/>
              </a:rPr>
              <a:t>* Structured data example</a:t>
            </a:r>
            <a:endParaRPr sz="1050">
              <a:solidFill>
                <a:srgbClr val="3C4043"/>
              </a:solidFill>
              <a:highlight>
                <a:srgbClr val="FFFFFF"/>
              </a:highlight>
              <a:latin typeface="Roboto"/>
              <a:ea typeface="Roboto"/>
              <a:cs typeface="Roboto"/>
              <a:sym typeface="Roboto"/>
            </a:endParaRPr>
          </a:p>
          <a:p>
            <a:pPr indent="0" lvl="0" marL="114300" marR="114300" rtl="0" algn="l">
              <a:lnSpc>
                <a:spcPct val="115000"/>
              </a:lnSpc>
              <a:spcBef>
                <a:spcPts val="500"/>
              </a:spcBef>
              <a:spcAft>
                <a:spcPts val="0"/>
              </a:spcAft>
              <a:buClr>
                <a:schemeClr val="dk1"/>
              </a:buClr>
              <a:buSzPts val="1100"/>
              <a:buFont typeface="Arial"/>
              <a:buNone/>
            </a:pPr>
            <a:r>
              <a:t/>
            </a:r>
            <a:endParaRPr sz="105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comments" Target="../comments/comment5.xml"/><Relationship Id="rId4" Type="http://schemas.openxmlformats.org/officeDocument/2006/relationships/image" Target="../media/image15.png"/><Relationship Id="rId5" Type="http://schemas.openxmlformats.org/officeDocument/2006/relationships/image" Target="../media/image1.jpg"/><Relationship Id="rId6"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comments" Target="../comments/comment6.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comments" Target="../comments/comment7.xml"/><Relationship Id="rId4"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comments" Target="../comments/commen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comments" Target="../comments/comment9.xml"/><Relationship Id="rId4" Type="http://schemas.openxmlformats.org/officeDocument/2006/relationships/image" Target="../media/image17.png"/><Relationship Id="rId5"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hyperlink" Target="https://machinelearningmastery.com/loss-and-loss-functions-for-training-deep-learning-neural-networks/" TargetMode="External"/><Relationship Id="rId4" Type="http://schemas.openxmlformats.org/officeDocument/2006/relationships/hyperlink" Target="https://www.deeplearningbook.org/contents/optimization.html" TargetMode="External"/><Relationship Id="rId11" Type="http://schemas.openxmlformats.org/officeDocument/2006/relationships/hyperlink" Target="https://www.deeplearningbook.org/contents/part_basics.html" TargetMode="External"/><Relationship Id="rId10" Type="http://schemas.openxmlformats.org/officeDocument/2006/relationships/hyperlink" Target="https://www.cs.cornell.edu/courses/cs4780/2018fa/lectures/lecturenote12.html" TargetMode="External"/><Relationship Id="rId12" Type="http://schemas.openxmlformats.org/officeDocument/2006/relationships/hyperlink" Target="https://web.stanford.edu/class/psych209/Readings/SuttonBartoIPRLBook2ndEd.pdf" TargetMode="External"/><Relationship Id="rId9" Type="http://schemas.openxmlformats.org/officeDocument/2006/relationships/hyperlink" Target="https://www.youtube.com/watch?v=xpHQ6UhMlx4&amp;list=PLl8OlHZGYOQ7bkVbuRthEsaLr7bONzbXS" TargetMode="External"/><Relationship Id="rId5" Type="http://schemas.openxmlformats.org/officeDocument/2006/relationships/hyperlink" Target="https://machinelearningmastery.com/tour-of-evaluation-metrics-for-imbalanced-classification/" TargetMode="External"/><Relationship Id="rId6" Type="http://schemas.openxmlformats.org/officeDocument/2006/relationships/hyperlink" Target="https://www.deeplearningbook.org/contents/regularization.html" TargetMode="External"/><Relationship Id="rId7" Type="http://schemas.openxmlformats.org/officeDocument/2006/relationships/hyperlink" Target="https://www.coursera.org/learn/machine-learning" TargetMode="External"/><Relationship Id="rId8" Type="http://schemas.openxmlformats.org/officeDocument/2006/relationships/hyperlink" Target="https://www.coursera.org/specializations/deep-learnin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3.jp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comments" Target="../comments/comment1.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comments" Target="../comments/commen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comments" Target="../comments/commen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comments" Target="../comments/comment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3"/>
          <p:cNvPicPr preferRelativeResize="0"/>
          <p:nvPr/>
        </p:nvPicPr>
        <p:blipFill rotWithShape="1">
          <a:blip r:embed="rId3">
            <a:alphaModFix/>
          </a:blip>
          <a:srcRect b="1740" l="0" r="0" t="5184"/>
          <a:stretch/>
        </p:blipFill>
        <p:spPr>
          <a:xfrm>
            <a:off x="0" y="0"/>
            <a:ext cx="9143999" cy="5143500"/>
          </a:xfrm>
          <a:prstGeom prst="rect">
            <a:avLst/>
          </a:prstGeom>
          <a:noFill/>
          <a:ln>
            <a:noFill/>
          </a:ln>
        </p:spPr>
      </p:pic>
      <p:sp>
        <p:nvSpPr>
          <p:cNvPr id="87" name="Google Shape;87;p13"/>
          <p:cNvSpPr txBox="1"/>
          <p:nvPr>
            <p:ph idx="4294967295" type="ctrTitle"/>
          </p:nvPr>
        </p:nvSpPr>
        <p:spPr>
          <a:xfrm>
            <a:off x="2935350" y="2306297"/>
            <a:ext cx="3273300" cy="361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0" lang="en-GB" sz="1700">
                <a:solidFill>
                  <a:srgbClr val="CCCCCC"/>
                </a:solidFill>
                <a:latin typeface="Montserrat"/>
                <a:ea typeface="Montserrat"/>
                <a:cs typeface="Montserrat"/>
                <a:sym typeface="Montserrat"/>
              </a:rPr>
              <a:t>MACHINE LEARNING 101</a:t>
            </a:r>
            <a:endParaRPr b="0" sz="1700">
              <a:solidFill>
                <a:srgbClr val="CCCCCC"/>
              </a:solidFill>
              <a:latin typeface="Montserrat"/>
              <a:ea typeface="Montserrat"/>
              <a:cs typeface="Montserrat"/>
              <a:sym typeface="Montserrat"/>
            </a:endParaRPr>
          </a:p>
        </p:txBody>
      </p:sp>
      <p:sp>
        <p:nvSpPr>
          <p:cNvPr id="88" name="Google Shape;88;p13"/>
          <p:cNvSpPr txBox="1"/>
          <p:nvPr>
            <p:ph idx="4294967295" type="ctrTitle"/>
          </p:nvPr>
        </p:nvSpPr>
        <p:spPr>
          <a:xfrm>
            <a:off x="1458150" y="2571750"/>
            <a:ext cx="6227700" cy="1254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0" lang="en-GB" sz="3355">
                <a:solidFill>
                  <a:srgbClr val="FFFFFF"/>
                </a:solidFill>
                <a:latin typeface="Montserrat ExtraBold"/>
                <a:ea typeface="Montserrat ExtraBold"/>
                <a:cs typeface="Montserrat ExtraBold"/>
                <a:sym typeface="Montserrat ExtraBold"/>
              </a:rPr>
              <a:t>MACHINE LEARNING FROM</a:t>
            </a:r>
            <a:endParaRPr b="0" sz="3355">
              <a:solidFill>
                <a:srgbClr val="FFFFFF"/>
              </a:solidFill>
              <a:latin typeface="Montserrat ExtraBold"/>
              <a:ea typeface="Montserrat ExtraBold"/>
              <a:cs typeface="Montserrat ExtraBold"/>
              <a:sym typeface="Montserrat ExtraBold"/>
            </a:endParaRPr>
          </a:p>
          <a:p>
            <a:pPr indent="0" lvl="0" marL="0" rtl="0" algn="ctr">
              <a:spcBef>
                <a:spcPts val="0"/>
              </a:spcBef>
              <a:spcAft>
                <a:spcPts val="0"/>
              </a:spcAft>
              <a:buNone/>
            </a:pPr>
            <a:r>
              <a:rPr b="0" lang="en-GB" sz="3355">
                <a:solidFill>
                  <a:srgbClr val="FFFFFF"/>
                </a:solidFill>
                <a:latin typeface="Montserrat ExtraBold"/>
                <a:ea typeface="Montserrat ExtraBold"/>
                <a:cs typeface="Montserrat ExtraBold"/>
                <a:sym typeface="Montserrat ExtraBold"/>
              </a:rPr>
              <a:t>THEORY TO PRACTICE</a:t>
            </a:r>
            <a:endParaRPr b="0" sz="3355">
              <a:solidFill>
                <a:srgbClr val="FFFFFF"/>
              </a:solidFill>
              <a:latin typeface="Montserrat ExtraBold"/>
              <a:ea typeface="Montserrat ExtraBold"/>
              <a:cs typeface="Montserrat ExtraBold"/>
              <a:sym typeface="Montserrat ExtraBold"/>
            </a:endParaRPr>
          </a:p>
          <a:p>
            <a:pPr indent="0" lvl="0" marL="0" rtl="0" algn="ctr">
              <a:spcBef>
                <a:spcPts val="0"/>
              </a:spcBef>
              <a:spcAft>
                <a:spcPts val="0"/>
              </a:spcAft>
              <a:buNone/>
            </a:pPr>
            <a:r>
              <a:t/>
            </a:r>
            <a:endParaRPr b="0">
              <a:solidFill>
                <a:srgbClr val="434343"/>
              </a:solidFill>
              <a:latin typeface="Montserrat ExtraBold"/>
              <a:ea typeface="Montserrat ExtraBold"/>
              <a:cs typeface="Montserrat ExtraBold"/>
              <a:sym typeface="Montserrat ExtraBold"/>
            </a:endParaRPr>
          </a:p>
        </p:txBody>
      </p:sp>
      <p:sp>
        <p:nvSpPr>
          <p:cNvPr id="89" name="Google Shape;89;p13"/>
          <p:cNvSpPr/>
          <p:nvPr/>
        </p:nvSpPr>
        <p:spPr>
          <a:xfrm>
            <a:off x="3928388" y="2264000"/>
            <a:ext cx="623700" cy="42300"/>
          </a:xfrm>
          <a:prstGeom prst="rect">
            <a:avLst/>
          </a:prstGeom>
          <a:solidFill>
            <a:srgbClr val="198E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4591888" y="2264000"/>
            <a:ext cx="623700" cy="42300"/>
          </a:xfrm>
          <a:prstGeom prst="rect">
            <a:avLst/>
          </a:prstGeom>
          <a:solidFill>
            <a:srgbClr val="E84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1" name="Google Shape;91;p13"/>
          <p:cNvPicPr preferRelativeResize="0"/>
          <p:nvPr/>
        </p:nvPicPr>
        <p:blipFill>
          <a:blip r:embed="rId4">
            <a:alphaModFix/>
          </a:blip>
          <a:stretch>
            <a:fillRect/>
          </a:stretch>
        </p:blipFill>
        <p:spPr>
          <a:xfrm>
            <a:off x="4299948" y="4806519"/>
            <a:ext cx="544100" cy="8790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nvSpPr>
        <p:spPr>
          <a:xfrm>
            <a:off x="2668175" y="1221000"/>
            <a:ext cx="348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The computer program </a:t>
            </a:r>
            <a:r>
              <a:rPr b="1" lang="en-GB">
                <a:latin typeface="Lato"/>
                <a:ea typeface="Lato"/>
                <a:cs typeface="Lato"/>
                <a:sym typeface="Lato"/>
              </a:rPr>
              <a:t>A</a:t>
            </a:r>
            <a:r>
              <a:rPr lang="en-GB">
                <a:latin typeface="Lato"/>
                <a:ea typeface="Lato"/>
                <a:cs typeface="Lato"/>
                <a:sym typeface="Lato"/>
              </a:rPr>
              <a:t> (the model) </a:t>
            </a:r>
            <a:endParaRPr>
              <a:latin typeface="Lato"/>
              <a:ea typeface="Lato"/>
              <a:cs typeface="Lato"/>
              <a:sym typeface="Lato"/>
            </a:endParaRPr>
          </a:p>
        </p:txBody>
      </p:sp>
      <p:sp>
        <p:nvSpPr>
          <p:cNvPr id="169" name="Google Shape;169;p22"/>
          <p:cNvSpPr txBox="1"/>
          <p:nvPr/>
        </p:nvSpPr>
        <p:spPr>
          <a:xfrm>
            <a:off x="682475" y="615875"/>
            <a:ext cx="415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What is machine learning  ? </a:t>
            </a:r>
            <a:endParaRPr b="1" sz="1500"/>
          </a:p>
        </p:txBody>
      </p:sp>
      <p:sp>
        <p:nvSpPr>
          <p:cNvPr id="170" name="Google Shape;170;p22"/>
          <p:cNvSpPr txBox="1"/>
          <p:nvPr/>
        </p:nvSpPr>
        <p:spPr>
          <a:xfrm>
            <a:off x="299700" y="1621200"/>
            <a:ext cx="598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Housing price prediction Using univariate linear regression</a:t>
            </a:r>
            <a:endParaRPr b="1">
              <a:latin typeface="Lato"/>
              <a:ea typeface="Lato"/>
              <a:cs typeface="Lato"/>
              <a:sym typeface="Lato"/>
            </a:endParaRPr>
          </a:p>
        </p:txBody>
      </p:sp>
      <p:sp>
        <p:nvSpPr>
          <p:cNvPr id="171" name="Google Shape;171;p22"/>
          <p:cNvSpPr txBox="1"/>
          <p:nvPr/>
        </p:nvSpPr>
        <p:spPr>
          <a:xfrm>
            <a:off x="937575" y="2021400"/>
            <a:ext cx="8012400" cy="273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The main component of every model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GB">
                <a:latin typeface="Lato"/>
                <a:ea typeface="Lato"/>
                <a:cs typeface="Lato"/>
                <a:sym typeface="Lato"/>
              </a:rPr>
              <a:t>Architecture / Baseline   : </a:t>
            </a:r>
            <a:r>
              <a:rPr lang="en-GB" sz="1700">
                <a:latin typeface="Lato"/>
                <a:ea typeface="Lato"/>
                <a:cs typeface="Lato"/>
                <a:sym typeface="Lato"/>
              </a:rPr>
              <a:t> </a:t>
            </a:r>
            <a:endParaRPr b="1" sz="1700">
              <a:solidFill>
                <a:srgbClr val="4A86E8"/>
              </a:solidFill>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GB">
                <a:latin typeface="Lato"/>
                <a:ea typeface="Lato"/>
                <a:cs typeface="Lato"/>
                <a:sym typeface="Lato"/>
              </a:rPr>
              <a:t>Loss/objective function :</a:t>
            </a:r>
            <a:r>
              <a:rPr lang="en-GB">
                <a:solidFill>
                  <a:srgbClr val="4A86E8"/>
                </a:solidFill>
                <a:latin typeface="Lato"/>
                <a:ea typeface="Lato"/>
                <a:cs typeface="Lato"/>
                <a:sym typeface="Lato"/>
              </a:rPr>
              <a:t> </a:t>
            </a:r>
            <a:r>
              <a:rPr lang="en-GB" sz="1700">
                <a:solidFill>
                  <a:srgbClr val="4A86E8"/>
                </a:solidFill>
                <a:latin typeface="Lato"/>
                <a:ea typeface="Lato"/>
                <a:cs typeface="Lato"/>
                <a:sym typeface="Lato"/>
              </a:rPr>
              <a:t>Mean square errors </a:t>
            </a:r>
            <a:r>
              <a:rPr b="1" lang="en-GB">
                <a:solidFill>
                  <a:srgbClr val="4A86E8"/>
                </a:solidFill>
                <a:latin typeface="Lato"/>
                <a:ea typeface="Lato"/>
                <a:cs typeface="Lato"/>
                <a:sym typeface="Lato"/>
              </a:rPr>
              <a:t> </a:t>
            </a:r>
            <a:endParaRPr b="1">
              <a:solidFill>
                <a:srgbClr val="4A86E8"/>
              </a:solidFill>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GB">
                <a:latin typeface="Lato"/>
                <a:ea typeface="Lato"/>
                <a:cs typeface="Lato"/>
                <a:sym typeface="Lato"/>
              </a:rPr>
              <a:t>Optimizer:  </a:t>
            </a:r>
            <a:r>
              <a:rPr lang="en-GB">
                <a:solidFill>
                  <a:srgbClr val="4A86E8"/>
                </a:solidFill>
                <a:latin typeface="Lato"/>
                <a:ea typeface="Lato"/>
                <a:cs typeface="Lato"/>
                <a:sym typeface="Lato"/>
              </a:rPr>
              <a:t>Gradient </a:t>
            </a:r>
            <a:r>
              <a:rPr lang="en-GB">
                <a:solidFill>
                  <a:srgbClr val="4A86E8"/>
                </a:solidFill>
                <a:latin typeface="Lato"/>
                <a:ea typeface="Lato"/>
                <a:cs typeface="Lato"/>
                <a:sym typeface="Lato"/>
              </a:rPr>
              <a:t>Descent</a:t>
            </a:r>
            <a:endParaRPr>
              <a:solidFill>
                <a:srgbClr val="4A86E8"/>
              </a:solidFill>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GB">
                <a:latin typeface="Lato"/>
                <a:ea typeface="Lato"/>
                <a:cs typeface="Lato"/>
                <a:sym typeface="Lato"/>
              </a:rPr>
              <a:t>Evaluation Metric: </a:t>
            </a:r>
            <a:r>
              <a:rPr lang="en-GB">
                <a:solidFill>
                  <a:srgbClr val="4A86E8"/>
                </a:solidFill>
                <a:latin typeface="Lato"/>
                <a:ea typeface="Lato"/>
                <a:cs typeface="Lato"/>
                <a:sym typeface="Lato"/>
              </a:rPr>
              <a:t>Accuracy</a:t>
            </a:r>
            <a:r>
              <a:rPr lang="en-GB">
                <a:latin typeface="Lato"/>
                <a:ea typeface="Lato"/>
                <a:cs typeface="Lato"/>
                <a:sym typeface="Lato"/>
              </a:rPr>
              <a:t>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Regulazer: </a:t>
            </a:r>
            <a:r>
              <a:rPr lang="en-GB">
                <a:solidFill>
                  <a:srgbClr val="4A86E8"/>
                </a:solidFill>
                <a:latin typeface="Lato"/>
                <a:ea typeface="Lato"/>
                <a:cs typeface="Lato"/>
                <a:sym typeface="Lato"/>
              </a:rPr>
              <a:t>L2 Norm</a:t>
            </a:r>
            <a:endParaRPr>
              <a:solidFill>
                <a:srgbClr val="4A86E8"/>
              </a:solidFill>
              <a:latin typeface="Lato"/>
              <a:ea typeface="Lato"/>
              <a:cs typeface="Lato"/>
              <a:sym typeface="Lato"/>
            </a:endParaRPr>
          </a:p>
        </p:txBody>
      </p:sp>
      <p:pic>
        <p:nvPicPr>
          <p:cNvPr id="172" name="Google Shape;172;p22"/>
          <p:cNvPicPr preferRelativeResize="0"/>
          <p:nvPr/>
        </p:nvPicPr>
        <p:blipFill>
          <a:blip r:embed="rId4">
            <a:alphaModFix/>
          </a:blip>
          <a:stretch>
            <a:fillRect/>
          </a:stretch>
        </p:blipFill>
        <p:spPr>
          <a:xfrm>
            <a:off x="5492400" y="2951475"/>
            <a:ext cx="3595024" cy="518138"/>
          </a:xfrm>
          <a:prstGeom prst="rect">
            <a:avLst/>
          </a:prstGeom>
          <a:noFill/>
          <a:ln>
            <a:noFill/>
          </a:ln>
        </p:spPr>
      </p:pic>
      <p:pic>
        <p:nvPicPr>
          <p:cNvPr id="173" name="Google Shape;173;p22"/>
          <p:cNvPicPr preferRelativeResize="0"/>
          <p:nvPr/>
        </p:nvPicPr>
        <p:blipFill>
          <a:blip r:embed="rId5">
            <a:alphaModFix/>
          </a:blip>
          <a:stretch>
            <a:fillRect/>
          </a:stretch>
        </p:blipFill>
        <p:spPr>
          <a:xfrm>
            <a:off x="5588950" y="3620275"/>
            <a:ext cx="3048175" cy="1141025"/>
          </a:xfrm>
          <a:prstGeom prst="rect">
            <a:avLst/>
          </a:prstGeom>
          <a:noFill/>
          <a:ln>
            <a:noFill/>
          </a:ln>
        </p:spPr>
      </p:pic>
      <p:pic>
        <p:nvPicPr>
          <p:cNvPr id="174" name="Google Shape;174;p22"/>
          <p:cNvPicPr preferRelativeResize="0"/>
          <p:nvPr/>
        </p:nvPicPr>
        <p:blipFill>
          <a:blip r:embed="rId6">
            <a:alphaModFix/>
          </a:blip>
          <a:stretch>
            <a:fillRect/>
          </a:stretch>
        </p:blipFill>
        <p:spPr>
          <a:xfrm>
            <a:off x="5588950" y="2298700"/>
            <a:ext cx="2707125" cy="574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3"/>
          <p:cNvSpPr txBox="1"/>
          <p:nvPr/>
        </p:nvSpPr>
        <p:spPr>
          <a:xfrm>
            <a:off x="2828400" y="1046975"/>
            <a:ext cx="348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Basic </a:t>
            </a:r>
            <a:r>
              <a:rPr b="1" lang="en-GB">
                <a:latin typeface="Lato"/>
                <a:ea typeface="Lato"/>
                <a:cs typeface="Lato"/>
                <a:sym typeface="Lato"/>
              </a:rPr>
              <a:t>intuition</a:t>
            </a:r>
            <a:r>
              <a:rPr b="1" lang="en-GB">
                <a:latin typeface="Lato"/>
                <a:ea typeface="Lato"/>
                <a:cs typeface="Lato"/>
                <a:sym typeface="Lato"/>
              </a:rPr>
              <a:t> of gradient </a:t>
            </a:r>
            <a:r>
              <a:rPr b="1" lang="en-GB">
                <a:latin typeface="Lato"/>
                <a:ea typeface="Lato"/>
                <a:cs typeface="Lato"/>
                <a:sym typeface="Lato"/>
              </a:rPr>
              <a:t>descent</a:t>
            </a:r>
            <a:endParaRPr b="1">
              <a:latin typeface="Lato"/>
              <a:ea typeface="Lato"/>
              <a:cs typeface="Lato"/>
              <a:sym typeface="Lato"/>
            </a:endParaRPr>
          </a:p>
        </p:txBody>
      </p:sp>
      <p:sp>
        <p:nvSpPr>
          <p:cNvPr id="180" name="Google Shape;180;p23"/>
          <p:cNvSpPr txBox="1"/>
          <p:nvPr/>
        </p:nvSpPr>
        <p:spPr>
          <a:xfrm>
            <a:off x="682475" y="615875"/>
            <a:ext cx="415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What is machine learning  ? </a:t>
            </a:r>
            <a:endParaRPr b="1" sz="1500"/>
          </a:p>
        </p:txBody>
      </p:sp>
      <p:pic>
        <p:nvPicPr>
          <p:cNvPr id="181" name="Google Shape;181;p23"/>
          <p:cNvPicPr preferRelativeResize="0"/>
          <p:nvPr/>
        </p:nvPicPr>
        <p:blipFill rotWithShape="1">
          <a:blip r:embed="rId3">
            <a:alphaModFix/>
          </a:blip>
          <a:srcRect b="0" l="-500" r="499" t="0"/>
          <a:stretch/>
        </p:blipFill>
        <p:spPr>
          <a:xfrm>
            <a:off x="1194275" y="1414875"/>
            <a:ext cx="6435000" cy="3217500"/>
          </a:xfrm>
          <a:prstGeom prst="rect">
            <a:avLst/>
          </a:prstGeom>
          <a:noFill/>
          <a:ln>
            <a:noFill/>
          </a:ln>
        </p:spPr>
      </p:pic>
      <p:pic>
        <p:nvPicPr>
          <p:cNvPr id="182" name="Google Shape;182;p23"/>
          <p:cNvPicPr preferRelativeResize="0"/>
          <p:nvPr/>
        </p:nvPicPr>
        <p:blipFill>
          <a:blip r:embed="rId4">
            <a:alphaModFix/>
          </a:blip>
          <a:stretch>
            <a:fillRect/>
          </a:stretch>
        </p:blipFill>
        <p:spPr>
          <a:xfrm>
            <a:off x="3060375" y="4230600"/>
            <a:ext cx="2309325" cy="864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4"/>
          <p:cNvSpPr txBox="1"/>
          <p:nvPr/>
        </p:nvSpPr>
        <p:spPr>
          <a:xfrm>
            <a:off x="2668175" y="1221000"/>
            <a:ext cx="3487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latin typeface="Lato"/>
                <a:ea typeface="Lato"/>
                <a:cs typeface="Lato"/>
                <a:sym typeface="Lato"/>
              </a:rPr>
              <a:t>Non-convex optimisation </a:t>
            </a:r>
            <a:endParaRPr b="1">
              <a:latin typeface="Lato"/>
              <a:ea typeface="Lato"/>
              <a:cs typeface="Lato"/>
              <a:sym typeface="Lato"/>
            </a:endParaRPr>
          </a:p>
        </p:txBody>
      </p:sp>
      <p:sp>
        <p:nvSpPr>
          <p:cNvPr id="188" name="Google Shape;188;p24"/>
          <p:cNvSpPr txBox="1"/>
          <p:nvPr/>
        </p:nvSpPr>
        <p:spPr>
          <a:xfrm>
            <a:off x="682475" y="615875"/>
            <a:ext cx="415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What is machine learning  ? </a:t>
            </a:r>
            <a:endParaRPr b="1" sz="1500"/>
          </a:p>
        </p:txBody>
      </p:sp>
      <p:pic>
        <p:nvPicPr>
          <p:cNvPr id="189" name="Google Shape;189;p24"/>
          <p:cNvPicPr preferRelativeResize="0"/>
          <p:nvPr/>
        </p:nvPicPr>
        <p:blipFill>
          <a:blip r:embed="rId3">
            <a:alphaModFix/>
          </a:blip>
          <a:stretch>
            <a:fillRect/>
          </a:stretch>
        </p:blipFill>
        <p:spPr>
          <a:xfrm>
            <a:off x="1585950" y="1910300"/>
            <a:ext cx="5824700" cy="2516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5"/>
          <p:cNvSpPr txBox="1"/>
          <p:nvPr/>
        </p:nvSpPr>
        <p:spPr>
          <a:xfrm>
            <a:off x="2668175" y="1221000"/>
            <a:ext cx="348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The computer program </a:t>
            </a:r>
            <a:r>
              <a:rPr b="1" lang="en-GB">
                <a:latin typeface="Lato"/>
                <a:ea typeface="Lato"/>
                <a:cs typeface="Lato"/>
                <a:sym typeface="Lato"/>
              </a:rPr>
              <a:t>A</a:t>
            </a:r>
            <a:r>
              <a:rPr lang="en-GB">
                <a:latin typeface="Lato"/>
                <a:ea typeface="Lato"/>
                <a:cs typeface="Lato"/>
                <a:sym typeface="Lato"/>
              </a:rPr>
              <a:t> (the model) </a:t>
            </a:r>
            <a:endParaRPr>
              <a:latin typeface="Lato"/>
              <a:ea typeface="Lato"/>
              <a:cs typeface="Lato"/>
              <a:sym typeface="Lato"/>
            </a:endParaRPr>
          </a:p>
        </p:txBody>
      </p:sp>
      <p:sp>
        <p:nvSpPr>
          <p:cNvPr id="195" name="Google Shape;195;p25"/>
          <p:cNvSpPr txBox="1"/>
          <p:nvPr/>
        </p:nvSpPr>
        <p:spPr>
          <a:xfrm>
            <a:off x="699200" y="615875"/>
            <a:ext cx="5776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What types of models are there   ? </a:t>
            </a:r>
            <a:endParaRPr b="1" sz="1500"/>
          </a:p>
        </p:txBody>
      </p:sp>
      <p:pic>
        <p:nvPicPr>
          <p:cNvPr id="196" name="Google Shape;196;p25"/>
          <p:cNvPicPr preferRelativeResize="0"/>
          <p:nvPr/>
        </p:nvPicPr>
        <p:blipFill>
          <a:blip r:embed="rId3">
            <a:alphaModFix/>
          </a:blip>
          <a:stretch>
            <a:fillRect/>
          </a:stretch>
        </p:blipFill>
        <p:spPr>
          <a:xfrm>
            <a:off x="1722775" y="1677800"/>
            <a:ext cx="5281001" cy="3158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26"/>
          <p:cNvPicPr preferRelativeResize="0"/>
          <p:nvPr/>
        </p:nvPicPr>
        <p:blipFill>
          <a:blip r:embed="rId4">
            <a:alphaModFix/>
          </a:blip>
          <a:stretch>
            <a:fillRect/>
          </a:stretch>
        </p:blipFill>
        <p:spPr>
          <a:xfrm>
            <a:off x="85800" y="1367525"/>
            <a:ext cx="8973651" cy="3471575"/>
          </a:xfrm>
          <a:prstGeom prst="rect">
            <a:avLst/>
          </a:prstGeom>
          <a:noFill/>
          <a:ln>
            <a:noFill/>
          </a:ln>
        </p:spPr>
      </p:pic>
      <p:sp>
        <p:nvSpPr>
          <p:cNvPr id="202" name="Google Shape;202;p26"/>
          <p:cNvSpPr txBox="1"/>
          <p:nvPr/>
        </p:nvSpPr>
        <p:spPr>
          <a:xfrm>
            <a:off x="699200" y="615875"/>
            <a:ext cx="5776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What types of models are there   ? </a:t>
            </a:r>
            <a:endParaRPr b="1"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7"/>
          <p:cNvSpPr txBox="1"/>
          <p:nvPr/>
        </p:nvSpPr>
        <p:spPr>
          <a:xfrm rot="-186">
            <a:off x="2427296" y="931341"/>
            <a:ext cx="553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Connectionist Master Algorithm : Neural Network</a:t>
            </a:r>
            <a:endParaRPr b="1">
              <a:latin typeface="Lato"/>
              <a:ea typeface="Lato"/>
              <a:cs typeface="Lato"/>
              <a:sym typeface="Lato"/>
            </a:endParaRPr>
          </a:p>
        </p:txBody>
      </p:sp>
      <p:sp>
        <p:nvSpPr>
          <p:cNvPr id="208" name="Google Shape;208;p27"/>
          <p:cNvSpPr txBox="1"/>
          <p:nvPr/>
        </p:nvSpPr>
        <p:spPr>
          <a:xfrm>
            <a:off x="665925" y="590900"/>
            <a:ext cx="5776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Models Theory and practice </a:t>
            </a:r>
            <a:r>
              <a:rPr b="1" lang="en-GB" sz="1600">
                <a:latin typeface="Lato"/>
                <a:ea typeface="Lato"/>
                <a:cs typeface="Lato"/>
                <a:sym typeface="Lato"/>
              </a:rPr>
              <a:t> ? </a:t>
            </a:r>
            <a:endParaRPr b="1" sz="1500"/>
          </a:p>
        </p:txBody>
      </p:sp>
      <p:pic>
        <p:nvPicPr>
          <p:cNvPr id="209" name="Google Shape;209;p27"/>
          <p:cNvPicPr preferRelativeResize="0"/>
          <p:nvPr/>
        </p:nvPicPr>
        <p:blipFill>
          <a:blip r:embed="rId3">
            <a:alphaModFix/>
          </a:blip>
          <a:stretch>
            <a:fillRect/>
          </a:stretch>
        </p:blipFill>
        <p:spPr>
          <a:xfrm>
            <a:off x="3193650" y="1331700"/>
            <a:ext cx="5536502" cy="3366174"/>
          </a:xfrm>
          <a:prstGeom prst="rect">
            <a:avLst/>
          </a:prstGeom>
          <a:noFill/>
          <a:ln>
            <a:noFill/>
          </a:ln>
        </p:spPr>
      </p:pic>
      <p:sp>
        <p:nvSpPr>
          <p:cNvPr id="210" name="Google Shape;210;p27"/>
          <p:cNvSpPr txBox="1"/>
          <p:nvPr/>
        </p:nvSpPr>
        <p:spPr>
          <a:xfrm>
            <a:off x="218400" y="1366900"/>
            <a:ext cx="29106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Key observation about ANN : </a:t>
            </a:r>
            <a:endParaRPr b="1">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GB">
                <a:latin typeface="Lato"/>
                <a:ea typeface="Lato"/>
                <a:cs typeface="Lato"/>
                <a:sym typeface="Lato"/>
              </a:rPr>
              <a:t>Layer based model </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GB">
                <a:latin typeface="Lato"/>
                <a:ea typeface="Lato"/>
                <a:cs typeface="Lato"/>
                <a:sym typeface="Lato"/>
              </a:rPr>
              <a:t>Composite function</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GB">
                <a:latin typeface="Lato"/>
                <a:ea typeface="Lato"/>
                <a:cs typeface="Lato"/>
                <a:sym typeface="Lato"/>
              </a:rPr>
              <a:t>Weighted neurons</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GB">
                <a:latin typeface="Lato"/>
                <a:ea typeface="Lato"/>
                <a:cs typeface="Lato"/>
                <a:sym typeface="Lato"/>
              </a:rPr>
              <a:t>Two pathways </a:t>
            </a:r>
            <a:r>
              <a:rPr lang="en-GB">
                <a:latin typeface="Lato"/>
                <a:ea typeface="Lato"/>
                <a:cs typeface="Lato"/>
                <a:sym typeface="Lato"/>
              </a:rPr>
              <a:t> </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8"/>
          <p:cNvSpPr txBox="1"/>
          <p:nvPr/>
        </p:nvSpPr>
        <p:spPr>
          <a:xfrm rot="-186">
            <a:off x="2427296" y="1084941"/>
            <a:ext cx="553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Connectionist Master Algorithm : Neural Network</a:t>
            </a:r>
            <a:endParaRPr b="1">
              <a:latin typeface="Lato"/>
              <a:ea typeface="Lato"/>
              <a:cs typeface="Lato"/>
              <a:sym typeface="Lato"/>
            </a:endParaRPr>
          </a:p>
        </p:txBody>
      </p:sp>
      <p:sp>
        <p:nvSpPr>
          <p:cNvPr id="216" name="Google Shape;216;p28"/>
          <p:cNvSpPr txBox="1"/>
          <p:nvPr/>
        </p:nvSpPr>
        <p:spPr>
          <a:xfrm>
            <a:off x="665925" y="590900"/>
            <a:ext cx="5776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Models Theory and practice  ? </a:t>
            </a:r>
            <a:endParaRPr b="1" sz="1500"/>
          </a:p>
        </p:txBody>
      </p:sp>
      <p:pic>
        <p:nvPicPr>
          <p:cNvPr id="217" name="Google Shape;217;p28"/>
          <p:cNvPicPr preferRelativeResize="0"/>
          <p:nvPr/>
        </p:nvPicPr>
        <p:blipFill>
          <a:blip r:embed="rId4">
            <a:alphaModFix/>
          </a:blip>
          <a:stretch>
            <a:fillRect/>
          </a:stretch>
        </p:blipFill>
        <p:spPr>
          <a:xfrm>
            <a:off x="4359300" y="1734375"/>
            <a:ext cx="4685699" cy="2914975"/>
          </a:xfrm>
          <a:prstGeom prst="rect">
            <a:avLst/>
          </a:prstGeom>
          <a:noFill/>
          <a:ln>
            <a:noFill/>
          </a:ln>
        </p:spPr>
      </p:pic>
      <p:sp>
        <p:nvSpPr>
          <p:cNvPr id="218" name="Google Shape;218;p28"/>
          <p:cNvSpPr txBox="1"/>
          <p:nvPr/>
        </p:nvSpPr>
        <p:spPr>
          <a:xfrm>
            <a:off x="73400" y="1485300"/>
            <a:ext cx="4142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Similarities</a:t>
            </a:r>
            <a:r>
              <a:rPr b="1" lang="en-GB">
                <a:latin typeface="Lato"/>
                <a:ea typeface="Lato"/>
                <a:cs typeface="Lato"/>
                <a:sym typeface="Lato"/>
              </a:rPr>
              <a:t> with artificial neurons :</a:t>
            </a:r>
            <a:endParaRPr b="1">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They have two pathways (neural  plasticity)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Composite functions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They are both </a:t>
            </a:r>
            <a:r>
              <a:rPr lang="en-GB">
                <a:latin typeface="Lato"/>
                <a:ea typeface="Lato"/>
                <a:cs typeface="Lato"/>
                <a:sym typeface="Lato"/>
              </a:rPr>
              <a:t>oriented</a:t>
            </a:r>
            <a:r>
              <a:rPr lang="en-GB">
                <a:latin typeface="Lato"/>
                <a:ea typeface="Lato"/>
                <a:cs typeface="Lato"/>
                <a:sym typeface="Lato"/>
              </a:rPr>
              <a:t> by data not </a:t>
            </a:r>
            <a:r>
              <a:rPr lang="en-GB">
                <a:latin typeface="Lato"/>
                <a:ea typeface="Lato"/>
                <a:cs typeface="Lato"/>
                <a:sym typeface="Lato"/>
              </a:rPr>
              <a:t>architecture</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They both  have hierarchy of representation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(layer structure)</a:t>
            </a:r>
            <a:endParaRPr>
              <a:latin typeface="Lato"/>
              <a:ea typeface="Lato"/>
              <a:cs typeface="Lato"/>
              <a:sym typeface="Lato"/>
            </a:endParaRPr>
          </a:p>
        </p:txBody>
      </p:sp>
      <p:sp>
        <p:nvSpPr>
          <p:cNvPr id="219" name="Google Shape;219;p28"/>
          <p:cNvSpPr txBox="1"/>
          <p:nvPr/>
        </p:nvSpPr>
        <p:spPr>
          <a:xfrm>
            <a:off x="81500" y="3228600"/>
            <a:ext cx="4126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Differences with artificial neurons: </a:t>
            </a:r>
            <a:endParaRPr b="1">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Signals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frequency of firing</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Topology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Power consumption (20W vs 250W)</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Learning (</a:t>
            </a:r>
            <a:r>
              <a:rPr lang="en-GB">
                <a:latin typeface="Lato"/>
                <a:ea typeface="Lato"/>
                <a:cs typeface="Lato"/>
                <a:sym typeface="Lato"/>
              </a:rPr>
              <a:t>Optimization</a:t>
            </a:r>
            <a:r>
              <a:rPr lang="en-GB">
                <a:latin typeface="Lato"/>
                <a:ea typeface="Lato"/>
                <a:cs typeface="Lato"/>
                <a:sym typeface="Lato"/>
              </a:rPr>
              <a:t>) !</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9"/>
          <p:cNvSpPr txBox="1"/>
          <p:nvPr/>
        </p:nvSpPr>
        <p:spPr>
          <a:xfrm rot="-183">
            <a:off x="2323225" y="1084956"/>
            <a:ext cx="564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Connectionist Master Algorithm : Neural Network</a:t>
            </a:r>
            <a:endParaRPr b="1">
              <a:latin typeface="Lato"/>
              <a:ea typeface="Lato"/>
              <a:cs typeface="Lato"/>
              <a:sym typeface="Lato"/>
            </a:endParaRPr>
          </a:p>
        </p:txBody>
      </p:sp>
      <p:sp>
        <p:nvSpPr>
          <p:cNvPr id="225" name="Google Shape;225;p29"/>
          <p:cNvSpPr txBox="1"/>
          <p:nvPr/>
        </p:nvSpPr>
        <p:spPr>
          <a:xfrm>
            <a:off x="665925" y="590900"/>
            <a:ext cx="5776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Models Theory and practice  ? </a:t>
            </a:r>
            <a:endParaRPr b="1" sz="1500"/>
          </a:p>
        </p:txBody>
      </p:sp>
      <p:sp>
        <p:nvSpPr>
          <p:cNvPr id="226" name="Google Shape;226;p29"/>
          <p:cNvSpPr txBox="1"/>
          <p:nvPr/>
        </p:nvSpPr>
        <p:spPr>
          <a:xfrm>
            <a:off x="192900" y="1485300"/>
            <a:ext cx="8758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latin typeface="Lato"/>
                <a:ea typeface="Lato"/>
                <a:cs typeface="Lato"/>
                <a:sym typeface="Lato"/>
              </a:rPr>
              <a:t>Why do we need them ?  </a:t>
            </a:r>
            <a:endParaRPr b="1">
              <a:latin typeface="Lato"/>
              <a:ea typeface="Lato"/>
              <a:cs typeface="Lato"/>
              <a:sym typeface="Lato"/>
            </a:endParaRPr>
          </a:p>
        </p:txBody>
      </p:sp>
      <p:pic>
        <p:nvPicPr>
          <p:cNvPr id="227" name="Google Shape;227;p29"/>
          <p:cNvPicPr preferRelativeResize="0"/>
          <p:nvPr/>
        </p:nvPicPr>
        <p:blipFill>
          <a:blip r:embed="rId3">
            <a:alphaModFix/>
          </a:blip>
          <a:stretch>
            <a:fillRect/>
          </a:stretch>
        </p:blipFill>
        <p:spPr>
          <a:xfrm>
            <a:off x="1834050" y="1873075"/>
            <a:ext cx="5776200" cy="30996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0"/>
          <p:cNvSpPr txBox="1"/>
          <p:nvPr/>
        </p:nvSpPr>
        <p:spPr>
          <a:xfrm rot="-186">
            <a:off x="2427296" y="1084941"/>
            <a:ext cx="553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Connectionist Master Algorithm : Neural Network</a:t>
            </a:r>
            <a:endParaRPr b="1">
              <a:latin typeface="Lato"/>
              <a:ea typeface="Lato"/>
              <a:cs typeface="Lato"/>
              <a:sym typeface="Lato"/>
            </a:endParaRPr>
          </a:p>
        </p:txBody>
      </p:sp>
      <p:sp>
        <p:nvSpPr>
          <p:cNvPr id="233" name="Google Shape;233;p30"/>
          <p:cNvSpPr txBox="1"/>
          <p:nvPr/>
        </p:nvSpPr>
        <p:spPr>
          <a:xfrm>
            <a:off x="665925" y="590900"/>
            <a:ext cx="5776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Models Theory and practice  ? </a:t>
            </a:r>
            <a:endParaRPr b="1" sz="1500"/>
          </a:p>
        </p:txBody>
      </p:sp>
      <p:sp>
        <p:nvSpPr>
          <p:cNvPr id="234" name="Google Shape;234;p30"/>
          <p:cNvSpPr txBox="1"/>
          <p:nvPr/>
        </p:nvSpPr>
        <p:spPr>
          <a:xfrm>
            <a:off x="665925" y="1548100"/>
            <a:ext cx="7438800" cy="280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The main component of every model :</a:t>
            </a:r>
            <a:endParaRPr b="1">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GB">
                <a:latin typeface="Lato"/>
                <a:ea typeface="Lato"/>
                <a:cs typeface="Lato"/>
                <a:sym typeface="Lato"/>
              </a:rPr>
              <a:t>Architecture / Baseline   :</a:t>
            </a:r>
            <a:r>
              <a:rPr lang="en-GB">
                <a:solidFill>
                  <a:srgbClr val="4A86E8"/>
                </a:solidFill>
                <a:latin typeface="Lato"/>
                <a:ea typeface="Lato"/>
                <a:cs typeface="Lato"/>
                <a:sym typeface="Lato"/>
              </a:rPr>
              <a:t> </a:t>
            </a:r>
            <a:r>
              <a:rPr lang="en-GB" sz="1700">
                <a:solidFill>
                  <a:srgbClr val="4A86E8"/>
                </a:solidFill>
                <a:latin typeface="Lato"/>
                <a:ea typeface="Lato"/>
                <a:cs typeface="Lato"/>
                <a:sym typeface="Lato"/>
              </a:rPr>
              <a:t> No.Neurons , </a:t>
            </a:r>
            <a:r>
              <a:rPr lang="en-GB" sz="1700">
                <a:solidFill>
                  <a:srgbClr val="4A86E8"/>
                </a:solidFill>
                <a:latin typeface="Lato"/>
                <a:ea typeface="Lato"/>
                <a:cs typeface="Lato"/>
                <a:sym typeface="Lato"/>
              </a:rPr>
              <a:t>No.</a:t>
            </a:r>
            <a:r>
              <a:rPr lang="en-GB" sz="1700">
                <a:solidFill>
                  <a:srgbClr val="4A86E8"/>
                </a:solidFill>
                <a:latin typeface="Lato"/>
                <a:ea typeface="Lato"/>
                <a:cs typeface="Lato"/>
                <a:sym typeface="Lato"/>
              </a:rPr>
              <a:t>layers , Activation function </a:t>
            </a:r>
            <a:endParaRPr b="1" sz="1700">
              <a:solidFill>
                <a:srgbClr val="4A86E8"/>
              </a:solidFill>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GB">
                <a:latin typeface="Lato"/>
                <a:ea typeface="Lato"/>
                <a:cs typeface="Lato"/>
                <a:sym typeface="Lato"/>
              </a:rPr>
              <a:t>Loss/objective function :</a:t>
            </a:r>
            <a:r>
              <a:rPr lang="en-GB">
                <a:solidFill>
                  <a:srgbClr val="4A86E8"/>
                </a:solidFill>
                <a:latin typeface="Lato"/>
                <a:ea typeface="Lato"/>
                <a:cs typeface="Lato"/>
                <a:sym typeface="Lato"/>
              </a:rPr>
              <a:t> </a:t>
            </a:r>
            <a:r>
              <a:rPr lang="en-GB" sz="1700">
                <a:solidFill>
                  <a:srgbClr val="4A86E8"/>
                </a:solidFill>
                <a:latin typeface="Lato"/>
                <a:ea typeface="Lato"/>
                <a:cs typeface="Lato"/>
                <a:sym typeface="Lato"/>
              </a:rPr>
              <a:t>Cross entropy</a:t>
            </a:r>
            <a:r>
              <a:rPr b="1" lang="en-GB">
                <a:solidFill>
                  <a:srgbClr val="4A86E8"/>
                </a:solidFill>
                <a:latin typeface="Lato"/>
                <a:ea typeface="Lato"/>
                <a:cs typeface="Lato"/>
                <a:sym typeface="Lato"/>
              </a:rPr>
              <a:t> </a:t>
            </a:r>
            <a:endParaRPr b="1">
              <a:solidFill>
                <a:srgbClr val="4A86E8"/>
              </a:solidFill>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GB">
                <a:latin typeface="Lato"/>
                <a:ea typeface="Lato"/>
                <a:cs typeface="Lato"/>
                <a:sym typeface="Lato"/>
              </a:rPr>
              <a:t>Optimizer:  </a:t>
            </a:r>
            <a:r>
              <a:rPr lang="en-GB" sz="1600">
                <a:solidFill>
                  <a:srgbClr val="4A86E8"/>
                </a:solidFill>
                <a:latin typeface="Lato"/>
                <a:ea typeface="Lato"/>
                <a:cs typeface="Lato"/>
                <a:sym typeface="Lato"/>
              </a:rPr>
              <a:t>Gradient Descent, Backpropagation</a:t>
            </a:r>
            <a:endParaRPr sz="1600">
              <a:solidFill>
                <a:srgbClr val="4A86E8"/>
              </a:solidFill>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GB">
                <a:latin typeface="Lato"/>
                <a:ea typeface="Lato"/>
                <a:cs typeface="Lato"/>
                <a:sym typeface="Lato"/>
              </a:rPr>
              <a:t>Evaluation Metric: </a:t>
            </a:r>
            <a:r>
              <a:rPr lang="en-GB">
                <a:solidFill>
                  <a:srgbClr val="4A86E8"/>
                </a:solidFill>
                <a:latin typeface="Lato"/>
                <a:ea typeface="Lato"/>
                <a:cs typeface="Lato"/>
                <a:sym typeface="Lato"/>
              </a:rPr>
              <a:t>Accuracy</a:t>
            </a:r>
            <a:r>
              <a:rPr lang="en-GB">
                <a:latin typeface="Lato"/>
                <a:ea typeface="Lato"/>
                <a:cs typeface="Lato"/>
                <a:sym typeface="Lato"/>
              </a:rPr>
              <a:t>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Regulazer: </a:t>
            </a:r>
            <a:r>
              <a:rPr lang="en-GB">
                <a:solidFill>
                  <a:srgbClr val="4A86E8"/>
                </a:solidFill>
                <a:latin typeface="Lato"/>
                <a:ea typeface="Lato"/>
                <a:cs typeface="Lato"/>
                <a:sym typeface="Lato"/>
              </a:rPr>
              <a:t>L2 Norm , Dropout(Yan la cun 1998)</a:t>
            </a:r>
            <a:endParaRPr>
              <a:solidFill>
                <a:srgbClr val="4A86E8"/>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1"/>
          <p:cNvSpPr txBox="1"/>
          <p:nvPr/>
        </p:nvSpPr>
        <p:spPr>
          <a:xfrm>
            <a:off x="665925" y="590900"/>
            <a:ext cx="5776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Models Theory and practice  ? </a:t>
            </a:r>
            <a:endParaRPr b="1" sz="1500"/>
          </a:p>
        </p:txBody>
      </p:sp>
      <p:sp>
        <p:nvSpPr>
          <p:cNvPr id="240" name="Google Shape;240;p31"/>
          <p:cNvSpPr txBox="1"/>
          <p:nvPr/>
        </p:nvSpPr>
        <p:spPr>
          <a:xfrm rot="-186">
            <a:off x="2427296" y="1084941"/>
            <a:ext cx="553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Connectionist Master Algorithm : Neural Network</a:t>
            </a:r>
            <a:endParaRPr b="1">
              <a:latin typeface="Lato"/>
              <a:ea typeface="Lato"/>
              <a:cs typeface="Lato"/>
              <a:sym typeface="Lato"/>
            </a:endParaRPr>
          </a:p>
        </p:txBody>
      </p:sp>
      <p:pic>
        <p:nvPicPr>
          <p:cNvPr id="241" name="Google Shape;241;p31"/>
          <p:cNvPicPr preferRelativeResize="0"/>
          <p:nvPr/>
        </p:nvPicPr>
        <p:blipFill>
          <a:blip r:embed="rId3">
            <a:alphaModFix/>
          </a:blip>
          <a:stretch>
            <a:fillRect/>
          </a:stretch>
        </p:blipFill>
        <p:spPr>
          <a:xfrm>
            <a:off x="152400" y="1914016"/>
            <a:ext cx="8839204" cy="2671615"/>
          </a:xfrm>
          <a:prstGeom prst="rect">
            <a:avLst/>
          </a:prstGeom>
          <a:noFill/>
          <a:ln>
            <a:noFill/>
          </a:ln>
        </p:spPr>
      </p:pic>
      <p:sp>
        <p:nvSpPr>
          <p:cNvPr id="242" name="Google Shape;242;p31"/>
          <p:cNvSpPr txBox="1"/>
          <p:nvPr/>
        </p:nvSpPr>
        <p:spPr>
          <a:xfrm>
            <a:off x="2460475" y="1471425"/>
            <a:ext cx="426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latin typeface="Lato"/>
                <a:ea typeface="Lato"/>
                <a:cs typeface="Lato"/>
                <a:sym typeface="Lato"/>
              </a:rPr>
              <a:t>Features captured by the network </a:t>
            </a:r>
            <a:endParaRPr b="1">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nvSpPr>
        <p:spPr>
          <a:xfrm>
            <a:off x="1424975" y="1490200"/>
            <a:ext cx="5940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Plan of the </a:t>
            </a:r>
            <a:r>
              <a:rPr lang="en-GB">
                <a:latin typeface="Lato"/>
                <a:ea typeface="Lato"/>
                <a:cs typeface="Lato"/>
                <a:sym typeface="Lato"/>
              </a:rPr>
              <a:t>workshop</a:t>
            </a:r>
            <a:r>
              <a:rPr lang="en-GB">
                <a:latin typeface="Lato"/>
                <a:ea typeface="Lato"/>
                <a:cs typeface="Lato"/>
                <a:sym typeface="Lato"/>
              </a:rPr>
              <a:t>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What is machine </a:t>
            </a:r>
            <a:r>
              <a:rPr lang="en-GB">
                <a:latin typeface="Lato"/>
                <a:ea typeface="Lato"/>
                <a:cs typeface="Lato"/>
                <a:sym typeface="Lato"/>
              </a:rPr>
              <a:t>learning</a:t>
            </a:r>
            <a:r>
              <a:rPr lang="en-GB">
                <a:latin typeface="Lato"/>
                <a:ea typeface="Lato"/>
                <a:cs typeface="Lato"/>
                <a:sym typeface="Lato"/>
              </a:rPr>
              <a:t>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What types of models are there</a:t>
            </a:r>
            <a:r>
              <a:rPr lang="en-GB">
                <a:latin typeface="Lato"/>
                <a:ea typeface="Lato"/>
                <a:cs typeface="Lato"/>
                <a:sym typeface="Lato"/>
              </a:rPr>
              <a:t>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Models theory and practice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Bias vs variance tradeoff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Learning resources </a:t>
            </a:r>
            <a:endParaRPr>
              <a:latin typeface="Lato"/>
              <a:ea typeface="Lato"/>
              <a:cs typeface="Lato"/>
              <a:sym typeface="Lato"/>
            </a:endParaRPr>
          </a:p>
        </p:txBody>
      </p:sp>
      <p:sp>
        <p:nvSpPr>
          <p:cNvPr id="97" name="Google Shape;97;p14"/>
          <p:cNvSpPr txBox="1"/>
          <p:nvPr/>
        </p:nvSpPr>
        <p:spPr>
          <a:xfrm>
            <a:off x="584400" y="671775"/>
            <a:ext cx="7539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Machine learning 101 </a:t>
            </a:r>
            <a:endParaRPr b="1"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2"/>
          <p:cNvSpPr txBox="1"/>
          <p:nvPr/>
        </p:nvSpPr>
        <p:spPr>
          <a:xfrm>
            <a:off x="2260450" y="871050"/>
            <a:ext cx="472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Analogizers Master Algorithm : </a:t>
            </a:r>
            <a:r>
              <a:rPr b="1" lang="en-GB">
                <a:latin typeface="Lato"/>
                <a:ea typeface="Lato"/>
                <a:cs typeface="Lato"/>
                <a:sym typeface="Lato"/>
              </a:rPr>
              <a:t>Support</a:t>
            </a:r>
            <a:r>
              <a:rPr b="1" lang="en-GB">
                <a:latin typeface="Lato"/>
                <a:ea typeface="Lato"/>
                <a:cs typeface="Lato"/>
                <a:sym typeface="Lato"/>
              </a:rPr>
              <a:t> Vector machine  </a:t>
            </a:r>
            <a:endParaRPr b="1">
              <a:latin typeface="Lato"/>
              <a:ea typeface="Lato"/>
              <a:cs typeface="Lato"/>
              <a:sym typeface="Lato"/>
            </a:endParaRPr>
          </a:p>
        </p:txBody>
      </p:sp>
      <p:sp>
        <p:nvSpPr>
          <p:cNvPr id="248" name="Google Shape;248;p32"/>
          <p:cNvSpPr txBox="1"/>
          <p:nvPr/>
        </p:nvSpPr>
        <p:spPr>
          <a:xfrm>
            <a:off x="377300" y="561350"/>
            <a:ext cx="5776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Models Theory and practice  ? </a:t>
            </a:r>
            <a:endParaRPr b="1" sz="1500"/>
          </a:p>
        </p:txBody>
      </p:sp>
      <p:sp>
        <p:nvSpPr>
          <p:cNvPr id="249" name="Google Shape;249;p32"/>
          <p:cNvSpPr txBox="1"/>
          <p:nvPr/>
        </p:nvSpPr>
        <p:spPr>
          <a:xfrm>
            <a:off x="377300" y="1362475"/>
            <a:ext cx="8208600" cy="2986200"/>
          </a:xfrm>
          <a:prstGeom prst="rect">
            <a:avLst/>
          </a:prstGeom>
          <a:noFill/>
          <a:ln>
            <a:noFill/>
          </a:ln>
        </p:spPr>
        <p:txBody>
          <a:bodyPr anchorCtr="0" anchor="t" bIns="91425" lIns="91425" spcFirstLastPara="1" rIns="91425" wrap="square" tIns="91425">
            <a:spAutoFit/>
          </a:bodyPr>
          <a:lstStyle/>
          <a:p>
            <a:pPr indent="-317500" lvl="0" marL="457200" rtl="0" algn="l">
              <a:lnSpc>
                <a:spcPct val="100000"/>
              </a:lnSpc>
              <a:spcBef>
                <a:spcPts val="0"/>
              </a:spcBef>
              <a:spcAft>
                <a:spcPts val="0"/>
              </a:spcAft>
              <a:buSzPts val="1400"/>
              <a:buFont typeface="Lato"/>
              <a:buChar char="●"/>
            </a:pPr>
            <a:r>
              <a:rPr lang="en-GB">
                <a:latin typeface="Lato"/>
                <a:ea typeface="Lato"/>
                <a:cs typeface="Lato"/>
                <a:sym typeface="Lato"/>
              </a:rPr>
              <a:t>What is a Support vector </a:t>
            </a:r>
            <a:r>
              <a:rPr lang="en-GB">
                <a:latin typeface="Lato"/>
                <a:ea typeface="Lato"/>
                <a:cs typeface="Lato"/>
                <a:sym typeface="Lato"/>
              </a:rPr>
              <a:t>machine</a:t>
            </a:r>
            <a:r>
              <a:rPr lang="en-GB">
                <a:latin typeface="Lato"/>
                <a:ea typeface="Lato"/>
                <a:cs typeface="Lato"/>
                <a:sym typeface="Lato"/>
              </a:rPr>
              <a:t> ?</a:t>
            </a:r>
            <a:endParaRPr>
              <a:latin typeface="Lato"/>
              <a:ea typeface="Lato"/>
              <a:cs typeface="Lato"/>
              <a:sym typeface="Lato"/>
            </a:endParaRPr>
          </a:p>
          <a:p>
            <a:pPr indent="-317500" lvl="1" marL="914400" rtl="0" algn="l">
              <a:lnSpc>
                <a:spcPct val="100000"/>
              </a:lnSpc>
              <a:spcBef>
                <a:spcPts val="0"/>
              </a:spcBef>
              <a:spcAft>
                <a:spcPts val="0"/>
              </a:spcAft>
              <a:buSzPts val="1400"/>
              <a:buFont typeface="Lato"/>
              <a:buChar char="○"/>
            </a:pPr>
            <a:r>
              <a:rPr lang="en-GB">
                <a:latin typeface="Lato"/>
                <a:ea typeface="Lato"/>
                <a:cs typeface="Lato"/>
                <a:sym typeface="Lato"/>
              </a:rPr>
              <a:t>Developed by Rosenblatt at AT&amp;T in 1958</a:t>
            </a:r>
            <a:endParaRPr>
              <a:latin typeface="Lato"/>
              <a:ea typeface="Lato"/>
              <a:cs typeface="Lato"/>
              <a:sym typeface="Lato"/>
            </a:endParaRPr>
          </a:p>
          <a:p>
            <a:pPr indent="-317500" lvl="1" marL="914400" rtl="0" algn="l">
              <a:lnSpc>
                <a:spcPct val="100000"/>
              </a:lnSpc>
              <a:spcBef>
                <a:spcPts val="0"/>
              </a:spcBef>
              <a:spcAft>
                <a:spcPts val="0"/>
              </a:spcAft>
              <a:buSzPts val="1400"/>
              <a:buFont typeface="Lato"/>
              <a:buChar char="○"/>
            </a:pPr>
            <a:r>
              <a:rPr lang="en-GB">
                <a:latin typeface="Lato"/>
                <a:ea typeface="Lato"/>
                <a:cs typeface="Lato"/>
                <a:sym typeface="Lato"/>
              </a:rPr>
              <a:t>It uses a support vectors to calibrate </a:t>
            </a:r>
            <a:r>
              <a:rPr lang="en-GB">
                <a:latin typeface="Lato"/>
                <a:ea typeface="Lato"/>
                <a:cs typeface="Lato"/>
                <a:sym typeface="Lato"/>
              </a:rPr>
              <a:t>the dividing hyperplane</a:t>
            </a:r>
            <a:endParaRPr>
              <a:latin typeface="Lato"/>
              <a:ea typeface="Lato"/>
              <a:cs typeface="Lato"/>
              <a:sym typeface="Lato"/>
            </a:endParaRPr>
          </a:p>
          <a:p>
            <a:pPr indent="0" lvl="0" marL="0" rtl="0" algn="l">
              <a:lnSpc>
                <a:spcPct val="100000"/>
              </a:lnSpc>
              <a:spcBef>
                <a:spcPts val="0"/>
              </a:spcBef>
              <a:spcAft>
                <a:spcPts val="0"/>
              </a:spcAft>
              <a:buNone/>
            </a:pPr>
            <a:r>
              <a:t/>
            </a:r>
            <a:endParaRPr>
              <a:latin typeface="Lato"/>
              <a:ea typeface="Lato"/>
              <a:cs typeface="Lato"/>
              <a:sym typeface="Lato"/>
            </a:endParaRPr>
          </a:p>
          <a:p>
            <a:pPr indent="-317500" lvl="0" marL="457200" rtl="0" algn="l">
              <a:lnSpc>
                <a:spcPct val="100000"/>
              </a:lnSpc>
              <a:spcBef>
                <a:spcPts val="0"/>
              </a:spcBef>
              <a:spcAft>
                <a:spcPts val="0"/>
              </a:spcAft>
              <a:buSzPts val="1400"/>
              <a:buFont typeface="Lato"/>
              <a:buChar char="●"/>
            </a:pPr>
            <a:r>
              <a:rPr lang="en-GB">
                <a:latin typeface="Lato"/>
                <a:ea typeface="Lato"/>
                <a:cs typeface="Lato"/>
                <a:sym typeface="Lato"/>
              </a:rPr>
              <a:t>Intuition</a:t>
            </a:r>
            <a:r>
              <a:rPr lang="en-GB">
                <a:latin typeface="Lato"/>
                <a:ea typeface="Lato"/>
                <a:cs typeface="Lato"/>
                <a:sym typeface="Lato"/>
              </a:rPr>
              <a:t> that it hinges on ? and h</a:t>
            </a:r>
            <a:r>
              <a:rPr lang="en-GB">
                <a:latin typeface="Lato"/>
                <a:ea typeface="Lato"/>
                <a:cs typeface="Lato"/>
                <a:sym typeface="Lato"/>
              </a:rPr>
              <a:t>ow it differs from </a:t>
            </a:r>
            <a:r>
              <a:rPr lang="en-GB">
                <a:latin typeface="Lato"/>
                <a:ea typeface="Lato"/>
                <a:cs typeface="Lato"/>
                <a:sym typeface="Lato"/>
              </a:rPr>
              <a:t>  other models ?</a:t>
            </a:r>
            <a:endParaRPr>
              <a:latin typeface="Lato"/>
              <a:ea typeface="Lato"/>
              <a:cs typeface="Lato"/>
              <a:sym typeface="Lato"/>
            </a:endParaRPr>
          </a:p>
          <a:p>
            <a:pPr indent="-317500" lvl="1" marL="914400" rtl="0" algn="l">
              <a:lnSpc>
                <a:spcPct val="100000"/>
              </a:lnSpc>
              <a:spcBef>
                <a:spcPts val="0"/>
              </a:spcBef>
              <a:spcAft>
                <a:spcPts val="0"/>
              </a:spcAft>
              <a:buSzPts val="1400"/>
              <a:buFont typeface="Lato"/>
              <a:buChar char="○"/>
            </a:pPr>
            <a:r>
              <a:rPr lang="en-GB">
                <a:latin typeface="Lato"/>
                <a:ea typeface="Lato"/>
                <a:cs typeface="Lato"/>
                <a:sym typeface="Lato"/>
              </a:rPr>
              <a:t>Non-probabilistic Geometric loss function </a:t>
            </a:r>
            <a:endParaRPr>
              <a:latin typeface="Lato"/>
              <a:ea typeface="Lato"/>
              <a:cs typeface="Lato"/>
              <a:sym typeface="Lato"/>
            </a:endParaRPr>
          </a:p>
          <a:p>
            <a:pPr indent="-317500" lvl="1" marL="914400" rtl="0" algn="l">
              <a:lnSpc>
                <a:spcPct val="100000"/>
              </a:lnSpc>
              <a:spcBef>
                <a:spcPts val="0"/>
              </a:spcBef>
              <a:spcAft>
                <a:spcPts val="0"/>
              </a:spcAft>
              <a:buSzPts val="1400"/>
              <a:buFont typeface="Lato"/>
              <a:buChar char="○"/>
            </a:pPr>
            <a:r>
              <a:rPr lang="en-GB">
                <a:latin typeface="Lato"/>
                <a:ea typeface="Lato"/>
                <a:cs typeface="Lato"/>
                <a:sym typeface="Lato"/>
              </a:rPr>
              <a:t>Maximizing margins(support vectors) between the classes </a:t>
            </a:r>
            <a:endParaRPr>
              <a:latin typeface="Lato"/>
              <a:ea typeface="Lato"/>
              <a:cs typeface="Lato"/>
              <a:sym typeface="Lato"/>
            </a:endParaRPr>
          </a:p>
          <a:p>
            <a:pPr indent="0" lvl="0" marL="0" rtl="0" algn="l">
              <a:lnSpc>
                <a:spcPct val="100000"/>
              </a:lnSpc>
              <a:spcBef>
                <a:spcPts val="0"/>
              </a:spcBef>
              <a:spcAft>
                <a:spcPts val="0"/>
              </a:spcAft>
              <a:buNone/>
            </a:pPr>
            <a:r>
              <a:t/>
            </a:r>
            <a:endParaRPr>
              <a:latin typeface="Lato"/>
              <a:ea typeface="Lato"/>
              <a:cs typeface="Lato"/>
              <a:sym typeface="Lato"/>
            </a:endParaRPr>
          </a:p>
          <a:p>
            <a:pPr indent="-317500" lvl="0" marL="457200" rtl="0" algn="l">
              <a:lnSpc>
                <a:spcPct val="100000"/>
              </a:lnSpc>
              <a:spcBef>
                <a:spcPts val="0"/>
              </a:spcBef>
              <a:spcAft>
                <a:spcPts val="0"/>
              </a:spcAft>
              <a:buSzPts val="1400"/>
              <a:buFont typeface="Lato"/>
              <a:buChar char="●"/>
            </a:pPr>
            <a:r>
              <a:rPr lang="en-GB">
                <a:latin typeface="Lato"/>
                <a:ea typeface="Lato"/>
                <a:cs typeface="Lato"/>
                <a:sym typeface="Lato"/>
              </a:rPr>
              <a:t> What’s the use cases of it  ?</a:t>
            </a:r>
            <a:endParaRPr>
              <a:latin typeface="Lato"/>
              <a:ea typeface="Lato"/>
              <a:cs typeface="Lato"/>
              <a:sym typeface="Lato"/>
            </a:endParaRPr>
          </a:p>
          <a:p>
            <a:pPr indent="-317500" lvl="1" marL="914400" rtl="0" algn="l">
              <a:lnSpc>
                <a:spcPct val="100000"/>
              </a:lnSpc>
              <a:spcBef>
                <a:spcPts val="0"/>
              </a:spcBef>
              <a:spcAft>
                <a:spcPts val="0"/>
              </a:spcAft>
              <a:buSzPts val="1400"/>
              <a:buFont typeface="Lato"/>
              <a:buChar char="○"/>
            </a:pPr>
            <a:r>
              <a:rPr lang="en-GB">
                <a:latin typeface="Lato"/>
                <a:ea typeface="Lato"/>
                <a:cs typeface="Lato"/>
                <a:sym typeface="Lato"/>
              </a:rPr>
              <a:t>Regression and classification and even unsupervised learning</a:t>
            </a:r>
            <a:endParaRPr>
              <a:latin typeface="Lato"/>
              <a:ea typeface="Lato"/>
              <a:cs typeface="Lato"/>
              <a:sym typeface="Lato"/>
            </a:endParaRPr>
          </a:p>
          <a:p>
            <a:pPr indent="-317500" lvl="1" marL="914400" rtl="0" algn="l">
              <a:lnSpc>
                <a:spcPct val="100000"/>
              </a:lnSpc>
              <a:spcBef>
                <a:spcPts val="0"/>
              </a:spcBef>
              <a:spcAft>
                <a:spcPts val="0"/>
              </a:spcAft>
              <a:buSzPts val="1400"/>
              <a:buFont typeface="Lato"/>
              <a:buChar char="○"/>
            </a:pPr>
            <a:r>
              <a:rPr lang="en-GB">
                <a:latin typeface="Lato"/>
                <a:ea typeface="Lato"/>
                <a:cs typeface="Lato"/>
                <a:sym typeface="Lato"/>
              </a:rPr>
              <a:t>It’s simpler and works better with less data, compared to the </a:t>
            </a:r>
            <a:r>
              <a:rPr lang="en-GB">
                <a:latin typeface="Lato"/>
                <a:ea typeface="Lato"/>
                <a:cs typeface="Lato"/>
                <a:sym typeface="Lato"/>
              </a:rPr>
              <a:t>amount</a:t>
            </a:r>
            <a:r>
              <a:rPr lang="en-GB">
                <a:latin typeface="Lato"/>
                <a:ea typeface="Lato"/>
                <a:cs typeface="Lato"/>
                <a:sym typeface="Lato"/>
              </a:rPr>
              <a:t> of data needed for NN  </a:t>
            </a:r>
            <a:endParaRPr>
              <a:latin typeface="Lato"/>
              <a:ea typeface="Lato"/>
              <a:cs typeface="Lato"/>
              <a:sym typeface="Lato"/>
            </a:endParaRPr>
          </a:p>
          <a:p>
            <a:pPr indent="-317500" lvl="1" marL="914400" rtl="0" algn="l">
              <a:lnSpc>
                <a:spcPct val="100000"/>
              </a:lnSpc>
              <a:spcBef>
                <a:spcPts val="0"/>
              </a:spcBef>
              <a:spcAft>
                <a:spcPts val="0"/>
              </a:spcAft>
              <a:buSzPts val="1400"/>
              <a:buFont typeface="Lato"/>
              <a:buChar char="○"/>
            </a:pPr>
            <a:r>
              <a:rPr lang="en-GB">
                <a:latin typeface="Lato"/>
                <a:ea typeface="Lato"/>
                <a:cs typeface="Lato"/>
                <a:sym typeface="Lato"/>
              </a:rPr>
              <a:t>It does not work well on data sets with a lot of noise</a:t>
            </a:r>
            <a:endParaRPr>
              <a:latin typeface="Lato"/>
              <a:ea typeface="Lato"/>
              <a:cs typeface="Lato"/>
              <a:sym typeface="Lato"/>
            </a:endParaRPr>
          </a:p>
          <a:p>
            <a:pPr indent="-317500" lvl="1" marL="914400" rtl="0" algn="l">
              <a:lnSpc>
                <a:spcPct val="100000"/>
              </a:lnSpc>
              <a:spcBef>
                <a:spcPts val="0"/>
              </a:spcBef>
              <a:spcAft>
                <a:spcPts val="0"/>
              </a:spcAft>
              <a:buSzPts val="1400"/>
              <a:buFont typeface="Lato"/>
              <a:buChar char="○"/>
            </a:pPr>
            <a:r>
              <a:rPr lang="en-GB">
                <a:latin typeface="Lato"/>
                <a:ea typeface="Lato"/>
                <a:cs typeface="Lato"/>
                <a:sym typeface="Lato"/>
              </a:rPr>
              <a:t>Is not affected by the curse of dimionalitty </a:t>
            </a:r>
            <a:endParaRPr>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3"/>
          <p:cNvSpPr txBox="1"/>
          <p:nvPr/>
        </p:nvSpPr>
        <p:spPr>
          <a:xfrm>
            <a:off x="2668175" y="984550"/>
            <a:ext cx="3487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latin typeface="Lato"/>
                <a:ea typeface="Lato"/>
                <a:cs typeface="Lato"/>
                <a:sym typeface="Lato"/>
              </a:rPr>
              <a:t>Bias </a:t>
            </a:r>
            <a:r>
              <a:rPr b="1" lang="en-GB">
                <a:latin typeface="Lato"/>
                <a:ea typeface="Lato"/>
                <a:cs typeface="Lato"/>
                <a:sym typeface="Lato"/>
              </a:rPr>
              <a:t>vs </a:t>
            </a:r>
            <a:r>
              <a:rPr b="1" lang="en-GB">
                <a:latin typeface="Lato"/>
                <a:ea typeface="Lato"/>
                <a:cs typeface="Lato"/>
                <a:sym typeface="Lato"/>
              </a:rPr>
              <a:t>variance tradeoff</a:t>
            </a:r>
            <a:endParaRPr b="1">
              <a:latin typeface="Lato"/>
              <a:ea typeface="Lato"/>
              <a:cs typeface="Lato"/>
              <a:sym typeface="Lato"/>
            </a:endParaRPr>
          </a:p>
        </p:txBody>
      </p:sp>
      <p:sp>
        <p:nvSpPr>
          <p:cNvPr id="255" name="Google Shape;255;p33"/>
          <p:cNvSpPr txBox="1"/>
          <p:nvPr/>
        </p:nvSpPr>
        <p:spPr>
          <a:xfrm>
            <a:off x="682475" y="615875"/>
            <a:ext cx="415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Machine learning 101</a:t>
            </a:r>
            <a:endParaRPr b="1" sz="1500"/>
          </a:p>
        </p:txBody>
      </p:sp>
      <p:sp>
        <p:nvSpPr>
          <p:cNvPr id="256" name="Google Shape;256;p33"/>
          <p:cNvSpPr txBox="1"/>
          <p:nvPr/>
        </p:nvSpPr>
        <p:spPr>
          <a:xfrm>
            <a:off x="682475" y="1384738"/>
            <a:ext cx="80754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GB">
                <a:latin typeface="Lato"/>
                <a:ea typeface="Lato"/>
                <a:cs typeface="Lato"/>
                <a:sym typeface="Lato"/>
              </a:rPr>
              <a:t>What we have done so far is to reduce the training error/loss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How does that relate to the test error  ?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What is the test error/loss decomposition  ?</a:t>
            </a:r>
            <a:endParaRPr>
              <a:latin typeface="Lato"/>
              <a:ea typeface="Lato"/>
              <a:cs typeface="Lato"/>
              <a:sym typeface="Lato"/>
            </a:endParaRPr>
          </a:p>
        </p:txBody>
      </p:sp>
      <p:pic>
        <p:nvPicPr>
          <p:cNvPr id="257" name="Google Shape;257;p33"/>
          <p:cNvPicPr preferRelativeResize="0"/>
          <p:nvPr/>
        </p:nvPicPr>
        <p:blipFill>
          <a:blip r:embed="rId4">
            <a:alphaModFix/>
          </a:blip>
          <a:stretch>
            <a:fillRect/>
          </a:stretch>
        </p:blipFill>
        <p:spPr>
          <a:xfrm>
            <a:off x="152400" y="3871224"/>
            <a:ext cx="8839200" cy="1052325"/>
          </a:xfrm>
          <a:prstGeom prst="rect">
            <a:avLst/>
          </a:prstGeom>
          <a:noFill/>
          <a:ln>
            <a:noFill/>
          </a:ln>
        </p:spPr>
      </p:pic>
      <p:pic>
        <p:nvPicPr>
          <p:cNvPr id="258" name="Google Shape;258;p33"/>
          <p:cNvPicPr preferRelativeResize="0"/>
          <p:nvPr/>
        </p:nvPicPr>
        <p:blipFill>
          <a:blip r:embed="rId5">
            <a:alphaModFix/>
          </a:blip>
          <a:stretch>
            <a:fillRect/>
          </a:stretch>
        </p:blipFill>
        <p:spPr>
          <a:xfrm>
            <a:off x="2605750" y="2216050"/>
            <a:ext cx="2944925" cy="831300"/>
          </a:xfrm>
          <a:prstGeom prst="rect">
            <a:avLst/>
          </a:prstGeom>
          <a:noFill/>
          <a:ln>
            <a:noFill/>
          </a:ln>
        </p:spPr>
      </p:pic>
      <p:sp>
        <p:nvSpPr>
          <p:cNvPr id="259" name="Google Shape;259;p33"/>
          <p:cNvSpPr/>
          <p:nvPr/>
        </p:nvSpPr>
        <p:spPr>
          <a:xfrm>
            <a:off x="3872250" y="3203388"/>
            <a:ext cx="411900" cy="511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par>
                                <p:cTn fill="hold" nodeType="with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par>
                                <p:cTn fill="hold" nodeType="with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4"/>
          <p:cNvSpPr txBox="1"/>
          <p:nvPr/>
        </p:nvSpPr>
        <p:spPr>
          <a:xfrm>
            <a:off x="2668175" y="832150"/>
            <a:ext cx="3487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latin typeface="Lato"/>
                <a:ea typeface="Lato"/>
                <a:cs typeface="Lato"/>
                <a:sym typeface="Lato"/>
              </a:rPr>
              <a:t>Bias vs variance tradeoff</a:t>
            </a:r>
            <a:endParaRPr b="1">
              <a:latin typeface="Lato"/>
              <a:ea typeface="Lato"/>
              <a:cs typeface="Lato"/>
              <a:sym typeface="Lato"/>
            </a:endParaRPr>
          </a:p>
        </p:txBody>
      </p:sp>
      <p:sp>
        <p:nvSpPr>
          <p:cNvPr id="265" name="Google Shape;265;p34"/>
          <p:cNvSpPr txBox="1"/>
          <p:nvPr/>
        </p:nvSpPr>
        <p:spPr>
          <a:xfrm>
            <a:off x="285200" y="615875"/>
            <a:ext cx="415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Machine learning 101</a:t>
            </a:r>
            <a:endParaRPr b="1" sz="1500"/>
          </a:p>
        </p:txBody>
      </p:sp>
      <p:pic>
        <p:nvPicPr>
          <p:cNvPr id="266" name="Google Shape;266;p34"/>
          <p:cNvPicPr preferRelativeResize="0"/>
          <p:nvPr/>
        </p:nvPicPr>
        <p:blipFill>
          <a:blip r:embed="rId3">
            <a:alphaModFix/>
          </a:blip>
          <a:stretch>
            <a:fillRect/>
          </a:stretch>
        </p:blipFill>
        <p:spPr>
          <a:xfrm>
            <a:off x="520100" y="1338250"/>
            <a:ext cx="8121826" cy="694475"/>
          </a:xfrm>
          <a:prstGeom prst="rect">
            <a:avLst/>
          </a:prstGeom>
          <a:noFill/>
          <a:ln>
            <a:noFill/>
          </a:ln>
        </p:spPr>
      </p:pic>
      <p:sp>
        <p:nvSpPr>
          <p:cNvPr id="267" name="Google Shape;267;p34"/>
          <p:cNvSpPr/>
          <p:nvPr/>
        </p:nvSpPr>
        <p:spPr>
          <a:xfrm>
            <a:off x="4238973" y="2071849"/>
            <a:ext cx="345600" cy="431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8" name="Google Shape;268;p34"/>
          <p:cNvPicPr preferRelativeResize="0"/>
          <p:nvPr/>
        </p:nvPicPr>
        <p:blipFill>
          <a:blip r:embed="rId4">
            <a:alphaModFix/>
          </a:blip>
          <a:stretch>
            <a:fillRect/>
          </a:stretch>
        </p:blipFill>
        <p:spPr>
          <a:xfrm>
            <a:off x="1484500" y="2571750"/>
            <a:ext cx="6126826" cy="2359800"/>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5"/>
          <p:cNvSpPr txBox="1"/>
          <p:nvPr/>
        </p:nvSpPr>
        <p:spPr>
          <a:xfrm>
            <a:off x="285200" y="615875"/>
            <a:ext cx="415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Machine learning 101</a:t>
            </a:r>
            <a:endParaRPr b="1" sz="1500"/>
          </a:p>
        </p:txBody>
      </p:sp>
      <p:sp>
        <p:nvSpPr>
          <p:cNvPr id="274" name="Google Shape;274;p35"/>
          <p:cNvSpPr txBox="1"/>
          <p:nvPr/>
        </p:nvSpPr>
        <p:spPr>
          <a:xfrm>
            <a:off x="2668175" y="832150"/>
            <a:ext cx="3487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latin typeface="Lato"/>
                <a:ea typeface="Lato"/>
                <a:cs typeface="Lato"/>
                <a:sym typeface="Lato"/>
              </a:rPr>
              <a:t>Bias vs variance tradeoff</a:t>
            </a:r>
            <a:endParaRPr b="1">
              <a:latin typeface="Lato"/>
              <a:ea typeface="Lato"/>
              <a:cs typeface="Lato"/>
              <a:sym typeface="Lato"/>
            </a:endParaRPr>
          </a:p>
        </p:txBody>
      </p:sp>
      <p:sp>
        <p:nvSpPr>
          <p:cNvPr id="275" name="Google Shape;275;p35"/>
          <p:cNvSpPr txBox="1"/>
          <p:nvPr/>
        </p:nvSpPr>
        <p:spPr>
          <a:xfrm>
            <a:off x="124100" y="1501600"/>
            <a:ext cx="4314300" cy="3300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0"/>
              </a:spcAft>
              <a:buNone/>
            </a:pPr>
            <a:r>
              <a:rPr b="1" lang="en-GB" sz="1250">
                <a:solidFill>
                  <a:srgbClr val="325B9D"/>
                </a:solidFill>
                <a:latin typeface="Verdana"/>
                <a:ea typeface="Verdana"/>
                <a:cs typeface="Verdana"/>
                <a:sym typeface="Verdana"/>
              </a:rPr>
              <a:t>High Variance (overfitting)</a:t>
            </a:r>
            <a:endParaRPr b="1" sz="1250">
              <a:solidFill>
                <a:srgbClr val="325B9D"/>
              </a:solidFill>
              <a:latin typeface="Verdana"/>
              <a:ea typeface="Verdana"/>
              <a:cs typeface="Verdana"/>
              <a:sym typeface="Verdana"/>
            </a:endParaRPr>
          </a:p>
          <a:p>
            <a:pPr indent="0" lvl="0" marL="0" rtl="0" algn="l">
              <a:lnSpc>
                <a:spcPct val="106363"/>
              </a:lnSpc>
              <a:spcBef>
                <a:spcPts val="1000"/>
              </a:spcBef>
              <a:spcAft>
                <a:spcPts val="0"/>
              </a:spcAft>
              <a:buNone/>
            </a:pPr>
            <a:r>
              <a:rPr lang="en-GB" sz="1100">
                <a:solidFill>
                  <a:srgbClr val="333333"/>
                </a:solidFill>
                <a:latin typeface="Verdana"/>
                <a:ea typeface="Verdana"/>
                <a:cs typeface="Verdana"/>
                <a:sym typeface="Verdana"/>
              </a:rPr>
              <a:t>In the first regime, the cause of the poor performance is high variance.</a:t>
            </a:r>
            <a:endParaRPr sz="1100">
              <a:solidFill>
                <a:srgbClr val="333333"/>
              </a:solidFill>
              <a:latin typeface="Verdana"/>
              <a:ea typeface="Verdana"/>
              <a:cs typeface="Verdana"/>
              <a:sym typeface="Verdana"/>
            </a:endParaRPr>
          </a:p>
          <a:p>
            <a:pPr indent="0" lvl="0" marL="0" rtl="0" algn="l">
              <a:lnSpc>
                <a:spcPct val="106363"/>
              </a:lnSpc>
              <a:spcBef>
                <a:spcPts val="1000"/>
              </a:spcBef>
              <a:spcAft>
                <a:spcPts val="0"/>
              </a:spcAft>
              <a:buNone/>
            </a:pPr>
            <a:r>
              <a:rPr b="1" lang="en-GB" sz="1100">
                <a:solidFill>
                  <a:srgbClr val="333333"/>
                </a:solidFill>
                <a:latin typeface="Verdana"/>
                <a:ea typeface="Verdana"/>
                <a:cs typeface="Verdana"/>
                <a:sym typeface="Verdana"/>
              </a:rPr>
              <a:t>Symptoms</a:t>
            </a:r>
            <a:r>
              <a:rPr lang="en-GB" sz="1100">
                <a:solidFill>
                  <a:srgbClr val="333333"/>
                </a:solidFill>
                <a:latin typeface="Verdana"/>
                <a:ea typeface="Verdana"/>
                <a:cs typeface="Verdana"/>
                <a:sym typeface="Verdana"/>
              </a:rPr>
              <a:t>:</a:t>
            </a:r>
            <a:endParaRPr sz="1100">
              <a:solidFill>
                <a:srgbClr val="333333"/>
              </a:solidFill>
              <a:latin typeface="Verdana"/>
              <a:ea typeface="Verdana"/>
              <a:cs typeface="Verdana"/>
              <a:sym typeface="Verdana"/>
            </a:endParaRPr>
          </a:p>
          <a:p>
            <a:pPr indent="-298450" lvl="0" marL="698500" marR="25400" rtl="0" algn="l">
              <a:lnSpc>
                <a:spcPct val="115000"/>
              </a:lnSpc>
              <a:spcBef>
                <a:spcPts val="1000"/>
              </a:spcBef>
              <a:spcAft>
                <a:spcPts val="0"/>
              </a:spcAft>
              <a:buClr>
                <a:srgbClr val="333333"/>
              </a:buClr>
              <a:buSzPts val="1100"/>
              <a:buFont typeface="Verdana"/>
              <a:buAutoNum type="arabicPeriod"/>
            </a:pPr>
            <a:r>
              <a:rPr lang="en-GB" sz="1100">
                <a:solidFill>
                  <a:srgbClr val="333333"/>
                </a:solidFill>
                <a:latin typeface="Verdana"/>
                <a:ea typeface="Verdana"/>
                <a:cs typeface="Verdana"/>
                <a:sym typeface="Verdana"/>
              </a:rPr>
              <a:t>Training error is much lower than test error</a:t>
            </a:r>
            <a:endParaRPr sz="1100">
              <a:solidFill>
                <a:srgbClr val="333333"/>
              </a:solidFill>
              <a:latin typeface="Verdana"/>
              <a:ea typeface="Verdana"/>
              <a:cs typeface="Verdana"/>
              <a:sym typeface="Verdana"/>
            </a:endParaRPr>
          </a:p>
          <a:p>
            <a:pPr indent="-298450" lvl="0" marL="698500" marR="25400" rtl="0" algn="l">
              <a:lnSpc>
                <a:spcPct val="115000"/>
              </a:lnSpc>
              <a:spcBef>
                <a:spcPts val="0"/>
              </a:spcBef>
              <a:spcAft>
                <a:spcPts val="0"/>
              </a:spcAft>
              <a:buClr>
                <a:srgbClr val="333333"/>
              </a:buClr>
              <a:buSzPts val="1100"/>
              <a:buFont typeface="Verdana"/>
              <a:buAutoNum type="arabicPeriod"/>
            </a:pPr>
            <a:r>
              <a:rPr lang="en-GB" sz="1100">
                <a:solidFill>
                  <a:srgbClr val="333333"/>
                </a:solidFill>
                <a:latin typeface="Verdana"/>
                <a:ea typeface="Verdana"/>
                <a:cs typeface="Verdana"/>
                <a:sym typeface="Verdana"/>
              </a:rPr>
              <a:t>Training error is lower than </a:t>
            </a:r>
            <a:r>
              <a:rPr lang="en-GB" sz="1100">
                <a:solidFill>
                  <a:srgbClr val="333333"/>
                </a:solidFill>
                <a:latin typeface="Verdana"/>
                <a:ea typeface="Verdana"/>
                <a:cs typeface="Verdana"/>
                <a:sym typeface="Verdana"/>
              </a:rPr>
              <a:t>desired error threshold</a:t>
            </a:r>
            <a:endParaRPr sz="1100">
              <a:solidFill>
                <a:srgbClr val="333333"/>
              </a:solidFill>
              <a:latin typeface="Verdana"/>
              <a:ea typeface="Verdana"/>
              <a:cs typeface="Verdana"/>
              <a:sym typeface="Verdana"/>
            </a:endParaRPr>
          </a:p>
          <a:p>
            <a:pPr indent="0" lvl="0" marL="0" rtl="0" algn="l">
              <a:lnSpc>
                <a:spcPct val="106363"/>
              </a:lnSpc>
              <a:spcBef>
                <a:spcPts val="1000"/>
              </a:spcBef>
              <a:spcAft>
                <a:spcPts val="0"/>
              </a:spcAft>
              <a:buNone/>
            </a:pPr>
            <a:r>
              <a:rPr b="1" lang="en-GB" sz="1100">
                <a:solidFill>
                  <a:srgbClr val="333333"/>
                </a:solidFill>
                <a:latin typeface="Verdana"/>
                <a:ea typeface="Verdana"/>
                <a:cs typeface="Verdana"/>
                <a:sym typeface="Verdana"/>
              </a:rPr>
              <a:t>Remedies</a:t>
            </a:r>
            <a:r>
              <a:rPr lang="en-GB" sz="1100">
                <a:solidFill>
                  <a:srgbClr val="333333"/>
                </a:solidFill>
                <a:latin typeface="Verdana"/>
                <a:ea typeface="Verdana"/>
                <a:cs typeface="Verdana"/>
                <a:sym typeface="Verdana"/>
              </a:rPr>
              <a:t>:</a:t>
            </a:r>
            <a:endParaRPr sz="1100">
              <a:solidFill>
                <a:srgbClr val="333333"/>
              </a:solidFill>
              <a:latin typeface="Verdana"/>
              <a:ea typeface="Verdana"/>
              <a:cs typeface="Verdana"/>
              <a:sym typeface="Verdana"/>
            </a:endParaRPr>
          </a:p>
          <a:p>
            <a:pPr indent="-298450" lvl="0" marL="698500" marR="25400" rtl="0" algn="l">
              <a:lnSpc>
                <a:spcPct val="115000"/>
              </a:lnSpc>
              <a:spcBef>
                <a:spcPts val="1000"/>
              </a:spcBef>
              <a:spcAft>
                <a:spcPts val="0"/>
              </a:spcAft>
              <a:buClr>
                <a:srgbClr val="333333"/>
              </a:buClr>
              <a:buSzPts val="1100"/>
              <a:buFont typeface="Verdana"/>
              <a:buChar char="●"/>
            </a:pPr>
            <a:r>
              <a:rPr lang="en-GB" sz="1100">
                <a:solidFill>
                  <a:srgbClr val="333333"/>
                </a:solidFill>
                <a:latin typeface="Verdana"/>
                <a:ea typeface="Verdana"/>
                <a:cs typeface="Verdana"/>
                <a:sym typeface="Verdana"/>
              </a:rPr>
              <a:t>Add more training data</a:t>
            </a:r>
            <a:endParaRPr sz="1100">
              <a:solidFill>
                <a:srgbClr val="333333"/>
              </a:solidFill>
              <a:latin typeface="Verdana"/>
              <a:ea typeface="Verdana"/>
              <a:cs typeface="Verdana"/>
              <a:sym typeface="Verdana"/>
            </a:endParaRPr>
          </a:p>
          <a:p>
            <a:pPr indent="-298450" lvl="0" marL="698500" marR="25400" rtl="0" algn="l">
              <a:lnSpc>
                <a:spcPct val="115000"/>
              </a:lnSpc>
              <a:spcBef>
                <a:spcPts val="0"/>
              </a:spcBef>
              <a:spcAft>
                <a:spcPts val="0"/>
              </a:spcAft>
              <a:buClr>
                <a:srgbClr val="333333"/>
              </a:buClr>
              <a:buSzPts val="1100"/>
              <a:buFont typeface="Verdana"/>
              <a:buChar char="●"/>
            </a:pPr>
            <a:r>
              <a:rPr lang="en-GB" sz="1100">
                <a:solidFill>
                  <a:srgbClr val="333333"/>
                </a:solidFill>
                <a:latin typeface="Verdana"/>
                <a:ea typeface="Verdana"/>
                <a:cs typeface="Verdana"/>
                <a:sym typeface="Verdana"/>
              </a:rPr>
              <a:t>Reduce model complexity, complex models are prone to high variance</a:t>
            </a:r>
            <a:endParaRPr sz="1100">
              <a:solidFill>
                <a:srgbClr val="333333"/>
              </a:solidFill>
              <a:latin typeface="Verdana"/>
              <a:ea typeface="Verdana"/>
              <a:cs typeface="Verdana"/>
              <a:sym typeface="Verdana"/>
            </a:endParaRPr>
          </a:p>
          <a:p>
            <a:pPr indent="-298450" lvl="0" marL="698500" marR="25400" rtl="0" algn="l">
              <a:lnSpc>
                <a:spcPct val="115000"/>
              </a:lnSpc>
              <a:spcBef>
                <a:spcPts val="0"/>
              </a:spcBef>
              <a:spcAft>
                <a:spcPts val="0"/>
              </a:spcAft>
              <a:buClr>
                <a:srgbClr val="333333"/>
              </a:buClr>
              <a:buSzPts val="1100"/>
              <a:buFont typeface="Verdana"/>
              <a:buChar char="●"/>
            </a:pPr>
            <a:r>
              <a:rPr lang="en-GB" sz="1000">
                <a:solidFill>
                  <a:srgbClr val="333333"/>
                </a:solidFill>
                <a:latin typeface="Verdana"/>
                <a:ea typeface="Verdana"/>
                <a:cs typeface="Verdana"/>
                <a:sym typeface="Verdana"/>
              </a:rPr>
              <a:t>Add regularizer </a:t>
            </a:r>
            <a:endParaRPr sz="1000">
              <a:solidFill>
                <a:srgbClr val="333333"/>
              </a:solidFill>
              <a:latin typeface="Verdana"/>
              <a:ea typeface="Verdana"/>
              <a:cs typeface="Verdana"/>
              <a:sym typeface="Verdana"/>
            </a:endParaRPr>
          </a:p>
          <a:p>
            <a:pPr indent="-298450" lvl="0" marL="698500" marR="25400" rtl="0" algn="l">
              <a:lnSpc>
                <a:spcPct val="115000"/>
              </a:lnSpc>
              <a:spcBef>
                <a:spcPts val="0"/>
              </a:spcBef>
              <a:spcAft>
                <a:spcPts val="0"/>
              </a:spcAft>
              <a:buClr>
                <a:srgbClr val="333333"/>
              </a:buClr>
              <a:buSzPts val="1100"/>
              <a:buFont typeface="Verdana"/>
              <a:buChar char="●"/>
            </a:pPr>
            <a:r>
              <a:rPr lang="en-GB" sz="1100">
                <a:solidFill>
                  <a:srgbClr val="333333"/>
                </a:solidFill>
                <a:latin typeface="Verdana"/>
                <a:ea typeface="Verdana"/>
                <a:cs typeface="Verdana"/>
                <a:sym typeface="Verdana"/>
              </a:rPr>
              <a:t>Bagging : </a:t>
            </a:r>
            <a:r>
              <a:rPr lang="en-GB" sz="1100">
                <a:solidFill>
                  <a:srgbClr val="333333"/>
                </a:solidFill>
                <a:latin typeface="Verdana"/>
                <a:ea typeface="Verdana"/>
                <a:cs typeface="Verdana"/>
                <a:sym typeface="Verdana"/>
              </a:rPr>
              <a:t>averaging</a:t>
            </a:r>
            <a:r>
              <a:rPr lang="en-GB" sz="1100">
                <a:solidFill>
                  <a:srgbClr val="333333"/>
                </a:solidFill>
                <a:latin typeface="Verdana"/>
                <a:ea typeface="Verdana"/>
                <a:cs typeface="Verdana"/>
                <a:sym typeface="Verdana"/>
              </a:rPr>
              <a:t> models</a:t>
            </a:r>
            <a:endParaRPr sz="1100">
              <a:solidFill>
                <a:srgbClr val="333333"/>
              </a:solidFill>
              <a:latin typeface="Verdana"/>
              <a:ea typeface="Verdana"/>
              <a:cs typeface="Verdana"/>
              <a:sym typeface="Verdana"/>
            </a:endParaRPr>
          </a:p>
        </p:txBody>
      </p:sp>
      <p:sp>
        <p:nvSpPr>
          <p:cNvPr id="276" name="Google Shape;276;p35"/>
          <p:cNvSpPr txBox="1"/>
          <p:nvPr/>
        </p:nvSpPr>
        <p:spPr>
          <a:xfrm>
            <a:off x="4438400" y="1501600"/>
            <a:ext cx="4402500" cy="254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0"/>
              </a:spcAft>
              <a:buNone/>
            </a:pPr>
            <a:r>
              <a:rPr b="1" lang="en-GB" sz="1150">
                <a:solidFill>
                  <a:srgbClr val="325B9D"/>
                </a:solidFill>
                <a:latin typeface="Verdana"/>
                <a:ea typeface="Verdana"/>
                <a:cs typeface="Verdana"/>
                <a:sym typeface="Verdana"/>
              </a:rPr>
              <a:t>High Bias</a:t>
            </a:r>
            <a:r>
              <a:rPr b="1" lang="en-GB" sz="1150">
                <a:solidFill>
                  <a:srgbClr val="325B9D"/>
                </a:solidFill>
                <a:latin typeface="Verdana"/>
                <a:ea typeface="Verdana"/>
                <a:cs typeface="Verdana"/>
                <a:sym typeface="Verdana"/>
              </a:rPr>
              <a:t> (underfitting)</a:t>
            </a:r>
            <a:endParaRPr b="1" sz="1150">
              <a:solidFill>
                <a:srgbClr val="325B9D"/>
              </a:solidFill>
              <a:latin typeface="Verdana"/>
              <a:ea typeface="Verdana"/>
              <a:cs typeface="Verdana"/>
              <a:sym typeface="Verdana"/>
            </a:endParaRPr>
          </a:p>
          <a:p>
            <a:pPr indent="0" lvl="0" marL="0" rtl="0" algn="l">
              <a:lnSpc>
                <a:spcPct val="115000"/>
              </a:lnSpc>
              <a:spcBef>
                <a:spcPts val="800"/>
              </a:spcBef>
              <a:spcAft>
                <a:spcPts val="0"/>
              </a:spcAft>
              <a:buNone/>
            </a:pPr>
            <a:r>
              <a:rPr lang="en-GB" sz="1000">
                <a:solidFill>
                  <a:srgbClr val="333333"/>
                </a:solidFill>
                <a:latin typeface="Verdana"/>
                <a:ea typeface="Verdana"/>
                <a:cs typeface="Verdana"/>
                <a:sym typeface="Verdana"/>
              </a:rPr>
              <a:t>Unlike the first regime, the second regime indicates high bias: the model being used is not robust enough to produce an accurate prediction.</a:t>
            </a:r>
            <a:endParaRPr sz="1000">
              <a:solidFill>
                <a:srgbClr val="333333"/>
              </a:solidFill>
              <a:latin typeface="Verdana"/>
              <a:ea typeface="Verdana"/>
              <a:cs typeface="Verdana"/>
              <a:sym typeface="Verdana"/>
            </a:endParaRPr>
          </a:p>
          <a:p>
            <a:pPr indent="0" lvl="0" marL="0" rtl="0" algn="l">
              <a:lnSpc>
                <a:spcPct val="106363"/>
              </a:lnSpc>
              <a:spcBef>
                <a:spcPts val="1000"/>
              </a:spcBef>
              <a:spcAft>
                <a:spcPts val="0"/>
              </a:spcAft>
              <a:buNone/>
            </a:pPr>
            <a:r>
              <a:rPr b="1" lang="en-GB" sz="1000">
                <a:solidFill>
                  <a:srgbClr val="333333"/>
                </a:solidFill>
                <a:latin typeface="Verdana"/>
                <a:ea typeface="Verdana"/>
                <a:cs typeface="Verdana"/>
                <a:sym typeface="Verdana"/>
              </a:rPr>
              <a:t>Symptoms</a:t>
            </a:r>
            <a:r>
              <a:rPr lang="en-GB" sz="1000">
                <a:solidFill>
                  <a:srgbClr val="333333"/>
                </a:solidFill>
                <a:latin typeface="Verdana"/>
                <a:ea typeface="Verdana"/>
                <a:cs typeface="Verdana"/>
                <a:sym typeface="Verdana"/>
              </a:rPr>
              <a:t>:</a:t>
            </a:r>
            <a:endParaRPr sz="1000">
              <a:solidFill>
                <a:srgbClr val="333333"/>
              </a:solidFill>
              <a:latin typeface="Verdana"/>
              <a:ea typeface="Verdana"/>
              <a:cs typeface="Verdana"/>
              <a:sym typeface="Verdana"/>
            </a:endParaRPr>
          </a:p>
          <a:p>
            <a:pPr indent="-292100" lvl="0" marL="698500" marR="25400" rtl="0" algn="l">
              <a:lnSpc>
                <a:spcPct val="115000"/>
              </a:lnSpc>
              <a:spcBef>
                <a:spcPts val="1000"/>
              </a:spcBef>
              <a:spcAft>
                <a:spcPts val="0"/>
              </a:spcAft>
              <a:buClr>
                <a:srgbClr val="333333"/>
              </a:buClr>
              <a:buSzPts val="1000"/>
              <a:buFont typeface="Verdana"/>
              <a:buAutoNum type="arabicPeriod"/>
            </a:pPr>
            <a:r>
              <a:rPr lang="en-GB" sz="1000">
                <a:solidFill>
                  <a:srgbClr val="333333"/>
                </a:solidFill>
                <a:latin typeface="Verdana"/>
                <a:ea typeface="Verdana"/>
                <a:cs typeface="Verdana"/>
                <a:sym typeface="Verdana"/>
              </a:rPr>
              <a:t>Training error is higher than </a:t>
            </a:r>
            <a:r>
              <a:rPr lang="en-GB" sz="1000">
                <a:solidFill>
                  <a:srgbClr val="333333"/>
                </a:solidFill>
                <a:latin typeface="Verdana"/>
                <a:ea typeface="Verdana"/>
                <a:cs typeface="Verdana"/>
                <a:sym typeface="Verdana"/>
              </a:rPr>
              <a:t>desired error threshold</a:t>
            </a:r>
            <a:endParaRPr sz="1000">
              <a:solidFill>
                <a:srgbClr val="333333"/>
              </a:solidFill>
              <a:latin typeface="Verdana"/>
              <a:ea typeface="Verdana"/>
              <a:cs typeface="Verdana"/>
              <a:sym typeface="Verdana"/>
            </a:endParaRPr>
          </a:p>
          <a:p>
            <a:pPr indent="0" lvl="0" marL="0" rtl="0" algn="l">
              <a:lnSpc>
                <a:spcPct val="106363"/>
              </a:lnSpc>
              <a:spcBef>
                <a:spcPts val="1000"/>
              </a:spcBef>
              <a:spcAft>
                <a:spcPts val="0"/>
              </a:spcAft>
              <a:buNone/>
            </a:pPr>
            <a:r>
              <a:rPr b="1" lang="en-GB" sz="1000">
                <a:solidFill>
                  <a:srgbClr val="333333"/>
                </a:solidFill>
                <a:latin typeface="Verdana"/>
                <a:ea typeface="Verdana"/>
                <a:cs typeface="Verdana"/>
                <a:sym typeface="Verdana"/>
              </a:rPr>
              <a:t>Remedies</a:t>
            </a:r>
            <a:r>
              <a:rPr lang="en-GB" sz="1000">
                <a:solidFill>
                  <a:srgbClr val="333333"/>
                </a:solidFill>
                <a:latin typeface="Verdana"/>
                <a:ea typeface="Verdana"/>
                <a:cs typeface="Verdana"/>
                <a:sym typeface="Verdana"/>
              </a:rPr>
              <a:t>:</a:t>
            </a:r>
            <a:endParaRPr sz="1000">
              <a:solidFill>
                <a:srgbClr val="333333"/>
              </a:solidFill>
              <a:latin typeface="Verdana"/>
              <a:ea typeface="Verdana"/>
              <a:cs typeface="Verdana"/>
              <a:sym typeface="Verdana"/>
            </a:endParaRPr>
          </a:p>
          <a:p>
            <a:pPr indent="-292100" lvl="0" marL="698500" marR="25400" rtl="0" algn="l">
              <a:lnSpc>
                <a:spcPct val="115000"/>
              </a:lnSpc>
              <a:spcBef>
                <a:spcPts val="1000"/>
              </a:spcBef>
              <a:spcAft>
                <a:spcPts val="0"/>
              </a:spcAft>
              <a:buClr>
                <a:srgbClr val="333333"/>
              </a:buClr>
              <a:buSzPts val="1000"/>
              <a:buFont typeface="Verdana"/>
              <a:buChar char="●"/>
            </a:pPr>
            <a:r>
              <a:rPr lang="en-GB" sz="1000">
                <a:solidFill>
                  <a:srgbClr val="333333"/>
                </a:solidFill>
                <a:latin typeface="Verdana"/>
                <a:ea typeface="Verdana"/>
                <a:cs typeface="Verdana"/>
                <a:sym typeface="Verdana"/>
              </a:rPr>
              <a:t>Use more complex model (e.g. kernelize, use non-linear models , add more neurons ...)</a:t>
            </a:r>
            <a:endParaRPr sz="1000">
              <a:solidFill>
                <a:srgbClr val="333333"/>
              </a:solidFill>
              <a:latin typeface="Verdana"/>
              <a:ea typeface="Verdana"/>
              <a:cs typeface="Verdana"/>
              <a:sym typeface="Verdana"/>
            </a:endParaRPr>
          </a:p>
          <a:p>
            <a:pPr indent="-292100" lvl="0" marL="698500" marR="25400" rtl="0" algn="l">
              <a:lnSpc>
                <a:spcPct val="115000"/>
              </a:lnSpc>
              <a:spcBef>
                <a:spcPts val="0"/>
              </a:spcBef>
              <a:spcAft>
                <a:spcPts val="0"/>
              </a:spcAft>
              <a:buClr>
                <a:srgbClr val="333333"/>
              </a:buClr>
              <a:buSzPts val="1000"/>
              <a:buFont typeface="Verdana"/>
              <a:buChar char="●"/>
            </a:pPr>
            <a:r>
              <a:rPr lang="en-GB" sz="1000">
                <a:solidFill>
                  <a:srgbClr val="333333"/>
                </a:solidFill>
                <a:latin typeface="Verdana"/>
                <a:ea typeface="Verdana"/>
                <a:cs typeface="Verdana"/>
                <a:sym typeface="Verdana"/>
              </a:rPr>
              <a:t>Add features</a:t>
            </a:r>
            <a:endParaRPr sz="1000">
              <a:solidFill>
                <a:srgbClr val="333333"/>
              </a:solidFill>
              <a:latin typeface="Verdana"/>
              <a:ea typeface="Verdana"/>
              <a:cs typeface="Verdana"/>
              <a:sym typeface="Verdan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6"/>
          <p:cNvSpPr txBox="1"/>
          <p:nvPr/>
        </p:nvSpPr>
        <p:spPr>
          <a:xfrm>
            <a:off x="2668175" y="1221000"/>
            <a:ext cx="3487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latin typeface="Lato"/>
                <a:ea typeface="Lato"/>
                <a:cs typeface="Lato"/>
                <a:sym typeface="Lato"/>
              </a:rPr>
              <a:t>Learning resources</a:t>
            </a:r>
            <a:endParaRPr b="1">
              <a:latin typeface="Lato"/>
              <a:ea typeface="Lato"/>
              <a:cs typeface="Lato"/>
              <a:sym typeface="Lato"/>
            </a:endParaRPr>
          </a:p>
        </p:txBody>
      </p:sp>
      <p:sp>
        <p:nvSpPr>
          <p:cNvPr id="282" name="Google Shape;282;p36"/>
          <p:cNvSpPr txBox="1"/>
          <p:nvPr/>
        </p:nvSpPr>
        <p:spPr>
          <a:xfrm>
            <a:off x="682475" y="615875"/>
            <a:ext cx="415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Machine learning 101</a:t>
            </a:r>
            <a:endParaRPr b="1" sz="1500"/>
          </a:p>
        </p:txBody>
      </p:sp>
      <p:sp>
        <p:nvSpPr>
          <p:cNvPr id="283" name="Google Shape;283;p36"/>
          <p:cNvSpPr txBox="1"/>
          <p:nvPr/>
        </p:nvSpPr>
        <p:spPr>
          <a:xfrm>
            <a:off x="0" y="1830550"/>
            <a:ext cx="9013800" cy="27060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rgbClr val="24292E"/>
              </a:buClr>
              <a:buSzPts val="1200"/>
              <a:buChar char="●"/>
            </a:pPr>
            <a:r>
              <a:rPr b="1" lang="en-GB" sz="1200">
                <a:solidFill>
                  <a:srgbClr val="24292E"/>
                </a:solidFill>
              </a:rPr>
              <a:t>Loss functions</a:t>
            </a:r>
            <a:r>
              <a:rPr lang="en-GB" sz="1200">
                <a:solidFill>
                  <a:srgbClr val="24292E"/>
                </a:solidFill>
              </a:rPr>
              <a:t>: </a:t>
            </a:r>
            <a:r>
              <a:rPr lang="en-GB" sz="1200">
                <a:solidFill>
                  <a:schemeClr val="hlink"/>
                </a:solidFill>
                <a:uFill>
                  <a:noFill/>
                </a:uFill>
                <a:hlinkClick r:id="rId3"/>
              </a:rPr>
              <a:t>https://machinelearningmastery.com/loss-and-loss-functions-for-training-deep-learning-neural-networks/</a:t>
            </a:r>
            <a:endParaRPr sz="1200">
              <a:solidFill>
                <a:schemeClr val="hlink"/>
              </a:solidFill>
            </a:endParaRPr>
          </a:p>
          <a:p>
            <a:pPr indent="-304800" lvl="0" marL="457200" rtl="0" algn="l">
              <a:lnSpc>
                <a:spcPct val="115000"/>
              </a:lnSpc>
              <a:spcBef>
                <a:spcPts val="0"/>
              </a:spcBef>
              <a:spcAft>
                <a:spcPts val="0"/>
              </a:spcAft>
              <a:buClr>
                <a:srgbClr val="24292E"/>
              </a:buClr>
              <a:buSzPts val="1200"/>
              <a:buChar char="●"/>
            </a:pPr>
            <a:r>
              <a:rPr b="1" lang="en-GB" sz="1200">
                <a:solidFill>
                  <a:srgbClr val="24292E"/>
                </a:solidFill>
              </a:rPr>
              <a:t>Optimisation:</a:t>
            </a:r>
            <a:r>
              <a:rPr lang="en-GB" sz="1200">
                <a:solidFill>
                  <a:srgbClr val="24292E"/>
                </a:solidFill>
              </a:rPr>
              <a:t> Chapter 8 of deep learning textbook </a:t>
            </a:r>
            <a:r>
              <a:rPr lang="en-GB" sz="1200">
                <a:solidFill>
                  <a:schemeClr val="hlink"/>
                </a:solidFill>
                <a:uFill>
                  <a:noFill/>
                </a:uFill>
                <a:hlinkClick r:id="rId4"/>
              </a:rPr>
              <a:t>https://www.deeplearningbook.org/contents/optimization.html</a:t>
            </a:r>
            <a:endParaRPr sz="1200">
              <a:solidFill>
                <a:schemeClr val="hlink"/>
              </a:solidFill>
            </a:endParaRPr>
          </a:p>
          <a:p>
            <a:pPr indent="-304800" lvl="0" marL="457200" rtl="0" algn="l">
              <a:lnSpc>
                <a:spcPct val="115000"/>
              </a:lnSpc>
              <a:spcBef>
                <a:spcPts val="0"/>
              </a:spcBef>
              <a:spcAft>
                <a:spcPts val="0"/>
              </a:spcAft>
              <a:buClr>
                <a:srgbClr val="24292E"/>
              </a:buClr>
              <a:buSzPts val="1200"/>
              <a:buChar char="●"/>
            </a:pPr>
            <a:r>
              <a:rPr b="1" lang="en-GB" sz="1200">
                <a:solidFill>
                  <a:srgbClr val="24292E"/>
                </a:solidFill>
              </a:rPr>
              <a:t>Evaluation metrics:</a:t>
            </a:r>
            <a:r>
              <a:rPr lang="en-GB" sz="1200">
                <a:solidFill>
                  <a:srgbClr val="24292E"/>
                </a:solidFill>
              </a:rPr>
              <a:t> </a:t>
            </a:r>
            <a:r>
              <a:rPr lang="en-GB" sz="1200">
                <a:solidFill>
                  <a:schemeClr val="hlink"/>
                </a:solidFill>
                <a:uFill>
                  <a:noFill/>
                </a:uFill>
                <a:hlinkClick r:id="rId5"/>
              </a:rPr>
              <a:t>https://machinelearningmastery.com/tour-of-evaluation-metrics-for-imbalanced-classification/</a:t>
            </a:r>
            <a:endParaRPr sz="1200">
              <a:solidFill>
                <a:schemeClr val="hlink"/>
              </a:solidFill>
            </a:endParaRPr>
          </a:p>
          <a:p>
            <a:pPr indent="-304800" lvl="0" marL="457200" rtl="0" algn="l">
              <a:lnSpc>
                <a:spcPct val="115000"/>
              </a:lnSpc>
              <a:spcBef>
                <a:spcPts val="0"/>
              </a:spcBef>
              <a:spcAft>
                <a:spcPts val="0"/>
              </a:spcAft>
              <a:buClr>
                <a:srgbClr val="24292E"/>
              </a:buClr>
              <a:buSzPts val="1200"/>
              <a:buChar char="●"/>
            </a:pPr>
            <a:r>
              <a:rPr b="1" lang="en-GB" sz="1200">
                <a:solidFill>
                  <a:srgbClr val="24292E"/>
                </a:solidFill>
              </a:rPr>
              <a:t>Regularization</a:t>
            </a:r>
            <a:r>
              <a:rPr b="1" lang="en-GB" sz="1200">
                <a:solidFill>
                  <a:srgbClr val="24292E"/>
                </a:solidFill>
              </a:rPr>
              <a:t>:</a:t>
            </a:r>
            <a:r>
              <a:rPr lang="en-GB" sz="1200">
                <a:solidFill>
                  <a:srgbClr val="24292E"/>
                </a:solidFill>
              </a:rPr>
              <a:t> Chapter 7 of the deep learning textbook </a:t>
            </a:r>
            <a:r>
              <a:rPr lang="en-GB" sz="1200">
                <a:solidFill>
                  <a:schemeClr val="hlink"/>
                </a:solidFill>
                <a:uFill>
                  <a:noFill/>
                </a:uFill>
                <a:hlinkClick r:id="rId6"/>
              </a:rPr>
              <a:t>https://www.deeplearningbook.org/contents/regularization.html</a:t>
            </a:r>
            <a:endParaRPr sz="1200">
              <a:solidFill>
                <a:schemeClr val="hlink"/>
              </a:solidFill>
            </a:endParaRPr>
          </a:p>
          <a:p>
            <a:pPr indent="-304800" lvl="0" marL="457200" rtl="0" algn="l">
              <a:lnSpc>
                <a:spcPct val="115000"/>
              </a:lnSpc>
              <a:spcBef>
                <a:spcPts val="0"/>
              </a:spcBef>
              <a:spcAft>
                <a:spcPts val="0"/>
              </a:spcAft>
              <a:buClr>
                <a:srgbClr val="24292E"/>
              </a:buClr>
              <a:buSzPts val="1200"/>
              <a:buChar char="●"/>
            </a:pPr>
            <a:r>
              <a:rPr b="1" lang="en-GB" sz="1200">
                <a:solidFill>
                  <a:srgbClr val="24292E"/>
                </a:solidFill>
              </a:rPr>
              <a:t>Building</a:t>
            </a:r>
            <a:r>
              <a:rPr b="1" lang="en-GB" sz="1200">
                <a:solidFill>
                  <a:srgbClr val="24292E"/>
                </a:solidFill>
              </a:rPr>
              <a:t> Models:</a:t>
            </a:r>
            <a:endParaRPr b="1" sz="1200">
              <a:solidFill>
                <a:srgbClr val="24292E"/>
              </a:solidFill>
            </a:endParaRPr>
          </a:p>
          <a:p>
            <a:pPr indent="-304800" lvl="1" marL="914400" rtl="0" algn="l">
              <a:lnSpc>
                <a:spcPct val="115000"/>
              </a:lnSpc>
              <a:spcBef>
                <a:spcPts val="0"/>
              </a:spcBef>
              <a:spcAft>
                <a:spcPts val="0"/>
              </a:spcAft>
              <a:buClr>
                <a:srgbClr val="24292E"/>
              </a:buClr>
              <a:buSzPts val="1200"/>
              <a:buChar char="○"/>
            </a:pPr>
            <a:r>
              <a:rPr lang="en-GB" sz="1200">
                <a:solidFill>
                  <a:srgbClr val="24292E"/>
                </a:solidFill>
              </a:rPr>
              <a:t>Coursera Machine </a:t>
            </a:r>
            <a:r>
              <a:rPr lang="en-GB" sz="1200">
                <a:solidFill>
                  <a:srgbClr val="24292E"/>
                </a:solidFill>
              </a:rPr>
              <a:t>learning </a:t>
            </a:r>
            <a:r>
              <a:rPr lang="en-GB" sz="1200">
                <a:solidFill>
                  <a:srgbClr val="24292E"/>
                </a:solidFill>
              </a:rPr>
              <a:t>course by andrew-ng </a:t>
            </a:r>
            <a:r>
              <a:rPr lang="en-GB" sz="1200">
                <a:solidFill>
                  <a:schemeClr val="hlink"/>
                </a:solidFill>
                <a:uFill>
                  <a:noFill/>
                </a:uFill>
                <a:hlinkClick r:id="rId7"/>
              </a:rPr>
              <a:t>https://www.coursera.org/learn/machine-learning</a:t>
            </a:r>
            <a:endParaRPr sz="1200">
              <a:solidFill>
                <a:schemeClr val="hlink"/>
              </a:solidFill>
            </a:endParaRPr>
          </a:p>
          <a:p>
            <a:pPr indent="-304800" lvl="1" marL="914400" rtl="0" algn="l">
              <a:lnSpc>
                <a:spcPct val="115000"/>
              </a:lnSpc>
              <a:spcBef>
                <a:spcPts val="0"/>
              </a:spcBef>
              <a:spcAft>
                <a:spcPts val="0"/>
              </a:spcAft>
              <a:buClr>
                <a:srgbClr val="24292E"/>
              </a:buClr>
              <a:buSzPts val="1200"/>
              <a:buChar char="○"/>
            </a:pPr>
            <a:r>
              <a:rPr lang="en-GB" sz="1200">
                <a:solidFill>
                  <a:srgbClr val="24292E"/>
                </a:solidFill>
              </a:rPr>
              <a:t>Coursera Deep learning specialisation </a:t>
            </a:r>
            <a:r>
              <a:rPr lang="en-GB" sz="1200">
                <a:solidFill>
                  <a:schemeClr val="hlink"/>
                </a:solidFill>
                <a:uFill>
                  <a:noFill/>
                </a:uFill>
                <a:hlinkClick r:id="rId8"/>
              </a:rPr>
              <a:t>https://www.coursera.org/specializations/deep-learning</a:t>
            </a:r>
            <a:endParaRPr sz="1200">
              <a:solidFill>
                <a:schemeClr val="hlink"/>
              </a:solidFill>
            </a:endParaRPr>
          </a:p>
          <a:p>
            <a:pPr indent="-304800" lvl="1" marL="914400" rtl="0" algn="l">
              <a:lnSpc>
                <a:spcPct val="115000"/>
              </a:lnSpc>
              <a:spcBef>
                <a:spcPts val="0"/>
              </a:spcBef>
              <a:spcAft>
                <a:spcPts val="0"/>
              </a:spcAft>
              <a:buClr>
                <a:srgbClr val="24292E"/>
              </a:buClr>
              <a:buSzPts val="1200"/>
              <a:buChar char="○"/>
            </a:pPr>
            <a:r>
              <a:rPr lang="en-GB" sz="1200">
                <a:solidFill>
                  <a:srgbClr val="24292E"/>
                </a:solidFill>
              </a:rPr>
              <a:t>If You want more detaild /long course that tackels all the nerdy dirty details here it is by Kilian Weinberger from cornell university </a:t>
            </a:r>
            <a:r>
              <a:rPr lang="en-GB" sz="1200">
                <a:solidFill>
                  <a:schemeClr val="hlink"/>
                </a:solidFill>
                <a:uFill>
                  <a:noFill/>
                </a:uFill>
                <a:hlinkClick r:id="rId9"/>
              </a:rPr>
              <a:t>https://www.youtube.com/watch?v=xpHQ6UhMlx4&amp;list=PLl8OlHZGYOQ7bkVbuRthEsaLr7bONzbXS</a:t>
            </a:r>
            <a:endParaRPr sz="1200">
              <a:solidFill>
                <a:schemeClr val="hlink"/>
              </a:solidFill>
            </a:endParaRPr>
          </a:p>
          <a:p>
            <a:pPr indent="-304800" lvl="0" marL="457200" rtl="0" algn="l">
              <a:lnSpc>
                <a:spcPct val="115000"/>
              </a:lnSpc>
              <a:spcBef>
                <a:spcPts val="0"/>
              </a:spcBef>
              <a:spcAft>
                <a:spcPts val="0"/>
              </a:spcAft>
              <a:buClr>
                <a:schemeClr val="hlink"/>
              </a:buClr>
              <a:buSzPts val="1200"/>
              <a:buChar char="●"/>
            </a:pPr>
            <a:r>
              <a:rPr b="1" lang="en-GB" sz="1200"/>
              <a:t>Bias vs variance tradeoff:</a:t>
            </a:r>
            <a:r>
              <a:rPr lang="en-GB" sz="1200">
                <a:solidFill>
                  <a:schemeClr val="hlink"/>
                </a:solidFill>
              </a:rPr>
              <a:t> </a:t>
            </a:r>
            <a:r>
              <a:rPr lang="en-GB" sz="1200" u="sng">
                <a:solidFill>
                  <a:schemeClr val="hlink"/>
                </a:solidFill>
                <a:hlinkClick r:id="rId10"/>
              </a:rPr>
              <a:t>https://www.cs.cornell.edu/courses/cs4780/2018fa/lectures/lecturenote12.html</a:t>
            </a:r>
            <a:endParaRPr sz="1200">
              <a:solidFill>
                <a:schemeClr val="hlink"/>
              </a:solidFill>
            </a:endParaRPr>
          </a:p>
          <a:p>
            <a:pPr indent="-304800" lvl="0" marL="457200" rtl="0" algn="l">
              <a:lnSpc>
                <a:spcPct val="115000"/>
              </a:lnSpc>
              <a:spcBef>
                <a:spcPts val="0"/>
              </a:spcBef>
              <a:spcAft>
                <a:spcPts val="0"/>
              </a:spcAft>
              <a:buClr>
                <a:srgbClr val="000000"/>
              </a:buClr>
              <a:buSzPts val="1200"/>
              <a:buChar char="●"/>
            </a:pPr>
            <a:r>
              <a:rPr b="1" lang="en-GB" sz="1200"/>
              <a:t>Math recap for machine learning:</a:t>
            </a:r>
            <a:r>
              <a:rPr lang="en-GB" sz="1200"/>
              <a:t> </a:t>
            </a:r>
            <a:r>
              <a:rPr lang="en-GB" sz="1200" u="sng">
                <a:solidFill>
                  <a:schemeClr val="hlink"/>
                </a:solidFill>
                <a:hlinkClick r:id="rId11"/>
              </a:rPr>
              <a:t>https://www.deeplearningbook.org/contents/part_basics.html</a:t>
            </a:r>
            <a:endParaRPr sz="1200"/>
          </a:p>
          <a:p>
            <a:pPr indent="-304800" lvl="0" marL="457200" rtl="0" algn="l">
              <a:lnSpc>
                <a:spcPct val="115000"/>
              </a:lnSpc>
              <a:spcBef>
                <a:spcPts val="0"/>
              </a:spcBef>
              <a:spcAft>
                <a:spcPts val="0"/>
              </a:spcAft>
              <a:buClr>
                <a:srgbClr val="24292E"/>
              </a:buClr>
              <a:buSzPts val="1200"/>
              <a:buChar char="●"/>
            </a:pPr>
            <a:r>
              <a:rPr b="1" lang="en-GB" sz="1200"/>
              <a:t>Reinforcement learning  textbook:</a:t>
            </a:r>
            <a:r>
              <a:rPr lang="en-GB" sz="1200"/>
              <a:t> </a:t>
            </a:r>
            <a:r>
              <a:rPr lang="en-GB" sz="1200" u="sng">
                <a:solidFill>
                  <a:schemeClr val="hlink"/>
                </a:solidFill>
                <a:hlinkClick r:id="rId12"/>
              </a:rPr>
              <a:t>https://web.stanford.edu/class/psych209/Readings/SuttonBartoIPRLBook2ndEd.pdf</a:t>
            </a:r>
            <a:endParaRPr sz="1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7"/>
          <p:cNvSpPr txBox="1"/>
          <p:nvPr/>
        </p:nvSpPr>
        <p:spPr>
          <a:xfrm>
            <a:off x="706625" y="1276425"/>
            <a:ext cx="7539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600">
                <a:latin typeface="Lato"/>
                <a:ea typeface="Lato"/>
                <a:cs typeface="Lato"/>
                <a:sym typeface="Lato"/>
              </a:rPr>
              <a:t>Recap </a:t>
            </a:r>
            <a:endParaRPr b="1" sz="1500"/>
          </a:p>
        </p:txBody>
      </p:sp>
      <p:sp>
        <p:nvSpPr>
          <p:cNvPr id="289" name="Google Shape;289;p37"/>
          <p:cNvSpPr txBox="1"/>
          <p:nvPr/>
        </p:nvSpPr>
        <p:spPr>
          <a:xfrm>
            <a:off x="1458150" y="1881075"/>
            <a:ext cx="65331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GB">
                <a:latin typeface="Lato"/>
                <a:ea typeface="Lato"/>
                <a:cs typeface="Lato"/>
                <a:sym typeface="Lato"/>
              </a:rPr>
              <a:t>What is machine learning.</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What types of models are there.</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Model examples  (theory and code).</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Bias vs variance tradeoff</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Learning resources </a:t>
            </a:r>
            <a:endParaRPr>
              <a:latin typeface="Lato"/>
              <a:ea typeface="Lato"/>
              <a:cs typeface="Lato"/>
              <a:sym typeface="Lato"/>
            </a:endParaRPr>
          </a:p>
        </p:txBody>
      </p:sp>
      <p:sp>
        <p:nvSpPr>
          <p:cNvPr id="290" name="Google Shape;290;p37"/>
          <p:cNvSpPr txBox="1"/>
          <p:nvPr/>
        </p:nvSpPr>
        <p:spPr>
          <a:xfrm>
            <a:off x="584400" y="671775"/>
            <a:ext cx="7539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Machine learning 101 </a:t>
            </a:r>
            <a:endParaRPr b="1" sz="15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38"/>
          <p:cNvPicPr preferRelativeResize="0"/>
          <p:nvPr/>
        </p:nvPicPr>
        <p:blipFill rotWithShape="1">
          <a:blip r:embed="rId3">
            <a:alphaModFix/>
          </a:blip>
          <a:srcRect b="1740" l="0" r="0" t="5184"/>
          <a:stretch/>
        </p:blipFill>
        <p:spPr>
          <a:xfrm>
            <a:off x="0" y="0"/>
            <a:ext cx="9143999" cy="5143500"/>
          </a:xfrm>
          <a:prstGeom prst="rect">
            <a:avLst/>
          </a:prstGeom>
          <a:noFill/>
          <a:ln>
            <a:noFill/>
          </a:ln>
        </p:spPr>
      </p:pic>
      <p:sp>
        <p:nvSpPr>
          <p:cNvPr id="296" name="Google Shape;296;p38"/>
          <p:cNvSpPr txBox="1"/>
          <p:nvPr>
            <p:ph idx="4294967295" type="ctrTitle"/>
          </p:nvPr>
        </p:nvSpPr>
        <p:spPr>
          <a:xfrm>
            <a:off x="2935350" y="2306297"/>
            <a:ext cx="3273300" cy="361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0" lang="en-GB" sz="1700">
                <a:solidFill>
                  <a:srgbClr val="CCCCCC"/>
                </a:solidFill>
                <a:latin typeface="Montserrat"/>
                <a:ea typeface="Montserrat"/>
                <a:cs typeface="Montserrat"/>
                <a:sym typeface="Montserrat"/>
              </a:rPr>
              <a:t>MACHINE LEARNING 101</a:t>
            </a:r>
            <a:endParaRPr b="0" sz="1700">
              <a:solidFill>
                <a:srgbClr val="CCCCCC"/>
              </a:solidFill>
              <a:latin typeface="Montserrat"/>
              <a:ea typeface="Montserrat"/>
              <a:cs typeface="Montserrat"/>
              <a:sym typeface="Montserrat"/>
            </a:endParaRPr>
          </a:p>
        </p:txBody>
      </p:sp>
      <p:sp>
        <p:nvSpPr>
          <p:cNvPr id="297" name="Google Shape;297;p38"/>
          <p:cNvSpPr txBox="1"/>
          <p:nvPr>
            <p:ph idx="4294967295" type="ctrTitle"/>
          </p:nvPr>
        </p:nvSpPr>
        <p:spPr>
          <a:xfrm>
            <a:off x="1458150" y="2571750"/>
            <a:ext cx="6227700" cy="1254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0" lang="en-GB" sz="3355">
                <a:solidFill>
                  <a:srgbClr val="FFFFFF"/>
                </a:solidFill>
                <a:latin typeface="Montserrat ExtraBold"/>
                <a:ea typeface="Montserrat ExtraBold"/>
                <a:cs typeface="Montserrat ExtraBold"/>
                <a:sym typeface="Montserrat ExtraBold"/>
              </a:rPr>
              <a:t>MACHINE LEARNING FROM</a:t>
            </a:r>
            <a:endParaRPr b="0" sz="3355">
              <a:solidFill>
                <a:srgbClr val="FFFFFF"/>
              </a:solidFill>
              <a:latin typeface="Montserrat ExtraBold"/>
              <a:ea typeface="Montserrat ExtraBold"/>
              <a:cs typeface="Montserrat ExtraBold"/>
              <a:sym typeface="Montserrat ExtraBold"/>
            </a:endParaRPr>
          </a:p>
          <a:p>
            <a:pPr indent="0" lvl="0" marL="0" rtl="0" algn="ctr">
              <a:spcBef>
                <a:spcPts val="0"/>
              </a:spcBef>
              <a:spcAft>
                <a:spcPts val="0"/>
              </a:spcAft>
              <a:buNone/>
            </a:pPr>
            <a:r>
              <a:rPr b="0" lang="en-GB" sz="3355">
                <a:solidFill>
                  <a:srgbClr val="FFFFFF"/>
                </a:solidFill>
                <a:latin typeface="Montserrat ExtraBold"/>
                <a:ea typeface="Montserrat ExtraBold"/>
                <a:cs typeface="Montserrat ExtraBold"/>
                <a:sym typeface="Montserrat ExtraBold"/>
              </a:rPr>
              <a:t>THEORY TO PRACTICE</a:t>
            </a:r>
            <a:endParaRPr b="0" sz="3355">
              <a:solidFill>
                <a:srgbClr val="FFFFFF"/>
              </a:solidFill>
              <a:latin typeface="Montserrat ExtraBold"/>
              <a:ea typeface="Montserrat ExtraBold"/>
              <a:cs typeface="Montserrat ExtraBold"/>
              <a:sym typeface="Montserrat ExtraBold"/>
            </a:endParaRPr>
          </a:p>
          <a:p>
            <a:pPr indent="0" lvl="0" marL="0" rtl="0" algn="ctr">
              <a:spcBef>
                <a:spcPts val="0"/>
              </a:spcBef>
              <a:spcAft>
                <a:spcPts val="0"/>
              </a:spcAft>
              <a:buNone/>
            </a:pPr>
            <a:r>
              <a:t/>
            </a:r>
            <a:endParaRPr b="0">
              <a:solidFill>
                <a:srgbClr val="434343"/>
              </a:solidFill>
              <a:latin typeface="Montserrat ExtraBold"/>
              <a:ea typeface="Montserrat ExtraBold"/>
              <a:cs typeface="Montserrat ExtraBold"/>
              <a:sym typeface="Montserrat ExtraBold"/>
            </a:endParaRPr>
          </a:p>
        </p:txBody>
      </p:sp>
      <p:sp>
        <p:nvSpPr>
          <p:cNvPr id="298" name="Google Shape;298;p38"/>
          <p:cNvSpPr/>
          <p:nvPr/>
        </p:nvSpPr>
        <p:spPr>
          <a:xfrm>
            <a:off x="3928388" y="2264000"/>
            <a:ext cx="623700" cy="42300"/>
          </a:xfrm>
          <a:prstGeom prst="rect">
            <a:avLst/>
          </a:prstGeom>
          <a:solidFill>
            <a:srgbClr val="198E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8"/>
          <p:cNvSpPr/>
          <p:nvPr/>
        </p:nvSpPr>
        <p:spPr>
          <a:xfrm>
            <a:off x="4591888" y="2264000"/>
            <a:ext cx="623700" cy="42300"/>
          </a:xfrm>
          <a:prstGeom prst="rect">
            <a:avLst/>
          </a:prstGeom>
          <a:solidFill>
            <a:srgbClr val="E84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0" name="Google Shape;300;p38"/>
          <p:cNvPicPr preferRelativeResize="0"/>
          <p:nvPr/>
        </p:nvPicPr>
        <p:blipFill>
          <a:blip r:embed="rId4">
            <a:alphaModFix/>
          </a:blip>
          <a:stretch>
            <a:fillRect/>
          </a:stretch>
        </p:blipFill>
        <p:spPr>
          <a:xfrm>
            <a:off x="4299948" y="4806519"/>
            <a:ext cx="544100" cy="87904"/>
          </a:xfrm>
          <a:prstGeom prst="rect">
            <a:avLst/>
          </a:prstGeom>
          <a:noFill/>
          <a:ln>
            <a:noFill/>
          </a:ln>
        </p:spPr>
      </p:pic>
      <p:sp>
        <p:nvSpPr>
          <p:cNvPr id="301" name="Google Shape;301;p38"/>
          <p:cNvSpPr txBox="1"/>
          <p:nvPr/>
        </p:nvSpPr>
        <p:spPr>
          <a:xfrm>
            <a:off x="193950" y="121225"/>
            <a:ext cx="8430600" cy="1217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355">
                <a:solidFill>
                  <a:schemeClr val="lt1"/>
                </a:solidFill>
                <a:latin typeface="Montserrat ExtraBold"/>
                <a:ea typeface="Montserrat ExtraBold"/>
                <a:cs typeface="Montserrat ExtraBold"/>
                <a:sym typeface="Montserrat ExtraBold"/>
              </a:rPr>
              <a:t>Thank you very much for your attention</a:t>
            </a:r>
            <a:endParaRPr sz="2800">
              <a:solidFill>
                <a:srgbClr val="434343"/>
              </a:solidFill>
              <a:latin typeface="Montserrat ExtraBold"/>
              <a:ea typeface="Montserrat ExtraBold"/>
              <a:cs typeface="Montserrat ExtraBold"/>
              <a:sym typeface="Montserrat ExtraBold"/>
            </a:endParaRPr>
          </a:p>
        </p:txBody>
      </p:sp>
      <p:sp>
        <p:nvSpPr>
          <p:cNvPr id="302" name="Google Shape;302;p38"/>
          <p:cNvSpPr txBox="1"/>
          <p:nvPr/>
        </p:nvSpPr>
        <p:spPr>
          <a:xfrm>
            <a:off x="758750" y="1257975"/>
            <a:ext cx="79491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FFFF"/>
              </a:buClr>
              <a:buSzPts val="1400"/>
              <a:buFont typeface="Lato"/>
              <a:buChar char="●"/>
            </a:pPr>
            <a:r>
              <a:rPr lang="en-GB">
                <a:solidFill>
                  <a:srgbClr val="FFFFFF"/>
                </a:solidFill>
                <a:latin typeface="Lato"/>
                <a:ea typeface="Lato"/>
                <a:cs typeface="Lato"/>
                <a:sym typeface="Lato"/>
              </a:rPr>
              <a:t>Farouq benarous </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GB">
                <a:solidFill>
                  <a:srgbClr val="FFFFFF"/>
                </a:solidFill>
                <a:latin typeface="Lato"/>
                <a:ea typeface="Lato"/>
                <a:cs typeface="Lato"/>
                <a:sym typeface="Lato"/>
              </a:rPr>
              <a:t>Emmanuel</a:t>
            </a:r>
            <a:r>
              <a:rPr lang="en-GB">
                <a:solidFill>
                  <a:srgbClr val="FFFFFF"/>
                </a:solidFill>
                <a:latin typeface="Lato"/>
                <a:ea typeface="Lato"/>
                <a:cs typeface="Lato"/>
                <a:sym typeface="Lato"/>
              </a:rPr>
              <a:t> </a:t>
            </a:r>
            <a:r>
              <a:rPr lang="en-GB">
                <a:solidFill>
                  <a:srgbClr val="FFFFFF"/>
                </a:solidFill>
                <a:latin typeface="Lato"/>
                <a:ea typeface="Lato"/>
                <a:cs typeface="Lato"/>
                <a:sym typeface="Lato"/>
              </a:rPr>
              <a:t>fonseca</a:t>
            </a:r>
            <a:r>
              <a:rPr lang="en-GB">
                <a:solidFill>
                  <a:srgbClr val="FFFFFF"/>
                </a:solidFill>
                <a:latin typeface="Lato"/>
                <a:ea typeface="Lato"/>
                <a:cs typeface="Lato"/>
                <a:sym typeface="Lato"/>
              </a:rPr>
              <a:t> </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GB">
                <a:solidFill>
                  <a:srgbClr val="FFFFFF"/>
                </a:solidFill>
                <a:latin typeface="Lato"/>
                <a:ea typeface="Lato"/>
                <a:cs typeface="Lato"/>
                <a:sym typeface="Lato"/>
              </a:rPr>
              <a:t>Pedro </a:t>
            </a:r>
            <a:r>
              <a:rPr lang="en-GB">
                <a:solidFill>
                  <a:srgbClr val="FFFFFF"/>
                </a:solidFill>
                <a:latin typeface="Lato"/>
                <a:ea typeface="Lato"/>
                <a:cs typeface="Lato"/>
                <a:sym typeface="Lato"/>
              </a:rPr>
              <a:t>evangelista</a:t>
            </a:r>
            <a:endParaRPr>
              <a:solidFill>
                <a:srgbClr val="FFFF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nvSpPr>
        <p:spPr>
          <a:xfrm>
            <a:off x="1298475" y="1339613"/>
            <a:ext cx="61257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500">
                <a:latin typeface="Lato"/>
                <a:ea typeface="Lato"/>
                <a:cs typeface="Lato"/>
                <a:sym typeface="Lato"/>
              </a:rPr>
              <a:t>Traditional  Computer Science</a:t>
            </a:r>
            <a:endParaRPr b="1" sz="1500">
              <a:latin typeface="Lato"/>
              <a:ea typeface="Lato"/>
              <a:cs typeface="Lato"/>
              <a:sym typeface="Lato"/>
            </a:endParaRPr>
          </a:p>
        </p:txBody>
      </p:sp>
      <p:sp>
        <p:nvSpPr>
          <p:cNvPr id="103" name="Google Shape;103;p15"/>
          <p:cNvSpPr txBox="1"/>
          <p:nvPr/>
        </p:nvSpPr>
        <p:spPr>
          <a:xfrm>
            <a:off x="790775" y="608100"/>
            <a:ext cx="4477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What is machine learning  ? </a:t>
            </a:r>
            <a:endParaRPr b="1" sz="1600">
              <a:latin typeface="Lato"/>
              <a:ea typeface="Lato"/>
              <a:cs typeface="Lato"/>
              <a:sym typeface="Lato"/>
            </a:endParaRPr>
          </a:p>
        </p:txBody>
      </p:sp>
      <p:sp>
        <p:nvSpPr>
          <p:cNvPr id="104" name="Google Shape;104;p15"/>
          <p:cNvSpPr/>
          <p:nvPr/>
        </p:nvSpPr>
        <p:spPr>
          <a:xfrm>
            <a:off x="2327125" y="2055550"/>
            <a:ext cx="938700" cy="513600"/>
          </a:xfrm>
          <a:prstGeom prst="rightArrow">
            <a:avLst>
              <a:gd fmla="val 50000" name="adj1"/>
              <a:gd fmla="val 50000" name="adj2"/>
            </a:avLst>
          </a:prstGeom>
          <a:solidFill>
            <a:srgbClr val="1C4587"/>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A86E8"/>
              </a:solidFill>
              <a:highlight>
                <a:srgbClr val="4A86E8"/>
              </a:highlight>
            </a:endParaRPr>
          </a:p>
        </p:txBody>
      </p:sp>
      <p:sp>
        <p:nvSpPr>
          <p:cNvPr id="105" name="Google Shape;105;p15"/>
          <p:cNvSpPr txBox="1"/>
          <p:nvPr/>
        </p:nvSpPr>
        <p:spPr>
          <a:xfrm>
            <a:off x="7101550" y="2469375"/>
            <a:ext cx="158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Output</a:t>
            </a:r>
            <a:endParaRPr b="1">
              <a:latin typeface="Lato"/>
              <a:ea typeface="Lato"/>
              <a:cs typeface="Lato"/>
              <a:sym typeface="Lato"/>
            </a:endParaRPr>
          </a:p>
        </p:txBody>
      </p:sp>
      <p:sp>
        <p:nvSpPr>
          <p:cNvPr id="106" name="Google Shape;106;p15"/>
          <p:cNvSpPr txBox="1"/>
          <p:nvPr/>
        </p:nvSpPr>
        <p:spPr>
          <a:xfrm>
            <a:off x="1468525" y="2140600"/>
            <a:ext cx="69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Data</a:t>
            </a:r>
            <a:endParaRPr b="1">
              <a:latin typeface="Lato"/>
              <a:ea typeface="Lato"/>
              <a:cs typeface="Lato"/>
              <a:sym typeface="Lato"/>
            </a:endParaRPr>
          </a:p>
        </p:txBody>
      </p:sp>
      <p:sp>
        <p:nvSpPr>
          <p:cNvPr id="107" name="Google Shape;107;p15"/>
          <p:cNvSpPr txBox="1"/>
          <p:nvPr/>
        </p:nvSpPr>
        <p:spPr>
          <a:xfrm>
            <a:off x="1332175" y="2926275"/>
            <a:ext cx="97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Program</a:t>
            </a:r>
            <a:endParaRPr b="1">
              <a:latin typeface="Lato"/>
              <a:ea typeface="Lato"/>
              <a:cs typeface="Lato"/>
              <a:sym typeface="Lato"/>
            </a:endParaRPr>
          </a:p>
        </p:txBody>
      </p:sp>
      <p:sp>
        <p:nvSpPr>
          <p:cNvPr id="108" name="Google Shape;108;p15"/>
          <p:cNvSpPr txBox="1"/>
          <p:nvPr/>
        </p:nvSpPr>
        <p:spPr>
          <a:xfrm>
            <a:off x="4084475" y="3730700"/>
            <a:ext cx="105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Computer</a:t>
            </a:r>
            <a:endParaRPr b="1">
              <a:latin typeface="Lato"/>
              <a:ea typeface="Lato"/>
              <a:cs typeface="Lato"/>
              <a:sym typeface="Lato"/>
            </a:endParaRPr>
          </a:p>
        </p:txBody>
      </p:sp>
      <p:sp>
        <p:nvSpPr>
          <p:cNvPr id="109" name="Google Shape;109;p15"/>
          <p:cNvSpPr/>
          <p:nvPr/>
        </p:nvSpPr>
        <p:spPr>
          <a:xfrm>
            <a:off x="2367250" y="2869575"/>
            <a:ext cx="938700" cy="513600"/>
          </a:xfrm>
          <a:prstGeom prst="rightArrow">
            <a:avLst>
              <a:gd fmla="val 50000" name="adj1"/>
              <a:gd fmla="val 50000" name="adj2"/>
            </a:avLst>
          </a:prstGeom>
          <a:solidFill>
            <a:srgbClr val="1C4587"/>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A86E8"/>
              </a:solidFill>
              <a:highlight>
                <a:srgbClr val="4A86E8"/>
              </a:highlight>
            </a:endParaRPr>
          </a:p>
        </p:txBody>
      </p:sp>
      <p:sp>
        <p:nvSpPr>
          <p:cNvPr id="110" name="Google Shape;110;p15"/>
          <p:cNvSpPr/>
          <p:nvPr/>
        </p:nvSpPr>
        <p:spPr>
          <a:xfrm>
            <a:off x="5827700" y="2412675"/>
            <a:ext cx="938700" cy="513600"/>
          </a:xfrm>
          <a:prstGeom prst="rightArrow">
            <a:avLst>
              <a:gd fmla="val 50000" name="adj1"/>
              <a:gd fmla="val 50000" name="adj2"/>
            </a:avLst>
          </a:prstGeom>
          <a:solidFill>
            <a:srgbClr val="1C4587"/>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A86E8"/>
              </a:solidFill>
              <a:highlight>
                <a:srgbClr val="4A86E8"/>
              </a:highlight>
            </a:endParaRPr>
          </a:p>
        </p:txBody>
      </p:sp>
      <p:pic>
        <p:nvPicPr>
          <p:cNvPr id="111" name="Google Shape;111;p15"/>
          <p:cNvPicPr preferRelativeResize="0"/>
          <p:nvPr/>
        </p:nvPicPr>
        <p:blipFill>
          <a:blip r:embed="rId3">
            <a:alphaModFix/>
          </a:blip>
          <a:stretch>
            <a:fillRect/>
          </a:stretch>
        </p:blipFill>
        <p:spPr>
          <a:xfrm>
            <a:off x="608650" y="2793389"/>
            <a:ext cx="486950" cy="665975"/>
          </a:xfrm>
          <a:prstGeom prst="rect">
            <a:avLst/>
          </a:prstGeom>
          <a:noFill/>
          <a:ln>
            <a:noFill/>
          </a:ln>
        </p:spPr>
      </p:pic>
      <p:pic>
        <p:nvPicPr>
          <p:cNvPr id="112" name="Google Shape;112;p15"/>
          <p:cNvPicPr preferRelativeResize="0"/>
          <p:nvPr/>
        </p:nvPicPr>
        <p:blipFill>
          <a:blip r:embed="rId4">
            <a:alphaModFix/>
          </a:blip>
          <a:stretch>
            <a:fillRect/>
          </a:stretch>
        </p:blipFill>
        <p:spPr>
          <a:xfrm>
            <a:off x="3639088" y="1791238"/>
            <a:ext cx="1853475" cy="2071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6"/>
          <p:cNvSpPr txBox="1"/>
          <p:nvPr/>
        </p:nvSpPr>
        <p:spPr>
          <a:xfrm>
            <a:off x="2166625" y="1324050"/>
            <a:ext cx="4394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600">
                <a:latin typeface="Lato"/>
                <a:ea typeface="Lato"/>
                <a:cs typeface="Lato"/>
                <a:sym typeface="Lato"/>
              </a:rPr>
              <a:t>Machine learning </a:t>
            </a:r>
            <a:endParaRPr b="1" sz="1600">
              <a:latin typeface="Lato"/>
              <a:ea typeface="Lato"/>
              <a:cs typeface="Lato"/>
              <a:sym typeface="Lato"/>
            </a:endParaRPr>
          </a:p>
        </p:txBody>
      </p:sp>
      <p:sp>
        <p:nvSpPr>
          <p:cNvPr id="118" name="Google Shape;118;p16"/>
          <p:cNvSpPr txBox="1"/>
          <p:nvPr/>
        </p:nvSpPr>
        <p:spPr>
          <a:xfrm>
            <a:off x="782450" y="624750"/>
            <a:ext cx="4477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What is machine learning  ? </a:t>
            </a:r>
            <a:endParaRPr b="1" sz="1600">
              <a:latin typeface="Lato"/>
              <a:ea typeface="Lato"/>
              <a:cs typeface="Lato"/>
              <a:sym typeface="Lato"/>
            </a:endParaRPr>
          </a:p>
        </p:txBody>
      </p:sp>
      <p:sp>
        <p:nvSpPr>
          <p:cNvPr id="119" name="Google Shape;119;p16"/>
          <p:cNvSpPr/>
          <p:nvPr/>
        </p:nvSpPr>
        <p:spPr>
          <a:xfrm>
            <a:off x="2327125" y="2055550"/>
            <a:ext cx="938700" cy="513600"/>
          </a:xfrm>
          <a:prstGeom prst="rightArrow">
            <a:avLst>
              <a:gd fmla="val 50000" name="adj1"/>
              <a:gd fmla="val 50000" name="adj2"/>
            </a:avLst>
          </a:prstGeom>
          <a:solidFill>
            <a:srgbClr val="1C4587"/>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A86E8"/>
              </a:solidFill>
              <a:highlight>
                <a:srgbClr val="4A86E8"/>
              </a:highlight>
            </a:endParaRPr>
          </a:p>
        </p:txBody>
      </p:sp>
      <p:sp>
        <p:nvSpPr>
          <p:cNvPr id="120" name="Google Shape;120;p16"/>
          <p:cNvSpPr txBox="1"/>
          <p:nvPr/>
        </p:nvSpPr>
        <p:spPr>
          <a:xfrm>
            <a:off x="6872875" y="2371650"/>
            <a:ext cx="158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Program</a:t>
            </a:r>
            <a:endParaRPr b="1">
              <a:latin typeface="Lato"/>
              <a:ea typeface="Lato"/>
              <a:cs typeface="Lato"/>
              <a:sym typeface="Lato"/>
            </a:endParaRPr>
          </a:p>
        </p:txBody>
      </p:sp>
      <p:sp>
        <p:nvSpPr>
          <p:cNvPr id="121" name="Google Shape;121;p16"/>
          <p:cNvSpPr txBox="1"/>
          <p:nvPr/>
        </p:nvSpPr>
        <p:spPr>
          <a:xfrm>
            <a:off x="1468525" y="2140600"/>
            <a:ext cx="69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Data</a:t>
            </a:r>
            <a:endParaRPr b="1">
              <a:latin typeface="Lato"/>
              <a:ea typeface="Lato"/>
              <a:cs typeface="Lato"/>
              <a:sym typeface="Lato"/>
            </a:endParaRPr>
          </a:p>
        </p:txBody>
      </p:sp>
      <p:sp>
        <p:nvSpPr>
          <p:cNvPr id="122" name="Google Shape;122;p16"/>
          <p:cNvSpPr txBox="1"/>
          <p:nvPr/>
        </p:nvSpPr>
        <p:spPr>
          <a:xfrm>
            <a:off x="1332175" y="2926275"/>
            <a:ext cx="970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Output</a:t>
            </a:r>
            <a:endParaRPr b="1">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23" name="Google Shape;123;p16"/>
          <p:cNvSpPr txBox="1"/>
          <p:nvPr/>
        </p:nvSpPr>
        <p:spPr>
          <a:xfrm>
            <a:off x="4164725" y="3698600"/>
            <a:ext cx="105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Computer</a:t>
            </a:r>
            <a:endParaRPr b="1">
              <a:latin typeface="Lato"/>
              <a:ea typeface="Lato"/>
              <a:cs typeface="Lato"/>
              <a:sym typeface="Lato"/>
            </a:endParaRPr>
          </a:p>
        </p:txBody>
      </p:sp>
      <p:sp>
        <p:nvSpPr>
          <p:cNvPr id="124" name="Google Shape;124;p16"/>
          <p:cNvSpPr/>
          <p:nvPr/>
        </p:nvSpPr>
        <p:spPr>
          <a:xfrm>
            <a:off x="2367250" y="2869575"/>
            <a:ext cx="938700" cy="513600"/>
          </a:xfrm>
          <a:prstGeom prst="rightArrow">
            <a:avLst>
              <a:gd fmla="val 50000" name="adj1"/>
              <a:gd fmla="val 50000" name="adj2"/>
            </a:avLst>
          </a:prstGeom>
          <a:solidFill>
            <a:srgbClr val="1C4587"/>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A86E8"/>
              </a:solidFill>
              <a:highlight>
                <a:srgbClr val="4A86E8"/>
              </a:highlight>
            </a:endParaRPr>
          </a:p>
        </p:txBody>
      </p:sp>
      <p:sp>
        <p:nvSpPr>
          <p:cNvPr id="125" name="Google Shape;125;p16"/>
          <p:cNvSpPr/>
          <p:nvPr/>
        </p:nvSpPr>
        <p:spPr>
          <a:xfrm>
            <a:off x="5825700" y="2355975"/>
            <a:ext cx="938700" cy="513600"/>
          </a:xfrm>
          <a:prstGeom prst="rightArrow">
            <a:avLst>
              <a:gd fmla="val 50000" name="adj1"/>
              <a:gd fmla="val 50000" name="adj2"/>
            </a:avLst>
          </a:prstGeom>
          <a:solidFill>
            <a:srgbClr val="1C4587"/>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A86E8"/>
              </a:solidFill>
              <a:highlight>
                <a:srgbClr val="4A86E8"/>
              </a:highlight>
            </a:endParaRPr>
          </a:p>
        </p:txBody>
      </p:sp>
      <p:pic>
        <p:nvPicPr>
          <p:cNvPr id="126" name="Google Shape;126;p16"/>
          <p:cNvPicPr preferRelativeResize="0"/>
          <p:nvPr/>
        </p:nvPicPr>
        <p:blipFill>
          <a:blip r:embed="rId3">
            <a:alphaModFix/>
          </a:blip>
          <a:stretch>
            <a:fillRect/>
          </a:stretch>
        </p:blipFill>
        <p:spPr>
          <a:xfrm>
            <a:off x="3639088" y="1791238"/>
            <a:ext cx="1853475" cy="2071850"/>
          </a:xfrm>
          <a:prstGeom prst="rect">
            <a:avLst/>
          </a:prstGeom>
          <a:noFill/>
          <a:ln>
            <a:noFill/>
          </a:ln>
        </p:spPr>
      </p:pic>
      <p:pic>
        <p:nvPicPr>
          <p:cNvPr id="127" name="Google Shape;127;p16"/>
          <p:cNvPicPr preferRelativeResize="0"/>
          <p:nvPr/>
        </p:nvPicPr>
        <p:blipFill>
          <a:blip r:embed="rId4">
            <a:alphaModFix/>
          </a:blip>
          <a:stretch>
            <a:fillRect/>
          </a:stretch>
        </p:blipFill>
        <p:spPr>
          <a:xfrm>
            <a:off x="273100" y="1855450"/>
            <a:ext cx="938700" cy="172684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7"/>
          <p:cNvSpPr txBox="1"/>
          <p:nvPr/>
        </p:nvSpPr>
        <p:spPr>
          <a:xfrm>
            <a:off x="2374813" y="1167100"/>
            <a:ext cx="4394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600">
                <a:latin typeface="Lato"/>
                <a:ea typeface="Lato"/>
                <a:cs typeface="Lato"/>
                <a:sym typeface="Lato"/>
              </a:rPr>
              <a:t>How do they interact </a:t>
            </a:r>
            <a:endParaRPr b="1" sz="1600">
              <a:latin typeface="Lato"/>
              <a:ea typeface="Lato"/>
              <a:cs typeface="Lato"/>
              <a:sym typeface="Lato"/>
            </a:endParaRPr>
          </a:p>
        </p:txBody>
      </p:sp>
      <p:sp>
        <p:nvSpPr>
          <p:cNvPr id="133" name="Google Shape;133;p17"/>
          <p:cNvSpPr txBox="1"/>
          <p:nvPr/>
        </p:nvSpPr>
        <p:spPr>
          <a:xfrm>
            <a:off x="782450" y="624750"/>
            <a:ext cx="4477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What is machine learning  ? </a:t>
            </a:r>
            <a:endParaRPr b="1" sz="1600">
              <a:latin typeface="Lato"/>
              <a:ea typeface="Lato"/>
              <a:cs typeface="Lato"/>
              <a:sym typeface="Lato"/>
            </a:endParaRPr>
          </a:p>
        </p:txBody>
      </p:sp>
      <p:pic>
        <p:nvPicPr>
          <p:cNvPr id="134" name="Google Shape;134;p17"/>
          <p:cNvPicPr preferRelativeResize="0"/>
          <p:nvPr/>
        </p:nvPicPr>
        <p:blipFill>
          <a:blip r:embed="rId4">
            <a:alphaModFix/>
          </a:blip>
          <a:stretch>
            <a:fillRect/>
          </a:stretch>
        </p:blipFill>
        <p:spPr>
          <a:xfrm>
            <a:off x="216025" y="1709450"/>
            <a:ext cx="8711976" cy="31085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8"/>
          <p:cNvSpPr txBox="1"/>
          <p:nvPr/>
        </p:nvSpPr>
        <p:spPr>
          <a:xfrm>
            <a:off x="857350" y="1906475"/>
            <a:ext cx="7748400" cy="150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500">
                <a:latin typeface="Lato"/>
                <a:ea typeface="Lato"/>
                <a:cs typeface="Lato"/>
                <a:sym typeface="Lato"/>
              </a:rPr>
              <a:t>Formally</a:t>
            </a:r>
            <a:r>
              <a:rPr lang="en-GB">
                <a:latin typeface="Lato"/>
                <a:ea typeface="Lato"/>
                <a:cs typeface="Lato"/>
                <a:sym typeface="Lato"/>
              </a:rPr>
              <a:t> : (Mitchell 1997) A computer program </a:t>
            </a:r>
            <a:r>
              <a:rPr b="1" lang="en-GB">
                <a:latin typeface="Lato"/>
                <a:ea typeface="Lato"/>
                <a:cs typeface="Lato"/>
                <a:sym typeface="Lato"/>
              </a:rPr>
              <a:t>A</a:t>
            </a:r>
            <a:r>
              <a:rPr lang="en-GB">
                <a:latin typeface="Lato"/>
                <a:ea typeface="Lato"/>
                <a:cs typeface="Lato"/>
                <a:sym typeface="Lato"/>
              </a:rPr>
              <a:t> is said to learn from </a:t>
            </a:r>
            <a:r>
              <a:rPr lang="en-GB">
                <a:latin typeface="Lato"/>
                <a:ea typeface="Lato"/>
                <a:cs typeface="Lato"/>
                <a:sym typeface="Lato"/>
              </a:rPr>
              <a:t>experience</a:t>
            </a:r>
            <a:r>
              <a:rPr lang="en-GB">
                <a:latin typeface="Lato"/>
                <a:ea typeface="Lato"/>
                <a:cs typeface="Lato"/>
                <a:sym typeface="Lato"/>
              </a:rPr>
              <a:t>  </a:t>
            </a:r>
            <a:r>
              <a:rPr b="1" lang="en-GB">
                <a:latin typeface="Lato"/>
                <a:ea typeface="Lato"/>
                <a:cs typeface="Lato"/>
                <a:sym typeface="Lato"/>
              </a:rPr>
              <a:t>E</a:t>
            </a:r>
            <a:r>
              <a:rPr lang="en-GB">
                <a:latin typeface="Lato"/>
                <a:ea typeface="Lato"/>
                <a:cs typeface="Lato"/>
                <a:sym typeface="Lato"/>
              </a:rPr>
              <a:t> with respect to some class of tasks </a:t>
            </a:r>
            <a:r>
              <a:rPr b="1" lang="en-GB">
                <a:latin typeface="Lato"/>
                <a:ea typeface="Lato"/>
                <a:cs typeface="Lato"/>
                <a:sym typeface="Lato"/>
              </a:rPr>
              <a:t>T</a:t>
            </a:r>
            <a:r>
              <a:rPr lang="en-GB">
                <a:latin typeface="Lato"/>
                <a:ea typeface="Lato"/>
                <a:cs typeface="Lato"/>
                <a:sym typeface="Lato"/>
              </a:rPr>
              <a:t> and performance measure </a:t>
            </a:r>
            <a:r>
              <a:rPr b="1" lang="en-GB">
                <a:latin typeface="Lato"/>
                <a:ea typeface="Lato"/>
                <a:cs typeface="Lato"/>
                <a:sym typeface="Lato"/>
              </a:rPr>
              <a:t>P</a:t>
            </a:r>
            <a:r>
              <a:rPr lang="en-GB">
                <a:latin typeface="Lato"/>
                <a:ea typeface="Lato"/>
                <a:cs typeface="Lato"/>
                <a:sym typeface="Lato"/>
              </a:rPr>
              <a:t>, if it’s performance at </a:t>
            </a:r>
            <a:r>
              <a:rPr lang="en-GB">
                <a:latin typeface="Lato"/>
                <a:ea typeface="Lato"/>
                <a:cs typeface="Lato"/>
                <a:sym typeface="Lato"/>
              </a:rPr>
              <a:t>the tasks </a:t>
            </a:r>
            <a:r>
              <a:rPr b="1" lang="en-GB">
                <a:latin typeface="Lato"/>
                <a:ea typeface="Lato"/>
                <a:cs typeface="Lato"/>
                <a:sym typeface="Lato"/>
              </a:rPr>
              <a:t>T</a:t>
            </a:r>
            <a:r>
              <a:rPr lang="en-GB">
                <a:latin typeface="Lato"/>
                <a:ea typeface="Lato"/>
                <a:cs typeface="Lato"/>
                <a:sym typeface="Lato"/>
              </a:rPr>
              <a:t> as measured by </a:t>
            </a:r>
            <a:r>
              <a:rPr b="1" lang="en-GB">
                <a:latin typeface="Lato"/>
                <a:ea typeface="Lato"/>
                <a:cs typeface="Lato"/>
                <a:sym typeface="Lato"/>
              </a:rPr>
              <a:t>P</a:t>
            </a:r>
            <a:r>
              <a:rPr lang="en-GB">
                <a:latin typeface="Lato"/>
                <a:ea typeface="Lato"/>
                <a:cs typeface="Lato"/>
                <a:sym typeface="Lato"/>
              </a:rPr>
              <a:t> improves with </a:t>
            </a:r>
            <a:r>
              <a:rPr b="1" lang="en-GB">
                <a:latin typeface="Lato"/>
                <a:ea typeface="Lato"/>
                <a:cs typeface="Lato"/>
                <a:sym typeface="Lato"/>
              </a:rPr>
              <a:t>E</a:t>
            </a:r>
            <a:endParaRPr b="1">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b="1" lang="en-GB" sz="1500">
                <a:latin typeface="Lato"/>
                <a:ea typeface="Lato"/>
                <a:cs typeface="Lato"/>
                <a:sym typeface="Lato"/>
              </a:rPr>
              <a:t>Informally</a:t>
            </a:r>
            <a:r>
              <a:rPr lang="en-GB">
                <a:latin typeface="Lato"/>
                <a:ea typeface="Lato"/>
                <a:cs typeface="Lato"/>
                <a:sym typeface="Lato"/>
              </a:rPr>
              <a:t> :   Algorithms that improve on some task with </a:t>
            </a:r>
            <a:r>
              <a:rPr lang="en-GB">
                <a:latin typeface="Lato"/>
                <a:ea typeface="Lato"/>
                <a:cs typeface="Lato"/>
                <a:sym typeface="Lato"/>
              </a:rPr>
              <a:t>experience</a:t>
            </a:r>
            <a:r>
              <a:rPr lang="en-GB">
                <a:latin typeface="Lato"/>
                <a:ea typeface="Lato"/>
                <a:cs typeface="Lato"/>
                <a:sym typeface="Lato"/>
              </a:rPr>
              <a:t> </a:t>
            </a:r>
            <a:endParaRPr>
              <a:latin typeface="Lato"/>
              <a:ea typeface="Lato"/>
              <a:cs typeface="Lato"/>
              <a:sym typeface="Lato"/>
            </a:endParaRPr>
          </a:p>
        </p:txBody>
      </p:sp>
      <p:sp>
        <p:nvSpPr>
          <p:cNvPr id="140" name="Google Shape;140;p18"/>
          <p:cNvSpPr txBox="1"/>
          <p:nvPr/>
        </p:nvSpPr>
        <p:spPr>
          <a:xfrm>
            <a:off x="782450" y="624750"/>
            <a:ext cx="4477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What is machine learning  ? </a:t>
            </a:r>
            <a:endParaRPr b="1" sz="16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9"/>
          <p:cNvSpPr txBox="1"/>
          <p:nvPr/>
        </p:nvSpPr>
        <p:spPr>
          <a:xfrm>
            <a:off x="682475" y="615875"/>
            <a:ext cx="415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What is machine learning  ? </a:t>
            </a:r>
            <a:endParaRPr b="1" sz="1500"/>
          </a:p>
        </p:txBody>
      </p:sp>
      <p:sp>
        <p:nvSpPr>
          <p:cNvPr id="146" name="Google Shape;146;p19"/>
          <p:cNvSpPr txBox="1"/>
          <p:nvPr/>
        </p:nvSpPr>
        <p:spPr>
          <a:xfrm>
            <a:off x="682475" y="1163025"/>
            <a:ext cx="5826000" cy="3417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GB">
                <a:latin typeface="Lato"/>
                <a:ea typeface="Lato"/>
                <a:cs typeface="Lato"/>
                <a:sym typeface="Lato"/>
              </a:rPr>
              <a:t>The task </a:t>
            </a:r>
            <a:r>
              <a:rPr b="1" lang="en-GB">
                <a:latin typeface="Lato"/>
                <a:ea typeface="Lato"/>
                <a:cs typeface="Lato"/>
                <a:sym typeface="Lato"/>
              </a:rPr>
              <a:t>T</a:t>
            </a:r>
            <a:r>
              <a:rPr lang="en-GB">
                <a:latin typeface="Lato"/>
                <a:ea typeface="Lato"/>
                <a:cs typeface="Lato"/>
                <a:sym typeface="Lato"/>
              </a:rPr>
              <a:t> </a:t>
            </a:r>
            <a:r>
              <a:rPr lang="en-GB">
                <a:latin typeface="Lato"/>
                <a:ea typeface="Lato"/>
                <a:cs typeface="Lato"/>
                <a:sym typeface="Lato"/>
              </a:rPr>
              <a:t>:</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GB">
                <a:latin typeface="Lato"/>
                <a:ea typeface="Lato"/>
                <a:cs typeface="Lato"/>
                <a:sym typeface="Lato"/>
              </a:rPr>
              <a:t>Classification </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GB">
                <a:latin typeface="Lato"/>
                <a:ea typeface="Lato"/>
                <a:cs typeface="Lato"/>
                <a:sym typeface="Lato"/>
              </a:rPr>
              <a:t>Regression </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GB">
                <a:latin typeface="Lato"/>
                <a:ea typeface="Lato"/>
                <a:cs typeface="Lato"/>
                <a:sym typeface="Lato"/>
              </a:rPr>
              <a:t>Machine translation</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GB">
                <a:latin typeface="Lato"/>
                <a:ea typeface="Lato"/>
                <a:cs typeface="Lato"/>
                <a:sym typeface="Lato"/>
              </a:rPr>
              <a:t>Structured input </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GB">
                <a:latin typeface="Lato"/>
                <a:ea typeface="Lato"/>
                <a:cs typeface="Lato"/>
                <a:sym typeface="Lato"/>
              </a:rPr>
              <a:t>Anomaly detection </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GB">
                <a:latin typeface="Lato"/>
                <a:ea typeface="Lato"/>
                <a:cs typeface="Lato"/>
                <a:sym typeface="Lato"/>
              </a:rPr>
              <a:t>Synthesis and sampling </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GB">
                <a:latin typeface="Lato"/>
                <a:ea typeface="Lato"/>
                <a:cs typeface="Lato"/>
                <a:sym typeface="Lato"/>
              </a:rPr>
              <a:t>Imputation of missing value</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GB">
                <a:latin typeface="Lato"/>
                <a:ea typeface="Lato"/>
                <a:cs typeface="Lato"/>
                <a:sym typeface="Lato"/>
              </a:rPr>
              <a:t>Denoising </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GB">
                <a:latin typeface="Lato"/>
                <a:ea typeface="Lato"/>
                <a:cs typeface="Lato"/>
                <a:sym typeface="Lato"/>
              </a:rPr>
              <a:t>Clustering</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The Experience </a:t>
            </a:r>
            <a:r>
              <a:rPr b="1" lang="en-GB">
                <a:latin typeface="Lato"/>
                <a:ea typeface="Lato"/>
                <a:cs typeface="Lato"/>
                <a:sym typeface="Lato"/>
              </a:rPr>
              <a:t>E</a:t>
            </a:r>
            <a:endParaRPr b="1">
              <a:latin typeface="Lato"/>
              <a:ea typeface="Lato"/>
              <a:cs typeface="Lato"/>
              <a:sym typeface="Lato"/>
            </a:endParaRPr>
          </a:p>
          <a:p>
            <a:pPr indent="-317500" lvl="1" marL="914400" rtl="0" algn="l">
              <a:spcBef>
                <a:spcPts val="0"/>
              </a:spcBef>
              <a:spcAft>
                <a:spcPts val="0"/>
              </a:spcAft>
              <a:buSzPts val="1400"/>
              <a:buFont typeface="Lato"/>
              <a:buChar char="○"/>
            </a:pPr>
            <a:r>
              <a:rPr lang="en-GB">
                <a:latin typeface="Lato"/>
                <a:ea typeface="Lato"/>
                <a:cs typeface="Lato"/>
                <a:sym typeface="Lato"/>
              </a:rPr>
              <a:t>Supervised (X,Y)</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GB">
                <a:latin typeface="Lato"/>
                <a:ea typeface="Lato"/>
                <a:cs typeface="Lato"/>
                <a:sym typeface="Lato"/>
              </a:rPr>
              <a:t>Unsupervised  (X) </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GB">
                <a:latin typeface="Lato"/>
                <a:ea typeface="Lato"/>
                <a:cs typeface="Lato"/>
                <a:sym typeface="Lato"/>
              </a:rPr>
              <a:t>Reinforcement learning (Model dynamics , Episodes )</a:t>
            </a:r>
            <a:endParaRPr>
              <a:latin typeface="Lato"/>
              <a:ea typeface="Lato"/>
              <a:cs typeface="Lato"/>
              <a:sym typeface="Lato"/>
            </a:endParaRPr>
          </a:p>
        </p:txBody>
      </p:sp>
      <p:sp>
        <p:nvSpPr>
          <p:cNvPr id="147" name="Google Shape;147;p19"/>
          <p:cNvSpPr txBox="1"/>
          <p:nvPr/>
        </p:nvSpPr>
        <p:spPr>
          <a:xfrm>
            <a:off x="5879875" y="1291175"/>
            <a:ext cx="3062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GB">
                <a:latin typeface="Lato"/>
                <a:ea typeface="Lato"/>
                <a:cs typeface="Lato"/>
                <a:sym typeface="Lato"/>
              </a:rPr>
              <a:t>The performance </a:t>
            </a:r>
            <a:r>
              <a:rPr b="1" lang="en-GB">
                <a:latin typeface="Lato"/>
                <a:ea typeface="Lato"/>
                <a:cs typeface="Lato"/>
                <a:sym typeface="Lato"/>
              </a:rPr>
              <a:t>P</a:t>
            </a:r>
            <a:r>
              <a:rPr lang="en-GB">
                <a:latin typeface="Lato"/>
                <a:ea typeface="Lato"/>
                <a:cs typeface="Lato"/>
                <a:sym typeface="Lato"/>
              </a:rPr>
              <a:t> </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GB">
                <a:latin typeface="Lato"/>
                <a:ea typeface="Lato"/>
                <a:cs typeface="Lato"/>
                <a:sym typeface="Lato"/>
              </a:rPr>
              <a:t>Accuracy </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GB">
                <a:latin typeface="Lato"/>
                <a:ea typeface="Lato"/>
                <a:cs typeface="Lato"/>
                <a:sym typeface="Lato"/>
              </a:rPr>
              <a:t>Loss</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GB">
                <a:latin typeface="Lato"/>
                <a:ea typeface="Lato"/>
                <a:cs typeface="Lato"/>
                <a:sym typeface="Lato"/>
              </a:rPr>
              <a:t>Recall </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nvSpPr>
        <p:spPr>
          <a:xfrm>
            <a:off x="2668175" y="1221000"/>
            <a:ext cx="348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The computer program </a:t>
            </a:r>
            <a:r>
              <a:rPr b="1" lang="en-GB">
                <a:latin typeface="Lato"/>
                <a:ea typeface="Lato"/>
                <a:cs typeface="Lato"/>
                <a:sym typeface="Lato"/>
              </a:rPr>
              <a:t>A</a:t>
            </a:r>
            <a:r>
              <a:rPr lang="en-GB">
                <a:latin typeface="Lato"/>
                <a:ea typeface="Lato"/>
                <a:cs typeface="Lato"/>
                <a:sym typeface="Lato"/>
              </a:rPr>
              <a:t> (the model) </a:t>
            </a:r>
            <a:endParaRPr>
              <a:latin typeface="Lato"/>
              <a:ea typeface="Lato"/>
              <a:cs typeface="Lato"/>
              <a:sym typeface="Lato"/>
            </a:endParaRPr>
          </a:p>
        </p:txBody>
      </p:sp>
      <p:sp>
        <p:nvSpPr>
          <p:cNvPr id="153" name="Google Shape;153;p20"/>
          <p:cNvSpPr txBox="1"/>
          <p:nvPr/>
        </p:nvSpPr>
        <p:spPr>
          <a:xfrm>
            <a:off x="682475" y="615875"/>
            <a:ext cx="415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What is machine learning  ? </a:t>
            </a:r>
            <a:endParaRPr b="1" sz="1500"/>
          </a:p>
        </p:txBody>
      </p:sp>
      <p:sp>
        <p:nvSpPr>
          <p:cNvPr id="154" name="Google Shape;154;p20"/>
          <p:cNvSpPr txBox="1"/>
          <p:nvPr/>
        </p:nvSpPr>
        <p:spPr>
          <a:xfrm>
            <a:off x="840925" y="1795225"/>
            <a:ext cx="75663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The main component of </a:t>
            </a:r>
            <a:r>
              <a:rPr b="1" lang="en-GB">
                <a:latin typeface="Lato"/>
                <a:ea typeface="Lato"/>
                <a:cs typeface="Lato"/>
                <a:sym typeface="Lato"/>
              </a:rPr>
              <a:t>every</a:t>
            </a:r>
            <a:r>
              <a:rPr b="1" lang="en-GB">
                <a:latin typeface="Lato"/>
                <a:ea typeface="Lato"/>
                <a:cs typeface="Lato"/>
                <a:sym typeface="Lato"/>
              </a:rPr>
              <a:t> model :</a:t>
            </a:r>
            <a:endParaRPr b="1">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GB">
                <a:latin typeface="Lato"/>
                <a:ea typeface="Lato"/>
                <a:cs typeface="Lato"/>
                <a:sym typeface="Lato"/>
              </a:rPr>
              <a:t>Architecture / Baseline</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GB">
                <a:latin typeface="Lato"/>
                <a:ea typeface="Lato"/>
                <a:cs typeface="Lato"/>
                <a:sym typeface="Lato"/>
              </a:rPr>
              <a:t>Loss/objective function </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GB">
                <a:latin typeface="Lato"/>
                <a:ea typeface="Lato"/>
                <a:cs typeface="Lato"/>
                <a:sym typeface="Lato"/>
              </a:rPr>
              <a:t>Optimizer</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GB">
                <a:latin typeface="Lato"/>
                <a:ea typeface="Lato"/>
                <a:cs typeface="Lato"/>
                <a:sym typeface="Lato"/>
              </a:rPr>
              <a:t>Evaluation Metric </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GB">
                <a:latin typeface="Lato"/>
                <a:ea typeface="Lato"/>
                <a:cs typeface="Lato"/>
                <a:sym typeface="Lato"/>
              </a:rPr>
              <a:t>Regularizer</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nvSpPr>
        <p:spPr>
          <a:xfrm>
            <a:off x="2668175" y="1221000"/>
            <a:ext cx="348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The computer program </a:t>
            </a:r>
            <a:r>
              <a:rPr b="1" lang="en-GB">
                <a:latin typeface="Lato"/>
                <a:ea typeface="Lato"/>
                <a:cs typeface="Lato"/>
                <a:sym typeface="Lato"/>
              </a:rPr>
              <a:t>A</a:t>
            </a:r>
            <a:r>
              <a:rPr lang="en-GB">
                <a:latin typeface="Lato"/>
                <a:ea typeface="Lato"/>
                <a:cs typeface="Lato"/>
                <a:sym typeface="Lato"/>
              </a:rPr>
              <a:t> (the model) </a:t>
            </a:r>
            <a:endParaRPr>
              <a:latin typeface="Lato"/>
              <a:ea typeface="Lato"/>
              <a:cs typeface="Lato"/>
              <a:sym typeface="Lato"/>
            </a:endParaRPr>
          </a:p>
        </p:txBody>
      </p:sp>
      <p:sp>
        <p:nvSpPr>
          <p:cNvPr id="160" name="Google Shape;160;p21"/>
          <p:cNvSpPr txBox="1"/>
          <p:nvPr/>
        </p:nvSpPr>
        <p:spPr>
          <a:xfrm>
            <a:off x="682475" y="615875"/>
            <a:ext cx="415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What is machine learning  ? </a:t>
            </a:r>
            <a:endParaRPr b="1" sz="1500"/>
          </a:p>
        </p:txBody>
      </p:sp>
      <p:sp>
        <p:nvSpPr>
          <p:cNvPr id="161" name="Google Shape;161;p21"/>
          <p:cNvSpPr txBox="1"/>
          <p:nvPr/>
        </p:nvSpPr>
        <p:spPr>
          <a:xfrm>
            <a:off x="299700" y="1621200"/>
            <a:ext cx="542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Housing price prediction Using univariate linear regression</a:t>
            </a:r>
            <a:endParaRPr b="1">
              <a:latin typeface="Lato"/>
              <a:ea typeface="Lato"/>
              <a:cs typeface="Lato"/>
              <a:sym typeface="Lato"/>
            </a:endParaRPr>
          </a:p>
        </p:txBody>
      </p:sp>
      <p:graphicFrame>
        <p:nvGraphicFramePr>
          <p:cNvPr id="162" name="Google Shape;162;p21"/>
          <p:cNvGraphicFramePr/>
          <p:nvPr/>
        </p:nvGraphicFramePr>
        <p:xfrm>
          <a:off x="299700" y="2345275"/>
          <a:ext cx="3000000" cy="3000000"/>
        </p:xfrm>
        <a:graphic>
          <a:graphicData uri="http://schemas.openxmlformats.org/drawingml/2006/table">
            <a:tbl>
              <a:tblPr>
                <a:noFill/>
                <a:tableStyleId>{034C4274-928E-4F9E-9D94-88D78D8ED0A7}</a:tableStyleId>
              </a:tblPr>
              <a:tblGrid>
                <a:gridCol w="1121400"/>
                <a:gridCol w="1121400"/>
                <a:gridCol w="1121400"/>
              </a:tblGrid>
              <a:tr h="508150">
                <a:tc>
                  <a:txBody>
                    <a:bodyPr/>
                    <a:lstStyle/>
                    <a:p>
                      <a:pPr indent="0" lvl="0" marL="0" rtl="0" algn="l">
                        <a:spcBef>
                          <a:spcPts val="0"/>
                        </a:spcBef>
                        <a:spcAft>
                          <a:spcPts val="0"/>
                        </a:spcAft>
                        <a:buNone/>
                      </a:pPr>
                      <a:r>
                        <a:rPr lang="en-GB"/>
                        <a:t>Size </a:t>
                      </a:r>
                      <a:endParaRPr/>
                    </a:p>
                  </a:txBody>
                  <a:tcPr marT="91425" marB="91425" marR="91425" marL="91425"/>
                </a:tc>
                <a:tc>
                  <a:txBody>
                    <a:bodyPr/>
                    <a:lstStyle/>
                    <a:p>
                      <a:pPr indent="0" lvl="0" marL="0" rtl="0" algn="l">
                        <a:spcBef>
                          <a:spcPts val="0"/>
                        </a:spcBef>
                        <a:spcAft>
                          <a:spcPts val="0"/>
                        </a:spcAft>
                        <a:buNone/>
                      </a:pPr>
                      <a:r>
                        <a:rPr lang="en-GB"/>
                        <a:t>Bedroom</a:t>
                      </a:r>
                      <a:endParaRPr/>
                    </a:p>
                  </a:txBody>
                  <a:tcPr marT="91425" marB="91425" marR="91425" marL="91425"/>
                </a:tc>
                <a:tc>
                  <a:txBody>
                    <a:bodyPr/>
                    <a:lstStyle/>
                    <a:p>
                      <a:pPr indent="0" lvl="0" marL="0" rtl="0" algn="l">
                        <a:spcBef>
                          <a:spcPts val="0"/>
                        </a:spcBef>
                        <a:spcAft>
                          <a:spcPts val="0"/>
                        </a:spcAft>
                        <a:buNone/>
                      </a:pPr>
                      <a:r>
                        <a:rPr lang="en-GB"/>
                        <a:t>Price *100$</a:t>
                      </a:r>
                      <a:endParaRPr/>
                    </a:p>
                  </a:txBody>
                  <a:tcPr marT="91425" marB="91425" marR="91425" marL="91425"/>
                </a:tc>
              </a:tr>
              <a:tr h="420250">
                <a:tc>
                  <a:txBody>
                    <a:bodyPr/>
                    <a:lstStyle/>
                    <a:p>
                      <a:pPr indent="0" lvl="0" marL="0" rtl="0" algn="l">
                        <a:spcBef>
                          <a:spcPts val="0"/>
                        </a:spcBef>
                        <a:spcAft>
                          <a:spcPts val="0"/>
                        </a:spcAft>
                        <a:buNone/>
                      </a:pPr>
                      <a:r>
                        <a:rPr lang="en-GB"/>
                        <a:t>120</a:t>
                      </a:r>
                      <a:endParaRPr/>
                    </a:p>
                  </a:txBody>
                  <a:tcPr marT="91425" marB="91425" marR="91425" marL="91425"/>
                </a:tc>
                <a:tc>
                  <a:txBody>
                    <a:bodyPr/>
                    <a:lstStyle/>
                    <a:p>
                      <a:pPr indent="0" lvl="0" marL="0" rtl="0" algn="l">
                        <a:spcBef>
                          <a:spcPts val="0"/>
                        </a:spcBef>
                        <a:spcAft>
                          <a:spcPts val="0"/>
                        </a:spcAft>
                        <a:buNone/>
                      </a:pPr>
                      <a:r>
                        <a:rPr lang="en-GB"/>
                        <a:t>4</a:t>
                      </a:r>
                      <a:endParaRPr/>
                    </a:p>
                  </a:txBody>
                  <a:tcPr marT="91425" marB="91425" marR="91425" marL="91425"/>
                </a:tc>
                <a:tc>
                  <a:txBody>
                    <a:bodyPr/>
                    <a:lstStyle/>
                    <a:p>
                      <a:pPr indent="0" lvl="0" marL="0" rtl="0" algn="ctr">
                        <a:spcBef>
                          <a:spcPts val="0"/>
                        </a:spcBef>
                        <a:spcAft>
                          <a:spcPts val="0"/>
                        </a:spcAft>
                        <a:buNone/>
                      </a:pPr>
                      <a:r>
                        <a:rPr lang="en-GB"/>
                        <a:t>400</a:t>
                      </a:r>
                      <a:endParaRPr/>
                    </a:p>
                  </a:txBody>
                  <a:tcPr marT="91425" marB="91425" marR="91425" marL="91425"/>
                </a:tc>
              </a:tr>
              <a:tr h="404075">
                <a:tc>
                  <a:txBody>
                    <a:bodyPr/>
                    <a:lstStyle/>
                    <a:p>
                      <a:pPr indent="0" lvl="0" marL="0" rtl="0" algn="l">
                        <a:spcBef>
                          <a:spcPts val="0"/>
                        </a:spcBef>
                        <a:spcAft>
                          <a:spcPts val="0"/>
                        </a:spcAft>
                        <a:buNone/>
                      </a:pPr>
                      <a:r>
                        <a:rPr lang="en-GB"/>
                        <a:t>150</a:t>
                      </a:r>
                      <a:endParaRPr/>
                    </a:p>
                  </a:txBody>
                  <a:tcPr marT="91425" marB="91425" marR="91425" marL="91425"/>
                </a:tc>
                <a:tc>
                  <a:txBody>
                    <a:bodyPr/>
                    <a:lstStyle/>
                    <a:p>
                      <a:pPr indent="0" lvl="0" marL="0" rtl="0" algn="l">
                        <a:spcBef>
                          <a:spcPts val="0"/>
                        </a:spcBef>
                        <a:spcAft>
                          <a:spcPts val="0"/>
                        </a:spcAft>
                        <a:buNone/>
                      </a:pPr>
                      <a:r>
                        <a:rPr lang="en-GB"/>
                        <a:t>3</a:t>
                      </a:r>
                      <a:endParaRPr/>
                    </a:p>
                  </a:txBody>
                  <a:tcPr marT="91425" marB="91425" marR="91425" marL="91425"/>
                </a:tc>
                <a:tc>
                  <a:txBody>
                    <a:bodyPr/>
                    <a:lstStyle/>
                    <a:p>
                      <a:pPr indent="0" lvl="0" marL="0" rtl="0" algn="ctr">
                        <a:spcBef>
                          <a:spcPts val="0"/>
                        </a:spcBef>
                        <a:spcAft>
                          <a:spcPts val="0"/>
                        </a:spcAft>
                        <a:buNone/>
                      </a:pPr>
                      <a:r>
                        <a:rPr lang="en-GB"/>
                        <a:t>300</a:t>
                      </a:r>
                      <a:endParaRPr/>
                    </a:p>
                  </a:txBody>
                  <a:tcPr marT="91425" marB="91425" marR="91425" marL="91425"/>
                </a:tc>
              </a:tr>
              <a:tr h="404075">
                <a:tc>
                  <a:txBody>
                    <a:bodyPr/>
                    <a:lstStyle/>
                    <a:p>
                      <a:pPr indent="0" lvl="0" marL="0" rtl="0" algn="l">
                        <a:spcBef>
                          <a:spcPts val="0"/>
                        </a:spcBef>
                        <a:spcAft>
                          <a:spcPts val="0"/>
                        </a:spcAft>
                        <a:buNone/>
                      </a:pPr>
                      <a:r>
                        <a:rPr lang="en-GB"/>
                        <a:t>200</a:t>
                      </a:r>
                      <a:endParaRPr/>
                    </a:p>
                  </a:txBody>
                  <a:tcPr marT="91425" marB="91425" marR="91425" marL="91425"/>
                </a:tc>
                <a:tc>
                  <a:txBody>
                    <a:bodyPr/>
                    <a:lstStyle/>
                    <a:p>
                      <a:pPr indent="0" lvl="0" marL="0" rtl="0" algn="l">
                        <a:spcBef>
                          <a:spcPts val="0"/>
                        </a:spcBef>
                        <a:spcAft>
                          <a:spcPts val="0"/>
                        </a:spcAft>
                        <a:buNone/>
                      </a:pPr>
                      <a:r>
                        <a:rPr lang="en-GB"/>
                        <a:t>4</a:t>
                      </a:r>
                      <a:endParaRPr/>
                    </a:p>
                  </a:txBody>
                  <a:tcPr marT="91425" marB="91425" marR="91425" marL="91425"/>
                </a:tc>
                <a:tc>
                  <a:txBody>
                    <a:bodyPr/>
                    <a:lstStyle/>
                    <a:p>
                      <a:pPr indent="0" lvl="0" marL="0" rtl="0" algn="ctr">
                        <a:spcBef>
                          <a:spcPts val="0"/>
                        </a:spcBef>
                        <a:spcAft>
                          <a:spcPts val="0"/>
                        </a:spcAft>
                        <a:buNone/>
                      </a:pPr>
                      <a:r>
                        <a:rPr lang="en-GB"/>
                        <a:t>400</a:t>
                      </a:r>
                      <a:endParaRPr/>
                    </a:p>
                  </a:txBody>
                  <a:tcPr marT="91425" marB="91425" marR="91425" marL="91425"/>
                </a:tc>
              </a:tr>
              <a:tr h="404075">
                <a:tc>
                  <a:txBody>
                    <a:bodyPr/>
                    <a:lstStyle/>
                    <a:p>
                      <a:pPr indent="0" lvl="0" marL="0" rtl="0" algn="l">
                        <a:spcBef>
                          <a:spcPts val="0"/>
                        </a:spcBef>
                        <a:spcAft>
                          <a:spcPts val="0"/>
                        </a:spcAft>
                        <a:buNone/>
                      </a:pPr>
                      <a:r>
                        <a:rPr lang="en-GB"/>
                        <a:t>...</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7650">
                <a:tc>
                  <a:txBody>
                    <a:bodyPr/>
                    <a:lstStyle/>
                    <a:p>
                      <a:pPr indent="0" lvl="0" marL="0" rtl="0" algn="l">
                        <a:spcBef>
                          <a:spcPts val="0"/>
                        </a:spcBef>
                        <a:spcAft>
                          <a:spcPts val="0"/>
                        </a:spcAft>
                        <a:buNone/>
                      </a:pPr>
                      <a:r>
                        <a:rPr lang="en-GB"/>
                        <a:t>300</a:t>
                      </a:r>
                      <a:endParaRPr/>
                    </a:p>
                  </a:txBody>
                  <a:tcPr marT="91425" marB="91425" marR="91425" marL="91425"/>
                </a:tc>
                <a:tc>
                  <a:txBody>
                    <a:bodyPr/>
                    <a:lstStyle/>
                    <a:p>
                      <a:pPr indent="0" lvl="0" marL="0" rtl="0" algn="l">
                        <a:spcBef>
                          <a:spcPts val="0"/>
                        </a:spcBef>
                        <a:spcAft>
                          <a:spcPts val="0"/>
                        </a:spcAft>
                        <a:buNone/>
                      </a:pPr>
                      <a:r>
                        <a:rPr lang="en-GB"/>
                        <a:t>5</a:t>
                      </a:r>
                      <a:endParaRPr/>
                    </a:p>
                  </a:txBody>
                  <a:tcPr marT="91425" marB="91425" marR="91425" marL="91425"/>
                </a:tc>
                <a:tc>
                  <a:txBody>
                    <a:bodyPr/>
                    <a:lstStyle/>
                    <a:p>
                      <a:pPr indent="0" lvl="0" marL="0" rtl="0" algn="ctr">
                        <a:spcBef>
                          <a:spcPts val="0"/>
                        </a:spcBef>
                        <a:spcAft>
                          <a:spcPts val="0"/>
                        </a:spcAft>
                        <a:buNone/>
                      </a:pPr>
                      <a:r>
                        <a:rPr lang="en-GB"/>
                        <a:t>600</a:t>
                      </a:r>
                      <a:endParaRPr/>
                    </a:p>
                  </a:txBody>
                  <a:tcPr marT="91425" marB="91425" marR="91425" marL="91425"/>
                </a:tc>
              </a:tr>
            </a:tbl>
          </a:graphicData>
        </a:graphic>
      </p:graphicFrame>
      <p:pic>
        <p:nvPicPr>
          <p:cNvPr id="163" name="Google Shape;163;p21"/>
          <p:cNvPicPr preferRelativeResize="0"/>
          <p:nvPr/>
        </p:nvPicPr>
        <p:blipFill>
          <a:blip r:embed="rId4">
            <a:alphaModFix/>
          </a:blip>
          <a:stretch>
            <a:fillRect/>
          </a:stretch>
        </p:blipFill>
        <p:spPr>
          <a:xfrm>
            <a:off x="5193675" y="2097275"/>
            <a:ext cx="3745500" cy="29414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