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91" r:id="rId3"/>
    <p:sldId id="292" r:id="rId4"/>
    <p:sldId id="293" r:id="rId5"/>
    <p:sldId id="294" r:id="rId6"/>
    <p:sldId id="290" r:id="rId7"/>
    <p:sldId id="260" r:id="rId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Proxima Nova" panose="020B0604020202020204" charset="0"/>
      <p:regular r:id="rId15"/>
      <p:bold r:id="rId16"/>
      <p:italic r:id="rId17"/>
      <p:boldItalic r:id="rId18"/>
    </p:embeddedFont>
    <p:embeddedFont>
      <p:font typeface="Quattrocento Sans" panose="020B05020500000200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Akmal Farouqi" userId="e4f78791bd2de569" providerId="LiveId" clId="{940171A9-E8BF-421D-B6A7-22572C9CE65D}"/>
    <pc:docChg chg="modSld">
      <pc:chgData name="Muhammad Akmal Farouqi" userId="e4f78791bd2de569" providerId="LiveId" clId="{940171A9-E8BF-421D-B6A7-22572C9CE65D}" dt="2025-05-15T04:16:01.270" v="0"/>
      <pc:docMkLst>
        <pc:docMk/>
      </pc:docMkLst>
      <pc:sldChg chg="modNotesTx">
        <pc:chgData name="Muhammad Akmal Farouqi" userId="e4f78791bd2de569" providerId="LiveId" clId="{940171A9-E8BF-421D-B6A7-22572C9CE65D}" dt="2025-05-15T04:16:01.270" v="0"/>
        <pc:sldMkLst>
          <pc:docMk/>
          <pc:sldMk cId="0" sldId="256"/>
        </pc:sldMkLst>
      </pc:sldChg>
    </pc:docChg>
  </pc:docChgLst>
  <pc:docChgLst>
    <pc:chgData name="Muhammad Akmal Farouqi" userId="e4f78791bd2de569" providerId="LiveId" clId="{74B4C1AB-A9D8-4A62-B57D-2BDFB66CDCE7}"/>
    <pc:docChg chg="undo redo custSel addSld delSld modSld sldOrd">
      <pc:chgData name="Muhammad Akmal Farouqi" userId="e4f78791bd2de569" providerId="LiveId" clId="{74B4C1AB-A9D8-4A62-B57D-2BDFB66CDCE7}" dt="2024-11-22T11:57:00.060" v="2296" actId="47"/>
      <pc:docMkLst>
        <pc:docMk/>
      </pc:docMkLst>
      <pc:sldChg chg="del">
        <pc:chgData name="Muhammad Akmal Farouqi" userId="e4f78791bd2de569" providerId="LiveId" clId="{74B4C1AB-A9D8-4A62-B57D-2BDFB66CDCE7}" dt="2024-11-22T11:20:29.450" v="1590" actId="47"/>
        <pc:sldMkLst>
          <pc:docMk/>
          <pc:sldMk cId="2821254271" sldId="279"/>
        </pc:sldMkLst>
      </pc:sldChg>
      <pc:sldChg chg="addSp modSp del mod">
        <pc:chgData name="Muhammad Akmal Farouqi" userId="e4f78791bd2de569" providerId="LiveId" clId="{74B4C1AB-A9D8-4A62-B57D-2BDFB66CDCE7}" dt="2024-11-22T11:20:29.450" v="1590" actId="47"/>
        <pc:sldMkLst>
          <pc:docMk/>
          <pc:sldMk cId="749688817" sldId="289"/>
        </pc:sldMkLst>
      </pc:sldChg>
      <pc:sldChg chg="addSp delSp modSp add mod">
        <pc:chgData name="Muhammad Akmal Farouqi" userId="e4f78791bd2de569" providerId="LiveId" clId="{74B4C1AB-A9D8-4A62-B57D-2BDFB66CDCE7}" dt="2024-11-22T11:07:49.639" v="1146" actId="693"/>
        <pc:sldMkLst>
          <pc:docMk/>
          <pc:sldMk cId="2841502370" sldId="291"/>
        </pc:sldMkLst>
      </pc:sldChg>
      <pc:sldChg chg="addSp delSp modSp add mod ord">
        <pc:chgData name="Muhammad Akmal Farouqi" userId="e4f78791bd2de569" providerId="LiveId" clId="{74B4C1AB-A9D8-4A62-B57D-2BDFB66CDCE7}" dt="2024-11-22T11:21:32.862" v="1598" actId="20577"/>
        <pc:sldMkLst>
          <pc:docMk/>
          <pc:sldMk cId="864334340" sldId="292"/>
        </pc:sldMkLst>
      </pc:sldChg>
      <pc:sldChg chg="addSp delSp modSp add mod">
        <pc:chgData name="Muhammad Akmal Farouqi" userId="e4f78791bd2de569" providerId="LiveId" clId="{74B4C1AB-A9D8-4A62-B57D-2BDFB66CDCE7}" dt="2024-11-22T11:39:11.517" v="2125" actId="14100"/>
        <pc:sldMkLst>
          <pc:docMk/>
          <pc:sldMk cId="3511113055" sldId="293"/>
        </pc:sldMkLst>
      </pc:sldChg>
      <pc:sldChg chg="addSp delSp modSp add mod">
        <pc:chgData name="Muhammad Akmal Farouqi" userId="e4f78791bd2de569" providerId="LiveId" clId="{74B4C1AB-A9D8-4A62-B57D-2BDFB66CDCE7}" dt="2024-11-22T11:54:06.875" v="2294" actId="20577"/>
        <pc:sldMkLst>
          <pc:docMk/>
          <pc:sldMk cId="125945869" sldId="294"/>
        </pc:sldMkLst>
      </pc:sldChg>
      <pc:sldChg chg="add del">
        <pc:chgData name="Muhammad Akmal Farouqi" userId="e4f78791bd2de569" providerId="LiveId" clId="{74B4C1AB-A9D8-4A62-B57D-2BDFB66CDCE7}" dt="2024-11-22T11:57:00.060" v="2296" actId="47"/>
        <pc:sldMkLst>
          <pc:docMk/>
          <pc:sldMk cId="2683574430" sldId="295"/>
        </pc:sldMkLst>
      </pc:sldChg>
    </pc:docChg>
  </pc:docChgLst>
  <pc:docChgLst>
    <pc:chgData name="Muhammad Akmal Farouqi" userId="e4f78791bd2de569" providerId="LiveId" clId="{D6434E24-DC4F-4DD5-A267-1EB136372C9B}"/>
    <pc:docChg chg="modSld">
      <pc:chgData name="Muhammad Akmal Farouqi" userId="e4f78791bd2de569" providerId="LiveId" clId="{D6434E24-DC4F-4DD5-A267-1EB136372C9B}" dt="2024-11-04T02:50:00.124" v="0" actId="1035"/>
      <pc:docMkLst>
        <pc:docMk/>
      </pc:docMkLst>
      <pc:sldChg chg="modSp mod">
        <pc:chgData name="Muhammad Akmal Farouqi" userId="e4f78791bd2de569" providerId="LiveId" clId="{D6434E24-DC4F-4DD5-A267-1EB136372C9B}" dt="2024-11-04T02:50:00.124" v="0" actId="1035"/>
        <pc:sldMkLst>
          <pc:docMk/>
          <pc:sldMk cId="3603740989" sldId="290"/>
        </pc:sldMkLst>
      </pc:sldChg>
    </pc:docChg>
  </pc:docChgLst>
  <pc:docChgLst>
    <pc:chgData name="Muhammad Akmal Farouqi" userId="e4f78791bd2de569" providerId="LiveId" clId="{09CBAEB3-187E-42E8-ABE6-C40FDF544ED3}"/>
    <pc:docChg chg="custSel modSld">
      <pc:chgData name="Muhammad Akmal Farouqi" userId="e4f78791bd2de569" providerId="LiveId" clId="{09CBAEB3-187E-42E8-ABE6-C40FDF544ED3}" dt="2025-06-09T07:00:52.620" v="16" actId="478"/>
      <pc:docMkLst>
        <pc:docMk/>
      </pc:docMkLst>
      <pc:sldChg chg="addSp delSp modSp mod">
        <pc:chgData name="Muhammad Akmal Farouqi" userId="e4f78791bd2de569" providerId="LiveId" clId="{09CBAEB3-187E-42E8-ABE6-C40FDF544ED3}" dt="2025-06-09T07:00:52.620" v="16" actId="478"/>
        <pc:sldMkLst>
          <pc:docMk/>
          <pc:sldMk cId="0" sldId="256"/>
        </pc:sldMkLst>
        <pc:spChg chg="add mod">
          <ac:chgData name="Muhammad Akmal Farouqi" userId="e4f78791bd2de569" providerId="LiveId" clId="{09CBAEB3-187E-42E8-ABE6-C40FDF544ED3}" dt="2025-06-09T07:00:52.620" v="16" actId="478"/>
          <ac:spMkLst>
            <pc:docMk/>
            <pc:sldMk cId="0" sldId="256"/>
            <ac:spMk id="3" creationId="{9570807A-057B-6D4C-6AB7-3C83C03AEE12}"/>
          </ac:spMkLst>
        </pc:spChg>
        <pc:spChg chg="mod">
          <ac:chgData name="Muhammad Akmal Farouqi" userId="e4f78791bd2de569" providerId="LiveId" clId="{09CBAEB3-187E-42E8-ABE6-C40FDF544ED3}" dt="2025-06-09T07:00:49.408" v="15" actId="20577"/>
          <ac:spMkLst>
            <pc:docMk/>
            <pc:sldMk cId="0" sldId="256"/>
            <ac:spMk id="108" creationId="{00000000-0000-0000-0000-000000000000}"/>
          </ac:spMkLst>
        </pc:spChg>
        <pc:spChg chg="del">
          <ac:chgData name="Muhammad Akmal Farouqi" userId="e4f78791bd2de569" providerId="LiveId" clId="{09CBAEB3-187E-42E8-ABE6-C40FDF544ED3}" dt="2025-06-09T07:00:52.620" v="16" actId="478"/>
          <ac:spMkLst>
            <pc:docMk/>
            <pc:sldMk cId="0" sldId="256"/>
            <ac:spMk id="1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a2ba778fff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a2ba778fff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https://stats.stackexchange.com/questions/24072/interpreting-rs-ur-df-dickey-fuller-unit-root-test-results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DC7E4571-4DC7-A5D6-F306-6638F3D68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CBBA6B5E-B4EB-AD43-8FB6-64CE15990E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FBA62960-86F9-0EDC-2632-1C2B173800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840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DAE78ED6-7CB9-D407-D1FE-A5E83E344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E04D4B0C-E02D-3599-CBB1-DA12E102C2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EB618908-86B1-5D54-DB04-1DB2D85BF6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038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5CD9F6D2-12F8-C689-AA75-B01C79188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3F3BC163-312D-1186-A447-56261B78E9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515FAA8E-AAA8-2F1D-E09C-2E5CA1CDCD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158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997B004E-A9AC-2B2F-1327-7975E5148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68B9B818-AB1A-AB0F-0D7E-AE2DB5B83A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750B7EF0-72F4-57F9-CFBC-B263ED286D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31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880C4415-F1C2-95BC-D9EB-46F8D4118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661e735f6_0_0:notes">
            <a:extLst>
              <a:ext uri="{FF2B5EF4-FFF2-40B4-BE49-F238E27FC236}">
                <a16:creationId xmlns:a16="http://schemas.microsoft.com/office/drawing/2014/main" id="{092E5ECD-CEF2-77B5-CE7F-3B48B48614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661e735f6_0_0:notes">
            <a:extLst>
              <a:ext uri="{FF2B5EF4-FFF2-40B4-BE49-F238E27FC236}">
                <a16:creationId xmlns:a16="http://schemas.microsoft.com/office/drawing/2014/main" id="{84B24378-6352-6971-952E-15924D7936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https://www.redalyc.org/journal/840/84064925005/html/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24481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5b5f8b43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5b5f8b43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 descr="shutterstock_429987889_edited.jpg"/>
          <p:cNvPicPr preferRelativeResize="0"/>
          <p:nvPr/>
        </p:nvPicPr>
        <p:blipFill rotWithShape="1">
          <a:blip r:embed="rId2">
            <a:alphaModFix/>
          </a:blip>
          <a:srcRect t="18420" b="30833"/>
          <a:stretch/>
        </p:blipFill>
        <p:spPr>
          <a:xfrm>
            <a:off x="0" y="487825"/>
            <a:ext cx="9144000" cy="432627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2353950" y="759525"/>
            <a:ext cx="64305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2400"/>
              <a:buNone/>
              <a:defRPr sz="2400">
                <a:solidFill>
                  <a:srgbClr val="0743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069325" y="3029850"/>
            <a:ext cx="47076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2"/>
          <p:cNvSpPr/>
          <p:nvPr/>
        </p:nvSpPr>
        <p:spPr>
          <a:xfrm flipH="1">
            <a:off x="479550" y="0"/>
            <a:ext cx="1874400" cy="2945400"/>
          </a:xfrm>
          <a:prstGeom prst="rect">
            <a:avLst/>
          </a:prstGeom>
          <a:solidFill>
            <a:srgbClr val="F4F5FB"/>
          </a:solidFill>
          <a:ln>
            <a:noFill/>
          </a:ln>
          <a:effectLst>
            <a:outerShdw blurRad="57150" dist="19050" dir="540000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flipH="1">
            <a:off x="479550" y="2935650"/>
            <a:ext cx="1874400" cy="942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" name="Google Shape;2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0" y="535500"/>
            <a:ext cx="1874399" cy="187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"/>
          <p:cNvSpPr/>
          <p:nvPr/>
        </p:nvSpPr>
        <p:spPr>
          <a:xfrm>
            <a:off x="0" y="4814100"/>
            <a:ext cx="2339400" cy="3429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 txBox="1"/>
          <p:nvPr/>
        </p:nvSpPr>
        <p:spPr>
          <a:xfrm>
            <a:off x="479550" y="4807350"/>
            <a:ext cx="1380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www.ugm.ac.id</a:t>
            </a:r>
            <a:endParaRPr sz="1200" b="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3207450" y="4807350"/>
            <a:ext cx="3450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436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Locally Rooted, Globally Respected</a:t>
            </a:r>
            <a:endParaRPr sz="1200">
              <a:solidFill>
                <a:srgbClr val="07436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2"/>
          </p:nvPr>
        </p:nvSpPr>
        <p:spPr>
          <a:xfrm>
            <a:off x="4835300" y="2310150"/>
            <a:ext cx="39417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algn="r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algn="r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3"/>
          </p:nvPr>
        </p:nvSpPr>
        <p:spPr>
          <a:xfrm>
            <a:off x="5250225" y="398025"/>
            <a:ext cx="35343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74364"/>
              </a:buClr>
              <a:buSzPts val="1400"/>
              <a:buFont typeface="Proxima Nova"/>
              <a:buNone/>
              <a:defRPr sz="1400">
                <a:solidFill>
                  <a:srgbClr val="07436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">
  <p:cSld name="CUSTOM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"/>
          <p:cNvPicPr preferRelativeResize="0"/>
          <p:nvPr/>
        </p:nvPicPr>
        <p:blipFill rotWithShape="1">
          <a:blip r:embed="rId2">
            <a:alphaModFix/>
          </a:blip>
          <a:srcRect b="13539"/>
          <a:stretch/>
        </p:blipFill>
        <p:spPr>
          <a:xfrm>
            <a:off x="0" y="0"/>
            <a:ext cx="9144000" cy="48076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1352400" y="2018550"/>
            <a:ext cx="6439200" cy="110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07436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ew Section 1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r="53303" b="13539"/>
          <a:stretch/>
        </p:blipFill>
        <p:spPr>
          <a:xfrm>
            <a:off x="0" y="0"/>
            <a:ext cx="4269951" cy="482077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>
            <a:off x="3253475" y="1900375"/>
            <a:ext cx="124200" cy="29160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-54925" y="1900375"/>
            <a:ext cx="3432600" cy="1106400"/>
          </a:xfrm>
          <a:prstGeom prst="rect">
            <a:avLst/>
          </a:prstGeom>
          <a:solidFill>
            <a:srgbClr val="F4F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7436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4956425" y="876075"/>
            <a:ext cx="4187700" cy="29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  <a:defRPr>
                <a:solidFill>
                  <a:srgbClr val="000000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  <a:defRPr>
                <a:solidFill>
                  <a:srgbClr val="000000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pic>
        <p:nvPicPr>
          <p:cNvPr id="36" name="Google Shape;3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50" y="213750"/>
            <a:ext cx="1550826" cy="155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/>
          <p:nvPr/>
        </p:nvSpPr>
        <p:spPr>
          <a:xfrm>
            <a:off x="0" y="0"/>
            <a:ext cx="124200" cy="30069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803975" y="234150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6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2" name="Google Shape;52;p6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6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6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5" name="Google Shape;5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34800" y="0"/>
            <a:ext cx="1874399" cy="187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itle">
  <p:cSld name="BLANK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65;p8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66;p8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8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0" y="356975"/>
            <a:ext cx="645300" cy="26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508000" y="353450"/>
            <a:ext cx="137400" cy="2610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">
  <p:cSld name="BLANK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9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4" name="Google Shape;74;p9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9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" name="Google Shape;76;p9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729450" y="934450"/>
            <a:ext cx="73293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0" y="356975"/>
            <a:ext cx="645300" cy="26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508000" y="353450"/>
            <a:ext cx="137400" cy="2610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ntent">
  <p:cSld name="BLANK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0">
            <a:hlinkClick r:id="" action="ppaction://noaction"/>
          </p:cNvPr>
          <p:cNvSpPr/>
          <p:nvPr/>
        </p:nvSpPr>
        <p:spPr>
          <a:xfrm>
            <a:off x="8280450" y="0"/>
            <a:ext cx="8634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10">
            <a:hlinkClick r:id="" action="ppaction://noaction"/>
          </p:cNvPr>
          <p:cNvCxnSpPr/>
          <p:nvPr/>
        </p:nvCxnSpPr>
        <p:spPr>
          <a:xfrm>
            <a:off x="8598817" y="216350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0">
            <a:hlinkClick r:id="" action="ppaction://noaction"/>
          </p:cNvPr>
          <p:cNvCxnSpPr/>
          <p:nvPr/>
        </p:nvCxnSpPr>
        <p:spPr>
          <a:xfrm>
            <a:off x="8598817" y="250138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0">
            <a:hlinkClick r:id="" action="ppaction://noaction"/>
          </p:cNvPr>
          <p:cNvCxnSpPr/>
          <p:nvPr/>
        </p:nvCxnSpPr>
        <p:spPr>
          <a:xfrm>
            <a:off x="8598817" y="283925"/>
            <a:ext cx="2163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729450" y="2163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729450" y="934450"/>
            <a:ext cx="35535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0" y="356975"/>
            <a:ext cx="645300" cy="26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508000" y="353450"/>
            <a:ext cx="137400" cy="2610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2"/>
          </p:nvPr>
        </p:nvSpPr>
        <p:spPr>
          <a:xfrm>
            <a:off x="4814525" y="934450"/>
            <a:ext cx="3553500" cy="29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 b="1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○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■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●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○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■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●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Quattrocento Sans"/>
              <a:buChar char="○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Quattrocento Sans"/>
              <a:buChar char="■"/>
              <a:defRPr sz="11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4814097"/>
            <a:ext cx="9144000" cy="329400"/>
          </a:xfrm>
          <a:prstGeom prst="rect">
            <a:avLst/>
          </a:prstGeom>
          <a:solidFill>
            <a:srgbClr val="F4F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0" y="4814100"/>
            <a:ext cx="2339400" cy="3294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1" name="Google Shape;11;p1"/>
          <p:cNvSpPr txBox="1"/>
          <p:nvPr/>
        </p:nvSpPr>
        <p:spPr>
          <a:xfrm>
            <a:off x="479550" y="4807350"/>
            <a:ext cx="1380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www.ugm.ac.id</a:t>
            </a:r>
            <a:endParaRPr sz="1200" b="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3207450" y="4807350"/>
            <a:ext cx="3450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436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Locally Rooted, Globally Respected</a:t>
            </a:r>
            <a:endParaRPr sz="1200">
              <a:solidFill>
                <a:srgbClr val="07436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60464" y="4749850"/>
            <a:ext cx="1983535" cy="45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11">
            <a:alphaModFix amt="88000"/>
          </a:blip>
          <a:srcRect r="49315"/>
          <a:stretch/>
        </p:blipFill>
        <p:spPr>
          <a:xfrm>
            <a:off x="7193251" y="353600"/>
            <a:ext cx="1950750" cy="399104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 flipH="1">
            <a:off x="479550" y="0"/>
            <a:ext cx="1874400" cy="2945400"/>
          </a:xfrm>
          <a:prstGeom prst="rect">
            <a:avLst/>
          </a:prstGeom>
          <a:solidFill>
            <a:srgbClr val="F4F5FB"/>
          </a:solidFill>
          <a:ln>
            <a:noFill/>
          </a:ln>
          <a:effectLst>
            <a:outerShdw blurRad="57150" dist="19050" dir="540000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/>
          <p:nvPr/>
        </p:nvSpPr>
        <p:spPr>
          <a:xfrm flipH="1">
            <a:off x="479550" y="2935650"/>
            <a:ext cx="1874400" cy="942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0" y="535500"/>
            <a:ext cx="1874399" cy="187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"/>
          <p:cNvSpPr/>
          <p:nvPr/>
        </p:nvSpPr>
        <p:spPr>
          <a:xfrm>
            <a:off x="2339275" y="4814100"/>
            <a:ext cx="6804600" cy="329400"/>
          </a:xfrm>
          <a:prstGeom prst="rect">
            <a:avLst/>
          </a:prstGeom>
          <a:solidFill>
            <a:srgbClr val="F4F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0" y="4814100"/>
            <a:ext cx="2339400" cy="342900"/>
          </a:xfrm>
          <a:prstGeom prst="rect">
            <a:avLst/>
          </a:prstGeom>
          <a:solidFill>
            <a:srgbClr val="07436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5" name="Google Shape;10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207" y="4731013"/>
            <a:ext cx="2156631" cy="48025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 txBox="1"/>
          <p:nvPr/>
        </p:nvSpPr>
        <p:spPr>
          <a:xfrm>
            <a:off x="479550" y="4807350"/>
            <a:ext cx="1380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www.ugm.ac.id</a:t>
            </a:r>
            <a:endParaRPr sz="1200" b="1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12"/>
          <p:cNvSpPr txBox="1"/>
          <p:nvPr/>
        </p:nvSpPr>
        <p:spPr>
          <a:xfrm>
            <a:off x="3207450" y="4807350"/>
            <a:ext cx="3450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7436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Locally Rooted, Globally Respected</a:t>
            </a:r>
            <a:endParaRPr sz="1200">
              <a:solidFill>
                <a:srgbClr val="074364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" name="Google Shape;108;p12"/>
          <p:cNvSpPr txBox="1">
            <a:spLocks noGrp="1"/>
          </p:cNvSpPr>
          <p:nvPr>
            <p:ph type="ctrTitle"/>
          </p:nvPr>
        </p:nvSpPr>
        <p:spPr>
          <a:xfrm>
            <a:off x="2353950" y="1375425"/>
            <a:ext cx="6430500" cy="10344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ARCH &amp; GARCH</a:t>
            </a:r>
            <a:endParaRPr lang="en-GB" sz="2000" dirty="0"/>
          </a:p>
        </p:txBody>
      </p:sp>
      <p:sp>
        <p:nvSpPr>
          <p:cNvPr id="109" name="Google Shape;109;p12"/>
          <p:cNvSpPr txBox="1">
            <a:spLocks noGrp="1"/>
          </p:cNvSpPr>
          <p:nvPr>
            <p:ph type="subTitle" idx="1"/>
          </p:nvPr>
        </p:nvSpPr>
        <p:spPr>
          <a:xfrm>
            <a:off x="4069325" y="2660325"/>
            <a:ext cx="4707600" cy="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GB"/>
              <a:t>15/5/2024</a:t>
            </a:r>
          </a:p>
        </p:txBody>
      </p:sp>
      <p:sp>
        <p:nvSpPr>
          <p:cNvPr id="110" name="Google Shape;110;p12"/>
          <p:cNvSpPr txBox="1">
            <a:spLocks noGrp="1"/>
          </p:cNvSpPr>
          <p:nvPr>
            <p:ph type="subTitle" idx="2"/>
          </p:nvPr>
        </p:nvSpPr>
        <p:spPr>
          <a:xfrm>
            <a:off x="4835300" y="2310150"/>
            <a:ext cx="39417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Muhammad Akmal Farouqi</a:t>
            </a:r>
            <a:endParaRPr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0807A-057B-6D4C-6AB7-3C83C03AEE12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ID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D19DD0A1-7BF1-C7CD-7F47-DA438CCA5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38064394-9A87-EF63-A471-EC36D97823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70180"/>
            <a:ext cx="8414550" cy="627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GB" sz="2200"/>
              <a:t>Auto Regressive Conditional Heteroskedasticity (ARCH)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96521-E9AF-6C70-A34E-14FC9A47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303" y="1562935"/>
            <a:ext cx="1312001" cy="439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F97612-340F-4C17-1F27-A767C8F55B89}"/>
                  </a:ext>
                </a:extLst>
              </p:cNvPr>
              <p:cNvSpPr txBox="1"/>
              <p:nvPr/>
            </p:nvSpPr>
            <p:spPr>
              <a:xfrm>
                <a:off x="457200" y="2028630"/>
                <a:ext cx="377457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D">
                    <a:solidFill>
                      <a:sysClr val="windowText" lastClr="000000"/>
                    </a:solidFill>
                  </a:rPr>
                  <a:t> represents the error-terms (residual) of a </a:t>
                </a:r>
                <a:r>
                  <a:rPr lang="en-ID" b="1">
                    <a:solidFill>
                      <a:sysClr val="windowText" lastClr="000000"/>
                    </a:solidFill>
                  </a:rPr>
                  <a:t>mean-process in time series specification.</a:t>
                </a:r>
                <a:r>
                  <a:rPr lang="en-ID">
                    <a:solidFill>
                      <a:sysClr val="windowText" lastClr="000000"/>
                    </a:solidFill>
                  </a:rPr>
                  <a:t> These </a:t>
                </a:r>
                <a:r>
                  <a:rPr lang="en-US" altLang="en-US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are split into a stochastic piece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en-US">
                    <a:solidFill>
                      <a:srgbClr val="2021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a time-dependent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en-US" sz="20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F97612-340F-4C17-1F27-A767C8F55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28630"/>
                <a:ext cx="3774570" cy="954107"/>
              </a:xfrm>
              <a:prstGeom prst="rect">
                <a:avLst/>
              </a:prstGeom>
              <a:blipFill>
                <a:blip r:embed="rId4"/>
                <a:stretch>
                  <a:fillRect l="-485" t="-1282" r="-485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utoShape 2" descr="{\displaystyle ~\epsilon _{t}~}">
            <a:extLst>
              <a:ext uri="{FF2B5EF4-FFF2-40B4-BE49-F238E27FC236}">
                <a16:creationId xmlns:a16="http://schemas.microsoft.com/office/drawing/2014/main" id="{2F99D394-9557-FC36-2E19-1EF5803DF6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8" name="AutoShape 3" descr="{\displaystyle z_{t}}">
            <a:extLst>
              <a:ext uri="{FF2B5EF4-FFF2-40B4-BE49-F238E27FC236}">
                <a16:creationId xmlns:a16="http://schemas.microsoft.com/office/drawing/2014/main" id="{4AAA5F78-3ACF-6382-F155-099EDD238F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321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9" name="AutoShape 4" descr="{\displaystyle \sigma _{t}}">
            <a:extLst>
              <a:ext uri="{FF2B5EF4-FFF2-40B4-BE49-F238E27FC236}">
                <a16:creationId xmlns:a16="http://schemas.microsoft.com/office/drawing/2014/main" id="{4BF34A5F-1A01-DE4C-95A6-D8DA6CA798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60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80DFF1-A71A-C2F9-4B32-40BBFE221C2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0542"/>
          <a:stretch/>
        </p:blipFill>
        <p:spPr>
          <a:xfrm>
            <a:off x="415491" y="3114696"/>
            <a:ext cx="3857988" cy="5224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B571CE-F29B-A3B7-A425-EA1111DF2A13}"/>
                  </a:ext>
                </a:extLst>
              </p:cNvPr>
              <p:cNvSpPr txBox="1"/>
              <p:nvPr/>
            </p:nvSpPr>
            <p:spPr>
              <a:xfrm>
                <a:off x="415491" y="3769145"/>
                <a:ext cx="3774570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en-US">
                    <a:solidFill>
                      <a:schemeClr val="bg2"/>
                    </a:solidFill>
                    <a:latin typeface="Arial" panose="020B0604020202020204" pitchFamily="34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en-US">
                    <a:solidFill>
                      <a:schemeClr val="bg2"/>
                    </a:solidFill>
                    <a:latin typeface="Arial" panose="020B0604020202020204" pitchFamily="34" charset="0"/>
                  </a:rPr>
                  <a:t> can be modeled as above,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en-US">
                    <a:solidFill>
                      <a:schemeClr val="bg2"/>
                    </a:solidFill>
                    <a:latin typeface="Arial" panose="020B0604020202020204" pitchFamily="34" charset="0"/>
                  </a:rPr>
                  <a:t> interpreted what we called as the ARCH component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B571CE-F29B-A3B7-A425-EA1111DF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91" y="3769145"/>
                <a:ext cx="3774570" cy="738664"/>
              </a:xfrm>
              <a:prstGeom prst="rect">
                <a:avLst/>
              </a:prstGeom>
              <a:blipFill>
                <a:blip r:embed="rId6"/>
                <a:stretch>
                  <a:fillRect l="-485" t="-826" r="-485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3478FBC5-8988-6E99-BD59-D612A3B23C19}"/>
              </a:ext>
            </a:extLst>
          </p:cNvPr>
          <p:cNvSpPr/>
          <p:nvPr/>
        </p:nvSpPr>
        <p:spPr>
          <a:xfrm>
            <a:off x="4689074" y="1480277"/>
            <a:ext cx="4226325" cy="6272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Hence, in order to estimate the variance using ARCH, we have to:</a:t>
            </a:r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1E18081-ED49-82A3-212C-BEA931ABE495}"/>
                  </a:ext>
                </a:extLst>
              </p:cNvPr>
              <p:cNvSpPr/>
              <p:nvPr/>
            </p:nvSpPr>
            <p:spPr>
              <a:xfrm>
                <a:off x="4689073" y="2282658"/>
                <a:ext cx="4226325" cy="166407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AutoNum type="arabicPeriod"/>
                </a:pPr>
                <a:r>
                  <a:rPr lang="en-US">
                    <a:solidFill>
                      <a:schemeClr val="bg2"/>
                    </a:solidFill>
                  </a:rPr>
                  <a:t>Estimate the mean process (ARMA, ARIMA, </a:t>
                </a:r>
                <a:r>
                  <a:rPr lang="en-US" err="1">
                    <a:solidFill>
                      <a:schemeClr val="bg2"/>
                    </a:solidFill>
                  </a:rPr>
                  <a:t>etc</a:t>
                </a:r>
                <a:r>
                  <a:rPr lang="en-US">
                    <a:solidFill>
                      <a:schemeClr val="bg2"/>
                    </a:solidFill>
                  </a:rPr>
                  <a:t>)</a:t>
                </a:r>
              </a:p>
              <a:p>
                <a:pPr marL="342900" indent="-342900">
                  <a:buAutoNum type="arabicPeriod"/>
                </a:pPr>
                <a:r>
                  <a:rPr lang="en-US">
                    <a:solidFill>
                      <a:schemeClr val="bg2"/>
                    </a:solidFill>
                  </a:rPr>
                  <a:t>Take the residual</a:t>
                </a:r>
              </a:p>
              <a:p>
                <a:pPr marL="342900" indent="-342900">
                  <a:buAutoNum type="arabicPeriod"/>
                </a:pPr>
                <a:r>
                  <a:rPr lang="en-ID">
                    <a:solidFill>
                      <a:schemeClr val="bg2"/>
                    </a:solidFill>
                  </a:rPr>
                  <a:t>Find out the presence of ARCH effect </a:t>
                </a:r>
                <a:endParaRPr lang="en-US" b="0" i="1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≠0)</m:t>
                      </m:r>
                    </m:oMath>
                  </m:oMathPara>
                </a14:m>
                <a:endParaRPr lang="en-ID">
                  <a:solidFill>
                    <a:schemeClr val="bg2"/>
                  </a:solidFill>
                </a:endParaRPr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en-ID">
                    <a:solidFill>
                      <a:schemeClr val="bg2"/>
                    </a:solidFill>
                  </a:rPr>
                  <a:t>Estimate ARCH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1E18081-ED49-82A3-212C-BEA931ABE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073" y="2282658"/>
                <a:ext cx="4226325" cy="1664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BAAD8C3-5966-0BE2-D8C2-91B7EE49E06B}"/>
              </a:ext>
            </a:extLst>
          </p:cNvPr>
          <p:cNvSpPr/>
          <p:nvPr/>
        </p:nvSpPr>
        <p:spPr>
          <a:xfrm>
            <a:off x="231322" y="691702"/>
            <a:ext cx="8684076" cy="627262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bg2"/>
                </a:solidFill>
              </a:rPr>
              <a:t>Conditional Heteroskedasticity is a term referencing a condition where variances of a variable are changed based on past information</a:t>
            </a:r>
          </a:p>
        </p:txBody>
      </p:sp>
    </p:spTree>
    <p:extLst>
      <p:ext uri="{BB962C8B-B14F-4D97-AF65-F5344CB8AC3E}">
        <p14:creationId xmlns:p14="http://schemas.microsoft.com/office/powerpoint/2010/main" val="284150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81FF7EBE-A50C-C630-91BA-4AC91A20D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FD9B0E8C-5D61-C8A0-543F-1E793D701E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70180"/>
            <a:ext cx="8414550" cy="627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sz="2000"/>
              <a:t>Generalized Auto Regressive Conditional Heteroskedasticity (GARCH)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7F09DF-69E2-86FA-3353-2DC8F1FF4B8E}"/>
              </a:ext>
            </a:extLst>
          </p:cNvPr>
          <p:cNvSpPr/>
          <p:nvPr/>
        </p:nvSpPr>
        <p:spPr>
          <a:xfrm>
            <a:off x="1604246" y="867009"/>
            <a:ext cx="5803546" cy="627263"/>
          </a:xfrm>
          <a:prstGeom prst="rect">
            <a:avLst/>
          </a:prstGeom>
          <a:noFill/>
          <a:ln w="63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>
                <a:solidFill>
                  <a:schemeClr val="bg2"/>
                </a:solidFill>
              </a:rPr>
              <a:t>GARCH model acknowledges another factor affecting variance, which is the variance (error term) of an ARCH model</a:t>
            </a:r>
            <a:endParaRPr lang="en-ID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9E2C59-F8F4-2DD7-D971-0F5A2ABDEF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691" r="3557"/>
          <a:stretch/>
        </p:blipFill>
        <p:spPr>
          <a:xfrm>
            <a:off x="1604246" y="1578710"/>
            <a:ext cx="5753484" cy="6306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EB512C-7E2B-4F68-2187-8208489BA8F9}"/>
                  </a:ext>
                </a:extLst>
              </p:cNvPr>
              <p:cNvSpPr txBox="1"/>
              <p:nvPr/>
            </p:nvSpPr>
            <p:spPr>
              <a:xfrm>
                <a:off x="1545709" y="2628749"/>
                <a:ext cx="5862083" cy="16004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>
                    <a:solidFill>
                      <a:sysClr val="windowText" lastClr="000000"/>
                    </a:solidFill>
                  </a:rPr>
                  <a:t>Equation above tries to tell us that current variance are composed by variance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>
                    <a:solidFill>
                      <a:sysClr val="windowText" lastClr="000000"/>
                    </a:solidFill>
                  </a:rPr>
                  <a:t> and variance of fitted value on the previous period.</a:t>
                </a:r>
              </a:p>
              <a:p>
                <a:pPr algn="just"/>
                <a:endParaRPr lang="en-US">
                  <a:solidFill>
                    <a:sysClr val="windowText" lastClr="000000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>
                    <a:solidFill>
                      <a:sysClr val="windowText" lastClr="000000"/>
                    </a:solidFill>
                  </a:rPr>
                  <a:t> = parameter for intercept, </a:t>
                </a:r>
                <a:r>
                  <a:rPr lang="en-US"/>
                  <a:t>the lowest value the variance can achieve in any time period</a:t>
                </a:r>
                <a:endParaRPr lang="en-US">
                  <a:solidFill>
                    <a:sysClr val="windowText" lastClr="000000"/>
                  </a:solidFill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>
                    <a:solidFill>
                      <a:sysClr val="windowText" lastClr="000000"/>
                    </a:solidFill>
                  </a:rPr>
                  <a:t> parameter for variance of the mean processes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>
                    <a:solidFill>
                      <a:sysClr val="windowText" lastClr="000000"/>
                    </a:solidFill>
                  </a:rPr>
                  <a:t> parameter for variance of the fitted values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EB512C-7E2B-4F68-2187-8208489BA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709" y="2628749"/>
                <a:ext cx="5862083" cy="1600438"/>
              </a:xfrm>
              <a:prstGeom prst="rect">
                <a:avLst/>
              </a:prstGeom>
              <a:blipFill>
                <a:blip r:embed="rId4"/>
                <a:stretch>
                  <a:fillRect l="-208" t="-377" r="-312" b="-2642"/>
                </a:stretch>
              </a:blipFill>
              <a:ln w="95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E54B8A2-B44C-0B80-64C4-E39B9EAC0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805" y="2150576"/>
            <a:ext cx="1899182" cy="28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3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DDDB17ED-2746-0EB0-97C1-09770FE18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1D30430B-C8CD-9454-62D3-B8A28BFEF3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70180"/>
            <a:ext cx="8414550" cy="627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sz="2000"/>
              <a:t>Exponential GARCH (EGARCH)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4348AB8-F8CD-52DA-A797-B7FC3D011F4E}"/>
              </a:ext>
            </a:extLst>
          </p:cNvPr>
          <p:cNvSpPr/>
          <p:nvPr/>
        </p:nvSpPr>
        <p:spPr>
          <a:xfrm>
            <a:off x="1604246" y="867009"/>
            <a:ext cx="5803546" cy="627263"/>
          </a:xfrm>
          <a:prstGeom prst="rect">
            <a:avLst/>
          </a:prstGeom>
          <a:noFill/>
          <a:ln w="63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>
                <a:solidFill>
                  <a:schemeClr val="bg2"/>
                </a:solidFill>
              </a:rPr>
              <a:t>EGARCH is a development of GARCH model that works well in the presence of exponential volatility and asymmetric effects</a:t>
            </a:r>
            <a:endParaRPr lang="en-ID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B8EDCAB-5043-ACFD-6350-DB2A4ECB8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545" y="1637878"/>
            <a:ext cx="6464910" cy="8756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32850F8-90B6-A23C-FA2C-2A7FF472BE94}"/>
              </a:ext>
            </a:extLst>
          </p:cNvPr>
          <p:cNvSpPr/>
          <p:nvPr/>
        </p:nvSpPr>
        <p:spPr>
          <a:xfrm>
            <a:off x="3141921" y="1679944"/>
            <a:ext cx="1780953" cy="738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1DA3CB-A793-2835-A58A-BC4727456CD1}"/>
              </a:ext>
            </a:extLst>
          </p:cNvPr>
          <p:cNvSpPr/>
          <p:nvPr/>
        </p:nvSpPr>
        <p:spPr>
          <a:xfrm>
            <a:off x="851012" y="3208341"/>
            <a:ext cx="3119244" cy="5110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2"/>
                </a:solidFill>
              </a:rPr>
              <a:t>Modified ARCH term that captures standardized log returns</a:t>
            </a:r>
            <a:endParaRPr lang="en-ID">
              <a:solidFill>
                <a:schemeClr val="bg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D4B6E-62A0-15A6-8F5D-0E589C7BE818}"/>
              </a:ext>
            </a:extLst>
          </p:cNvPr>
          <p:cNvSpPr/>
          <p:nvPr/>
        </p:nvSpPr>
        <p:spPr>
          <a:xfrm>
            <a:off x="5473189" y="1679944"/>
            <a:ext cx="683772" cy="7389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8CE133F-A3B1-99AB-71A9-FC7738F3E98B}"/>
                  </a:ext>
                </a:extLst>
              </p:cNvPr>
              <p:cNvSpPr/>
              <p:nvPr/>
            </p:nvSpPr>
            <p:spPr>
              <a:xfrm>
                <a:off x="5244680" y="2763505"/>
                <a:ext cx="3119244" cy="161931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chemeClr val="bg2"/>
                    </a:solidFill>
                  </a:rPr>
                  <a:t>Coefficient that captures the asymmetric volatility behavior;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D">
                    <a:solidFill>
                      <a:schemeClr val="bg2"/>
                    </a:solidFill>
                  </a:rPr>
                  <a:t> (symmetrical)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D">
                    <a:solidFill>
                      <a:schemeClr val="bg2"/>
                    </a:solidFill>
                  </a:rPr>
                  <a:t> (negative returns increase volatility)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D">
                    <a:solidFill>
                      <a:schemeClr val="bg2"/>
                    </a:solidFill>
                  </a:rPr>
                  <a:t> (positive returns increase volatility)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8CE133F-A3B1-99AB-71A9-FC7738F3E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680" y="2763505"/>
                <a:ext cx="3119244" cy="1619312"/>
              </a:xfrm>
              <a:prstGeom prst="rect">
                <a:avLst/>
              </a:prstGeom>
              <a:blipFill>
                <a:blip r:embed="rId4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C1EF05A-802F-9FC3-A655-C1EC6426459A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rot="5400000" flipH="1" flipV="1">
            <a:off x="2826799" y="2002742"/>
            <a:ext cx="789434" cy="1621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C0AD7D2-FDDC-B514-8A4C-8CD965CEF1C6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rot="16200000" flipV="1">
            <a:off x="6137390" y="2096592"/>
            <a:ext cx="344598" cy="989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11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6CD39FF8-2A43-FFC2-4DAC-D3F4EFBA7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6A239E8A-9926-CC57-399A-1013E3E17E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70180"/>
            <a:ext cx="8414550" cy="627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sz="2000"/>
              <a:t>GARCH-in-Mean (GARCH-M)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9B6451-820F-2436-5560-6DB67EB55141}"/>
              </a:ext>
            </a:extLst>
          </p:cNvPr>
          <p:cNvSpPr/>
          <p:nvPr/>
        </p:nvSpPr>
        <p:spPr>
          <a:xfrm>
            <a:off x="1604246" y="797443"/>
            <a:ext cx="5803546" cy="765089"/>
          </a:xfrm>
          <a:prstGeom prst="rect">
            <a:avLst/>
          </a:prstGeom>
          <a:noFill/>
          <a:ln w="63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>
                <a:solidFill>
                  <a:schemeClr val="bg2"/>
                </a:solidFill>
              </a:rPr>
              <a:t>The GARCH-in-mean (GARCH-M) model adds a heteroskedasticity term into the mean equation. Useful for a data where the mean is depends on its volatility</a:t>
            </a:r>
            <a:endParaRPr lang="en-ID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20CEEC-5EDB-C156-9175-BB4B1AA60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469" y="2344963"/>
            <a:ext cx="3689100" cy="12005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B2BA18-1084-8107-C565-4256D608C32C}"/>
              </a:ext>
            </a:extLst>
          </p:cNvPr>
          <p:cNvSpPr/>
          <p:nvPr/>
        </p:nvSpPr>
        <p:spPr>
          <a:xfrm>
            <a:off x="4572000" y="2407131"/>
            <a:ext cx="404037" cy="3508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065F5A2-6363-0C81-5531-72F50EBF08D2}"/>
                  </a:ext>
                </a:extLst>
              </p:cNvPr>
              <p:cNvSpPr/>
              <p:nvPr/>
            </p:nvSpPr>
            <p:spPr>
              <a:xfrm>
                <a:off x="2959801" y="1628079"/>
                <a:ext cx="3224398" cy="457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/>
                  <a:t> = volatility coefficient for the mean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065F5A2-6363-0C81-5531-72F50EBF0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01" y="1628079"/>
                <a:ext cx="3224398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9C3021E-A78D-8B9D-7E68-70B3EC2B5318}"/>
              </a:ext>
            </a:extLst>
          </p:cNvPr>
          <p:cNvCxnSpPr>
            <a:stCxn id="6" idx="2"/>
            <a:endCxn id="5" idx="0"/>
          </p:cNvCxnSpPr>
          <p:nvPr/>
        </p:nvCxnSpPr>
        <p:spPr>
          <a:xfrm rot="16200000" flipH="1">
            <a:off x="4512083" y="2145195"/>
            <a:ext cx="321852" cy="2020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4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A5B04580-E8CD-B2EA-81EC-4BF71073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>
            <a:extLst>
              <a:ext uri="{FF2B5EF4-FFF2-40B4-BE49-F238E27FC236}">
                <a16:creationId xmlns:a16="http://schemas.microsoft.com/office/drawing/2014/main" id="{E744FE39-F055-5192-4BD0-9395B3863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9450" y="170180"/>
            <a:ext cx="8414550" cy="6272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GB" sz="2000"/>
              <a:t>Generalized Auto Regressive Conditional Heteroskedasticity (GARCH)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04BD1-A25D-C750-4D2E-2B3E827E8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18" y="715482"/>
            <a:ext cx="7149364" cy="37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4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>
            <a:spLocks noGrp="1"/>
          </p:cNvSpPr>
          <p:nvPr>
            <p:ph type="body" idx="1"/>
          </p:nvPr>
        </p:nvSpPr>
        <p:spPr>
          <a:xfrm>
            <a:off x="723300" y="319220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ctrTitle" idx="4294967295"/>
          </p:nvPr>
        </p:nvSpPr>
        <p:spPr>
          <a:xfrm>
            <a:off x="1356750" y="1440075"/>
            <a:ext cx="6430500" cy="166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Thank You</a:t>
            </a:r>
            <a:endParaRPr sz="3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On-screen Show (16:9)</PresentationFormat>
  <Paragraphs>36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Lato</vt:lpstr>
      <vt:lpstr>Cambria Math</vt:lpstr>
      <vt:lpstr>Quattrocento Sans</vt:lpstr>
      <vt:lpstr>Arial</vt:lpstr>
      <vt:lpstr>Proxima Nova</vt:lpstr>
      <vt:lpstr>Streamline</vt:lpstr>
      <vt:lpstr>ARCH &amp; GARCH</vt:lpstr>
      <vt:lpstr>Auto Regressive Conditional Heteroskedasticity (ARCH)</vt:lpstr>
      <vt:lpstr>Generalized Auto Regressive Conditional Heteroskedasticity (GARCH)</vt:lpstr>
      <vt:lpstr>Exponential GARCH (EGARCH)</vt:lpstr>
      <vt:lpstr>GARCH-in-Mean (GARCH-M)</vt:lpstr>
      <vt:lpstr>Generalized Auto Regressive Conditional Heteroskedasticity (GARCH)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1 - Struktur, Manajemen, dan Visualisasi Data Kuantitatif</dc:title>
  <dc:creator>Muhammad Akmal Farouqi</dc:creator>
  <cp:lastModifiedBy>Muhammad Akmal Farouqi</cp:lastModifiedBy>
  <cp:revision>1</cp:revision>
  <dcterms:modified xsi:type="dcterms:W3CDTF">2025-06-09T07:01:02Z</dcterms:modified>
</cp:coreProperties>
</file>