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90" r:id="rId3"/>
    <p:sldId id="296" r:id="rId4"/>
    <p:sldId id="293" r:id="rId5"/>
    <p:sldId id="297" r:id="rId6"/>
    <p:sldId id="299" r:id="rId7"/>
    <p:sldId id="300" r:id="rId8"/>
    <p:sldId id="260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Quattrocento Sans" panose="020B05020500000200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6" autoAdjust="0"/>
    <p:restoredTop sz="90859" autoAdjust="0"/>
  </p:normalViewPr>
  <p:slideViewPr>
    <p:cSldViewPr snapToGrid="0">
      <p:cViewPr varScale="1">
        <p:scale>
          <a:sx n="115" d="100"/>
          <a:sy n="115" d="100"/>
        </p:scale>
        <p:origin x="64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2ba778ff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2ba778ff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58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618B731F-3CE4-D840-5039-9A41AB49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434802DA-7595-243A-1BB5-CD6E6B512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0C215560-C713-5BFB-3F88-32F2BA58B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42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19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BAC2A21-69D3-3A89-CD7B-C3B53CA09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FFD9D16-8872-A327-CE0C-348D907FF8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22890C6A-5F76-2908-BCAE-B29FC8B1CC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3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FD16642E-2D46-7500-CCF7-3FE0440E2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A3D0E73-6A4C-2BF8-B276-75E8F28CC4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CD115F8-D285-DF03-8D3C-E8BF73E05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9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B2424601-8338-618F-6AFD-055B8235B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FB23444B-2650-85AA-DCF3-A92BA9A58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CECE2D9B-3C9C-ACDD-C712-3639B2743F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93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b5f8b43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b5f8b43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18420" b="30833"/>
          <a:stretch/>
        </p:blipFill>
        <p:spPr>
          <a:xfrm>
            <a:off x="0" y="487825"/>
            <a:ext cx="9144000" cy="43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353950" y="759525"/>
            <a:ext cx="64305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2400"/>
              <a:buNone/>
              <a:defRPr sz="2400">
                <a:solidFill>
                  <a:srgbClr val="0743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069325" y="3029850"/>
            <a:ext cx="47076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dist="19050" dir="54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2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3"/>
          </p:nvPr>
        </p:nvSpPr>
        <p:spPr>
          <a:xfrm>
            <a:off x="5250225" y="398025"/>
            <a:ext cx="3534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13539"/>
          <a:stretch/>
        </p:blipFill>
        <p:spPr>
          <a:xfrm>
            <a:off x="0" y="0"/>
            <a:ext cx="9144000" cy="48076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r="53303" b="13539"/>
          <a:stretch/>
        </p:blipFill>
        <p:spPr>
          <a:xfrm>
            <a:off x="0" y="0"/>
            <a:ext cx="4269951" cy="48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3253475" y="1900375"/>
            <a:ext cx="124200" cy="2916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-54925" y="1900375"/>
            <a:ext cx="3432600" cy="1106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7436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956425" y="876075"/>
            <a:ext cx="4187700" cy="29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0" y="213750"/>
            <a:ext cx="1550826" cy="155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0" y="0"/>
            <a:ext cx="124200" cy="3006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803975" y="23415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6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4800" y="0"/>
            <a:ext cx="1874399" cy="187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8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8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8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">
  <p:cSld name="BLANK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9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9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ntent">
  <p:cSld name="BLANK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0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0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0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729450" y="934450"/>
            <a:ext cx="35535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2"/>
          </p:nvPr>
        </p:nvSpPr>
        <p:spPr>
          <a:xfrm>
            <a:off x="4814525" y="934450"/>
            <a:ext cx="35535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814097"/>
            <a:ext cx="91440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814100"/>
            <a:ext cx="2339400" cy="3294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" name="Google Shape;11;p1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60464" y="4749850"/>
            <a:ext cx="1983535" cy="4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1">
            <a:alphaModFix amt="88000"/>
          </a:blip>
          <a:srcRect r="49315"/>
          <a:stretch/>
        </p:blipFill>
        <p:spPr>
          <a:xfrm>
            <a:off x="7193251" y="353600"/>
            <a:ext cx="1950750" cy="39910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dist="19050" dir="54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/>
          <p:nvPr/>
        </p:nvSpPr>
        <p:spPr>
          <a:xfrm>
            <a:off x="2339275" y="4814100"/>
            <a:ext cx="68046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207" y="4731013"/>
            <a:ext cx="2156631" cy="480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ctrTitle"/>
          </p:nvPr>
        </p:nvSpPr>
        <p:spPr>
          <a:xfrm>
            <a:off x="2353950" y="1375425"/>
            <a:ext cx="6430500" cy="1034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Regression with </a:t>
            </a:r>
            <a:br>
              <a:rPr lang="en-US" sz="3000" dirty="0"/>
            </a:br>
            <a:r>
              <a:rPr lang="en-US" sz="3000" dirty="0"/>
              <a:t>Discrete Dependent Variable</a:t>
            </a:r>
            <a:endParaRPr lang="en-GB" sz="3000"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subTitle" idx="1"/>
          </p:nvPr>
        </p:nvSpPr>
        <p:spPr>
          <a:xfrm>
            <a:off x="4069325" y="2660325"/>
            <a:ext cx="47076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05/6/2024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ubTitle" idx="2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Muhammad Akmal Farouqi</a:t>
            </a:r>
            <a:endParaRPr b="1" dirty="0"/>
          </a:p>
        </p:txBody>
      </p:sp>
      <p:sp>
        <p:nvSpPr>
          <p:cNvPr id="111" name="Google Shape;111;p12"/>
          <p:cNvSpPr txBox="1">
            <a:spLocks noGrp="1"/>
          </p:cNvSpPr>
          <p:nvPr>
            <p:ph type="subTitle" idx="3"/>
          </p:nvPr>
        </p:nvSpPr>
        <p:spPr>
          <a:xfrm>
            <a:off x="5250225" y="398025"/>
            <a:ext cx="3534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Ekonometrika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Penelitian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200" dirty="0"/>
              <a:t>Discrete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F9D2-0C45-6646-FE53-97954E1E999F}"/>
              </a:ext>
            </a:extLst>
          </p:cNvPr>
          <p:cNvSpPr/>
          <p:nvPr/>
        </p:nvSpPr>
        <p:spPr>
          <a:xfrm>
            <a:off x="331528" y="797443"/>
            <a:ext cx="8341834" cy="907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ysClr val="windowText" lastClr="000000"/>
                </a:solidFill>
              </a:rPr>
              <a:t>A discrete variable is a type of variable in  statistics that can only take on a finite or countably infinite set of values. In other words, the variable can only take on certain specific values and not any values within a range. Such as the number of siblings a person has or the number of days per week that a person exercises</a:t>
            </a:r>
          </a:p>
        </p:txBody>
      </p:sp>
      <p:pic>
        <p:nvPicPr>
          <p:cNvPr id="1026" name="Picture 2" descr="Discrete Variable">
            <a:extLst>
              <a:ext uri="{FF2B5EF4-FFF2-40B4-BE49-F238E27FC236}">
                <a16:creationId xmlns:a16="http://schemas.microsoft.com/office/drawing/2014/main" id="{62B26DDD-96FB-538A-B424-CD9F6EED3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28" y="1807535"/>
            <a:ext cx="2900373" cy="16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AEF48-F325-A02B-0D4B-4C265BD3C07D}"/>
              </a:ext>
            </a:extLst>
          </p:cNvPr>
          <p:cNvSpPr/>
          <p:nvPr/>
        </p:nvSpPr>
        <p:spPr>
          <a:xfrm>
            <a:off x="3615069" y="1786270"/>
            <a:ext cx="5058291" cy="5454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 this lecture, we only cover few types of discrete variables that can be analyzed using logistic regression</a:t>
            </a: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3F5CE-3275-FB9D-9BA2-EC6D73340C65}"/>
              </a:ext>
            </a:extLst>
          </p:cNvPr>
          <p:cNvSpPr/>
          <p:nvPr/>
        </p:nvSpPr>
        <p:spPr>
          <a:xfrm>
            <a:off x="3615070" y="2450140"/>
            <a:ext cx="5058292" cy="143621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</a:rPr>
              <a:t>Dichotomous variables (</a:t>
            </a:r>
            <a:r>
              <a:rPr lang="en-US" sz="1200" b="1" i="1" dirty="0">
                <a:solidFill>
                  <a:schemeClr val="bg2"/>
                </a:solidFill>
              </a:rPr>
              <a:t>Boolean</a:t>
            </a:r>
            <a:r>
              <a:rPr lang="en-US" sz="1200" b="1" dirty="0">
                <a:solidFill>
                  <a:schemeClr val="bg2"/>
                </a:solidFill>
              </a:rPr>
              <a:t>)</a:t>
            </a:r>
            <a:r>
              <a:rPr lang="en-US" sz="1200" dirty="0">
                <a:solidFill>
                  <a:schemeClr val="bg2"/>
                </a:solidFill>
              </a:rPr>
              <a:t>: These variables can only take on two values</a:t>
            </a:r>
            <a:endParaRPr lang="en-US" sz="1200" b="1" dirty="0">
              <a:solidFill>
                <a:schemeClr val="bg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</a:rPr>
              <a:t>Nominal variables: </a:t>
            </a:r>
            <a:r>
              <a:rPr lang="en-US" sz="1200" dirty="0">
                <a:solidFill>
                  <a:schemeClr val="bg2"/>
                </a:solidFill>
              </a:rPr>
              <a:t>These variables can take on a set of values that are not ordered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</a:rPr>
              <a:t>Ordinal variables: </a:t>
            </a:r>
            <a:r>
              <a:rPr lang="en-US" sz="1200" dirty="0">
                <a:solidFill>
                  <a:schemeClr val="bg2"/>
                </a:solidFill>
              </a:rPr>
              <a:t>These variables can take on a set of values that are ordered</a:t>
            </a:r>
            <a:endParaRPr lang="en-ID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2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9C62113-84E8-9712-94EB-B69CDD7E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26A615BC-119D-8BEC-AAFC-AE6680991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200" dirty="0"/>
              <a:t>Why OLS is not applicable in this data?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6155C-02E1-79FC-3083-D831CE83E623}"/>
              </a:ext>
            </a:extLst>
          </p:cNvPr>
          <p:cNvSpPr/>
          <p:nvPr/>
        </p:nvSpPr>
        <p:spPr>
          <a:xfrm>
            <a:off x="331528" y="797443"/>
            <a:ext cx="8341834" cy="2686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OLS might predict outside the range [0,1]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Error variance is not constant with binary 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Error are not normally distributed (residuals are not continuous)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algn="just"/>
            <a:r>
              <a:rPr lang="en-US" sz="1800" dirty="0">
                <a:solidFill>
                  <a:sysClr val="windowText" lastClr="000000"/>
                </a:solidFill>
              </a:rPr>
              <a:t>This leads to inefficient and biased estimates of both coefficients and standard errors in OLS.</a:t>
            </a:r>
          </a:p>
        </p:txBody>
      </p:sp>
    </p:spTree>
    <p:extLst>
      <p:ext uri="{BB962C8B-B14F-4D97-AF65-F5344CB8AC3E}">
        <p14:creationId xmlns:p14="http://schemas.microsoft.com/office/powerpoint/2010/main" val="156742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200" dirty="0"/>
              <a:t>Binary Logistic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EF9D2-0C45-6646-FE53-97954E1E999F}"/>
              </a:ext>
            </a:extLst>
          </p:cNvPr>
          <p:cNvSpPr/>
          <p:nvPr/>
        </p:nvSpPr>
        <p:spPr>
          <a:xfrm>
            <a:off x="331528" y="740497"/>
            <a:ext cx="8341834" cy="62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Binary logistic regression is used when the dependent variable is binary (i.e., it has two possible outcomes, typically coded as 0 and 1). The main goal is to model the probability that the dependent variable equals 1 (the event of interest), given a set of independent variables.</a:t>
            </a:r>
            <a:endParaRPr lang="en-US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DF46D5-9699-1FC8-0A6D-8314F8F84683}"/>
                  </a:ext>
                </a:extLst>
              </p:cNvPr>
              <p:cNvSpPr/>
              <p:nvPr/>
            </p:nvSpPr>
            <p:spPr>
              <a:xfrm>
                <a:off x="2042854" y="1367761"/>
                <a:ext cx="5058291" cy="7272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ID" sz="12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DF46D5-9699-1FC8-0A6D-8314F8F84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54" y="1367761"/>
                <a:ext cx="5058291" cy="727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2FC110-50BA-43A0-94DB-CC7D625160D5}"/>
                  </a:ext>
                </a:extLst>
              </p:cNvPr>
              <p:cNvSpPr/>
              <p:nvPr/>
            </p:nvSpPr>
            <p:spPr>
              <a:xfrm>
                <a:off x="401082" y="2027740"/>
                <a:ext cx="8341834" cy="10483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61616"/>
                    </a:solidFill>
                    <a:effectLst/>
                    <a:highlight>
                      <a:srgbClr val="FFFFFF"/>
                    </a:highlight>
                    <a:latin typeface="Aptos" panose="020B00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61616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ptos" panose="020B0004020202020204" pitchFamily="34" charset="0"/>
                  </a:rPr>
                  <a:t> is 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  <a:latin typeface="Aptos" panose="020B0004020202020204" pitchFamily="34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ysClr val="windowText" lastClr="000000"/>
                    </a:solidFill>
                    <a:latin typeface="Aptos" panose="020B0004020202020204" pitchFamily="34" charset="0"/>
                  </a:rPr>
                  <a:t>It uses logit function to maps the probability to the entire real line (from linear to non-linear)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ysClr val="windowText" lastClr="000000"/>
                    </a:solidFill>
                    <a:latin typeface="Aptos" panose="020B0004020202020204" pitchFamily="34" charset="0"/>
                  </a:rPr>
                  <a:t>Then, it will use invert logit link to ensure the predicted probabilities stay between 0 and 1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ysClr val="windowText" lastClr="000000"/>
                    </a:solidFill>
                    <a:latin typeface="Aptos" panose="020B0004020202020204" pitchFamily="34" charset="0"/>
                  </a:rPr>
                  <a:t>The parameter is estimated using MLE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2FC110-50BA-43A0-94DB-CC7D62516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2" y="2027740"/>
                <a:ext cx="8341834" cy="1048397"/>
              </a:xfrm>
              <a:prstGeom prst="rect">
                <a:avLst/>
              </a:prstGeom>
              <a:blipFill>
                <a:blip r:embed="rId4"/>
                <a:stretch>
                  <a:fillRect l="-146" b="-1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53ABC34-6D0A-4289-05BC-C1A8F9866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58" y="3142436"/>
            <a:ext cx="2169505" cy="148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F301B5-B9F7-D645-6A39-D1AB6EC90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429" y="3181585"/>
            <a:ext cx="4425941" cy="14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0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303FEA1-C156-7865-39B5-C865FD284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70F0B182-7676-84E8-B92C-962119163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200" dirty="0"/>
              <a:t>Multinomial Logit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CC273-1B58-5DBA-1137-973E24FD5A2F}"/>
              </a:ext>
            </a:extLst>
          </p:cNvPr>
          <p:cNvSpPr/>
          <p:nvPr/>
        </p:nvSpPr>
        <p:spPr>
          <a:xfrm>
            <a:off x="331528" y="740497"/>
            <a:ext cx="8341834" cy="68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Used when the outcome has more than two categories, and no natural order (e.g., choosing a mode of transport: car, bus, bike).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The model estimates the log-odds of each outcome relative to a baseline category: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8BF3F3-4592-C328-F67D-F9DC6E265CD4}"/>
                  </a:ext>
                </a:extLst>
              </p:cNvPr>
              <p:cNvSpPr/>
              <p:nvPr/>
            </p:nvSpPr>
            <p:spPr>
              <a:xfrm>
                <a:off x="2042854" y="1367761"/>
                <a:ext cx="5058291" cy="7272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D" sz="12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8BF3F3-4592-C328-F67D-F9DC6E265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54" y="1367761"/>
                <a:ext cx="5058291" cy="727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1A1B9B-28BE-A424-0FF3-8EFC3E7272F6}"/>
                  </a:ext>
                </a:extLst>
              </p:cNvPr>
              <p:cNvSpPr/>
              <p:nvPr/>
            </p:nvSpPr>
            <p:spPr>
              <a:xfrm>
                <a:off x="401082" y="2027741"/>
                <a:ext cx="8341834" cy="6375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dirty="0">
                    <a:solidFill>
                      <a:sysClr val="windowText" lastClr="000000"/>
                    </a:solidFill>
                    <a:latin typeface="Aptos" panose="020B00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ptos" panose="020B0004020202020204" pitchFamily="34" charset="0"/>
                  </a:rPr>
                  <a:t> categories, the estimation will be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ptos" panose="020B0004020202020204" pitchFamily="34" charset="0"/>
                  </a:rPr>
                  <a:t> sets of coefficients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1A1B9B-28BE-A424-0FF3-8EFC3E727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2" y="2027741"/>
                <a:ext cx="8341834" cy="637596"/>
              </a:xfrm>
              <a:prstGeom prst="rect">
                <a:avLst/>
              </a:prstGeom>
              <a:blipFill>
                <a:blip r:embed="rId4"/>
                <a:stretch>
                  <a:fillRect l="-2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16;p13">
            <a:extLst>
              <a:ext uri="{FF2B5EF4-FFF2-40B4-BE49-F238E27FC236}">
                <a16:creationId xmlns:a16="http://schemas.microsoft.com/office/drawing/2014/main" id="{18B249BD-4E14-A997-7C13-85393C255A18}"/>
              </a:ext>
            </a:extLst>
          </p:cNvPr>
          <p:cNvSpPr txBox="1">
            <a:spLocks/>
          </p:cNvSpPr>
          <p:nvPr/>
        </p:nvSpPr>
        <p:spPr>
          <a:xfrm>
            <a:off x="729450" y="2383351"/>
            <a:ext cx="8414550" cy="62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Proxima Nova"/>
              <a:buNone/>
              <a:defRPr sz="26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2200"/>
              <a:t>Ordered Logit Regression</a:t>
            </a:r>
            <a:endParaRPr lang="en-GB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3D04F4-E23F-DBA3-55D6-08ECE2CC5438}"/>
                  </a:ext>
                </a:extLst>
              </p:cNvPr>
              <p:cNvSpPr/>
              <p:nvPr/>
            </p:nvSpPr>
            <p:spPr>
              <a:xfrm>
                <a:off x="401083" y="3045091"/>
                <a:ext cx="8341834" cy="7124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61616"/>
                    </a:solidFill>
                    <a:effectLst/>
                    <a:highlight>
                      <a:srgbClr val="FFFFFF"/>
                    </a:highlight>
                    <a:latin typeface="Aptos" panose="020B0004020202020204" pitchFamily="34" charset="0"/>
                  </a:rPr>
                  <a:t>Ordered logit models the cumulative probabilities of being in or below a given category.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61616"/>
                    </a:solidFill>
                    <a:effectLst/>
                    <a:highlight>
                      <a:srgbClr val="FFFFFF"/>
                    </a:highlight>
                    <a:latin typeface="Aptos" panose="020B0004020202020204" pitchFamily="34" charset="0"/>
                  </a:rPr>
                  <a:t>Instead of estimating the probability of each category directly, it estimates the log-odds of being in category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61616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0" dirty="0">
                    <a:solidFill>
                      <a:srgbClr val="161616"/>
                    </a:solidFill>
                    <a:effectLst/>
                    <a:highlight>
                      <a:srgbClr val="FFFFFF"/>
                    </a:highlight>
                    <a:latin typeface="Aptos" panose="020B0004020202020204" pitchFamily="34" charset="0"/>
                  </a:rPr>
                  <a:t> or below: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3D04F4-E23F-DBA3-55D6-08ECE2CC5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3" y="3045091"/>
                <a:ext cx="8341834" cy="712452"/>
              </a:xfrm>
              <a:prstGeom prst="rect">
                <a:avLst/>
              </a:prstGeom>
              <a:blipFill>
                <a:blip r:embed="rId5"/>
                <a:stretch>
                  <a:fillRect l="-146" t="-3448" r="-658"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35DF6C-F988-FAAB-4FDD-EF4774419F28}"/>
                  </a:ext>
                </a:extLst>
              </p:cNvPr>
              <p:cNvSpPr/>
              <p:nvPr/>
            </p:nvSpPr>
            <p:spPr>
              <a:xfrm>
                <a:off x="2112409" y="3532006"/>
                <a:ext cx="5058291" cy="7272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2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35DF6C-F988-FAAB-4FDD-EF4774419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409" y="3532006"/>
                <a:ext cx="5058291" cy="7272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C93795-856C-16BB-580C-4DB532E80A7D}"/>
                  </a:ext>
                </a:extLst>
              </p:cNvPr>
              <p:cNvSpPr/>
              <p:nvPr/>
            </p:nvSpPr>
            <p:spPr>
              <a:xfrm>
                <a:off x="401083" y="4137297"/>
                <a:ext cx="8341834" cy="9258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61616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61616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61616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161616"/>
                    </a:solidFill>
                    <a:effectLst/>
                    <a:highlight>
                      <a:srgbClr val="FFFFFF"/>
                    </a:highlight>
                    <a:latin typeface="Aptos" panose="020B0004020202020204" pitchFamily="34" charset="0"/>
                  </a:rPr>
                  <a:t> is a cutoff point or the bar must be passed to enter a higher category.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161616"/>
                    </a:solidFill>
                    <a:highlight>
                      <a:srgbClr val="FFFFFF"/>
                    </a:highlight>
                    <a:latin typeface="Aptos" panose="020B0004020202020204" pitchFamily="34" charset="0"/>
                  </a:rPr>
                  <a:t>The higher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i="0" dirty="0">
                    <a:solidFill>
                      <a:srgbClr val="161616"/>
                    </a:solidFill>
                    <a:effectLst/>
                    <a:highlight>
                      <a:srgbClr val="FFFFFF"/>
                    </a:highlight>
                    <a:latin typeface="Aptos" panose="020B0004020202020204" pitchFamily="34" charset="0"/>
                  </a:rPr>
                  <a:t> is 1)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61616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61616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61616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161616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161616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161616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i="0" dirty="0">
                    <a:solidFill>
                      <a:srgbClr val="161616"/>
                    </a:solidFill>
                    <a:effectLst/>
                    <a:highlight>
                      <a:srgbClr val="FFFFFF"/>
                    </a:highlight>
                    <a:latin typeface="Aptos" panose="020B0004020202020204" pitchFamily="34" charset="0"/>
                  </a:rPr>
                  <a:t>, 2) smaller cumulative log-odds (lower chance of being in category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61616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0" dirty="0">
                    <a:solidFill>
                      <a:srgbClr val="161616"/>
                    </a:solidFill>
                    <a:effectLst/>
                    <a:highlight>
                      <a:srgbClr val="FFFFFF"/>
                    </a:highlight>
                    <a:latin typeface="Aptos" panose="020B0004020202020204" pitchFamily="34" charset="0"/>
                  </a:rPr>
                  <a:t> or below, 3) likely to be in a higher category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C93795-856C-16BB-580C-4DB532E80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3" y="4137297"/>
                <a:ext cx="8341834" cy="925834"/>
              </a:xfrm>
              <a:prstGeom prst="rect">
                <a:avLst/>
              </a:prstGeom>
              <a:blipFill>
                <a:blip r:embed="rId7"/>
                <a:stretch>
                  <a:fillRect l="-146" r="-6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9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7D599E97-6629-AA7D-5B62-BA8642581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003CC467-C77B-9E58-E375-69B305C729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200" dirty="0"/>
              <a:t>Interpreting Logit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82484-DEEB-18EC-5D31-9C24C08A5F21}"/>
              </a:ext>
            </a:extLst>
          </p:cNvPr>
          <p:cNvSpPr/>
          <p:nvPr/>
        </p:nvSpPr>
        <p:spPr>
          <a:xfrm>
            <a:off x="401083" y="1645554"/>
            <a:ext cx="8341834" cy="406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Odds are the ratio of the probability of an event happening to it not happening: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4A7963-90A1-A288-3223-EDE1C1F7AB9C}"/>
              </a:ext>
            </a:extLst>
          </p:cNvPr>
          <p:cNvSpPr/>
          <p:nvPr/>
        </p:nvSpPr>
        <p:spPr>
          <a:xfrm>
            <a:off x="401083" y="1332109"/>
            <a:ext cx="8341834" cy="406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161616"/>
                </a:solidFill>
                <a:effectLst/>
                <a:latin typeface="Aptos" panose="020B0004020202020204" pitchFamily="34" charset="0"/>
              </a:rPr>
              <a:t>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6D9C56-E6FA-9DF2-47B4-8819AF179D61}"/>
                  </a:ext>
                </a:extLst>
              </p:cNvPr>
              <p:cNvSpPr/>
              <p:nvPr/>
            </p:nvSpPr>
            <p:spPr>
              <a:xfrm>
                <a:off x="401083" y="2051596"/>
                <a:ext cx="8341834" cy="1474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161616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b="0" i="1" smtClean="0">
                          <a:solidFill>
                            <a:srgbClr val="161616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161616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161616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161616"/>
                                  </a:solidFill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161616"/>
                                  </a:solidFill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rgbClr val="161616"/>
                                  </a:solidFill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161616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rgbClr val="161616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161616"/>
                                  </a:solidFill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161616"/>
                                  </a:solidFill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rgbClr val="161616"/>
                                  </a:solidFill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0" dirty="0">
                  <a:solidFill>
                    <a:srgbClr val="161616"/>
                  </a:solidFill>
                  <a:effectLst/>
                  <a:highlight>
                    <a:srgbClr val="FFFFFF"/>
                  </a:highlight>
                  <a:latin typeface="Aptos" panose="020B000402020202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161616"/>
                    </a:solidFill>
                    <a:highlight>
                      <a:srgbClr val="FFFFFF"/>
                    </a:highlight>
                    <a:latin typeface="Aptos" panose="020B0004020202020204" pitchFamily="34" charset="0"/>
                  </a:rPr>
                  <a:t>So,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b="0" i="0" dirty="0">
                    <a:solidFill>
                      <a:srgbClr val="161616"/>
                    </a:solidFill>
                    <a:effectLst/>
                    <a:highlight>
                      <a:srgbClr val="FFFFFF"/>
                    </a:highlight>
                    <a:latin typeface="Aptos" panose="020B0004020202020204" pitchFamily="34" charset="0"/>
                  </a:rPr>
                  <a:t>, then: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161616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b="0" i="1" smtClean="0">
                          <a:solidFill>
                            <a:srgbClr val="161616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161616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161616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0.8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161616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1−0.8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161616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i="0" dirty="0">
                  <a:solidFill>
                    <a:srgbClr val="161616"/>
                  </a:solidFill>
                  <a:effectLst/>
                  <a:highlight>
                    <a:srgbClr val="FFFFFF"/>
                  </a:highlight>
                  <a:latin typeface="Aptos" panose="020B000402020202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161616"/>
                    </a:solidFill>
                    <a:highlight>
                      <a:srgbClr val="FFFFFF"/>
                    </a:highlight>
                    <a:latin typeface="Aptos" panose="020B0004020202020204" pitchFamily="34" charset="0"/>
                  </a:rPr>
                  <a:t>Means that event is 4 times more likely to happen than not (or occurred in a particular category relative to other)</a:t>
                </a:r>
                <a:endParaRPr lang="en-US" b="0" i="0" dirty="0">
                  <a:solidFill>
                    <a:srgbClr val="161616"/>
                  </a:solidFill>
                  <a:effectLst/>
                  <a:highlight>
                    <a:srgbClr val="FFFFFF"/>
                  </a:highlight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6D9C56-E6FA-9DF2-47B4-8819AF179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3" y="2051596"/>
                <a:ext cx="8341834" cy="1474289"/>
              </a:xfrm>
              <a:prstGeom prst="rect">
                <a:avLst/>
              </a:prstGeom>
              <a:blipFill>
                <a:blip r:embed="rId3"/>
                <a:stretch>
                  <a:fillRect l="-219" r="-731" b="-8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B044DB3-2AFD-C738-95C9-FC295CFF2F02}"/>
              </a:ext>
            </a:extLst>
          </p:cNvPr>
          <p:cNvSpPr/>
          <p:nvPr/>
        </p:nvSpPr>
        <p:spPr>
          <a:xfrm>
            <a:off x="401083" y="3525885"/>
            <a:ext cx="8341834" cy="406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161616"/>
                </a:solidFill>
                <a:effectLst/>
                <a:latin typeface="Aptos" panose="020B0004020202020204" pitchFamily="34" charset="0"/>
              </a:rPr>
              <a:t>Marginal  Effects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7C217-4F9C-81BF-D5D7-96F30EC82EC0}"/>
              </a:ext>
            </a:extLst>
          </p:cNvPr>
          <p:cNvSpPr/>
          <p:nvPr/>
        </p:nvSpPr>
        <p:spPr>
          <a:xfrm>
            <a:off x="401083" y="3931927"/>
            <a:ext cx="8341834" cy="948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Aptos" panose="020B0004020202020204" pitchFamily="34" charset="0"/>
              </a:rPr>
              <a:t>Marginal effects measure the change in the predicted probability of the outcome from a 1-unit change in a predictor (holding others constant).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Aptos" panose="020B0004020202020204" pitchFamily="34" charset="0"/>
              </a:rPr>
              <a:t>If a marginal effect of income is 0.04:A one-unit increase in income increases the probability of the outcome (e.g., being employed) by 4 percentage points.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AF514-641C-2E15-B1F5-3ABF0F9EB2A2}"/>
              </a:ext>
            </a:extLst>
          </p:cNvPr>
          <p:cNvSpPr/>
          <p:nvPr/>
        </p:nvSpPr>
        <p:spPr>
          <a:xfrm>
            <a:off x="401083" y="704846"/>
            <a:ext cx="8341834" cy="4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161616"/>
                </a:solidFill>
                <a:effectLst/>
                <a:latin typeface="Aptos" panose="020B0004020202020204" pitchFamily="34" charset="0"/>
              </a:rPr>
              <a:t>The coefficient estimated from Logit Regression usually presented in odds ratios, which represent changes in the log-odds. Interpret this is much more difficult! </a:t>
            </a:r>
            <a:r>
              <a:rPr lang="en-US" dirty="0">
                <a:solidFill>
                  <a:srgbClr val="161616"/>
                </a:solidFill>
                <a:latin typeface="Aptos" panose="020B0004020202020204" pitchFamily="34" charset="0"/>
              </a:rPr>
              <a:t>Thus, we should transform our coefficient into these two:</a:t>
            </a:r>
            <a:endParaRPr lang="en-US" b="0" i="0" dirty="0">
              <a:solidFill>
                <a:srgbClr val="161616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8534B5F4-88CC-27CD-BAF4-9670CBEEA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903CAA9E-9832-7E3E-9254-1F3E97EA0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200" dirty="0"/>
              <a:t>Logit vs Probit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12EC9-3794-08EB-1243-D88EE06D0749}"/>
              </a:ext>
            </a:extLst>
          </p:cNvPr>
          <p:cNvSpPr/>
          <p:nvPr/>
        </p:nvSpPr>
        <p:spPr>
          <a:xfrm>
            <a:off x="401083" y="704845"/>
            <a:ext cx="8341834" cy="62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161616"/>
                </a:solidFill>
                <a:effectLst/>
                <a:latin typeface="Aptos" panose="020B0004020202020204" pitchFamily="34" charset="0"/>
              </a:rPr>
              <a:t>he logit and probit models are very similar and often used interchangeably for binary outcomes. But they differ in one key place: the link function.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2CE11E-FEBD-05EC-ABC9-55CA9391925D}"/>
              </a:ext>
            </a:extLst>
          </p:cNvPr>
          <p:cNvSpPr/>
          <p:nvPr/>
        </p:nvSpPr>
        <p:spPr>
          <a:xfrm>
            <a:off x="401083" y="1271495"/>
            <a:ext cx="8341834" cy="74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161616"/>
                </a:solidFill>
                <a:effectLst/>
                <a:latin typeface="Aptos" panose="020B0004020202020204" pitchFamily="34" charset="0"/>
              </a:rPr>
              <a:t>In general: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Aptos" panose="020B0004020202020204" pitchFamily="34" charset="0"/>
              </a:rPr>
              <a:t>Logit uses the logistic distribution, which has slightly heavier tails than the normal distribution.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Aptos" panose="020B0004020202020204" pitchFamily="34" charset="0"/>
              </a:rPr>
              <a:t>Probit uses the standard normal distribution, so it assumes a latent normality.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7623EC-DAD7-D2F8-2235-2619486FB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63245"/>
              </p:ext>
            </p:extLst>
          </p:nvPr>
        </p:nvGraphicFramePr>
        <p:xfrm>
          <a:off x="937453" y="2214771"/>
          <a:ext cx="7269094" cy="1828800"/>
        </p:xfrm>
        <a:graphic>
          <a:graphicData uri="http://schemas.openxmlformats.org/drawingml/2006/table">
            <a:tbl>
              <a:tblPr/>
              <a:tblGrid>
                <a:gridCol w="1954973">
                  <a:extLst>
                    <a:ext uri="{9D8B030D-6E8A-4147-A177-3AD203B41FA5}">
                      <a16:colId xmlns:a16="http://schemas.microsoft.com/office/drawing/2014/main" val="4109283734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3334346785"/>
                    </a:ext>
                  </a:extLst>
                </a:gridCol>
                <a:gridCol w="2809460">
                  <a:extLst>
                    <a:ext uri="{9D8B030D-6E8A-4147-A177-3AD203B41FA5}">
                      <a16:colId xmlns:a16="http://schemas.microsoft.com/office/drawing/2014/main" val="287716194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chemeClr val="bg2"/>
                          </a:solidFill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chemeClr val="bg2"/>
                          </a:solidFill>
                        </a:rPr>
                        <a:t>Logit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1" dirty="0">
                          <a:solidFill>
                            <a:schemeClr val="bg2"/>
                          </a:solidFill>
                        </a:rPr>
                        <a:t>Probit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444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bg2"/>
                          </a:solidFill>
                        </a:rPr>
                        <a:t>Link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Logistic (log-odds)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Standard Normal (Z-scores)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6366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Coefficient 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Log-odds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Z-value (in standard normal)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7443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Interpretation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Odds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Changes in normal 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5384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Tail Behavior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bg2"/>
                          </a:solidFill>
                        </a:rPr>
                        <a:t>Heavier tails (more robust)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Lighter 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4537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chemeClr val="bg2"/>
                          </a:solidFill>
                        </a:rPr>
                        <a:t>Predicted probabilities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bg2"/>
                          </a:solidFill>
                        </a:rPr>
                        <a:t>Predicted probabilities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59428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4F26474-D90F-FDBD-946D-1379195D750C}"/>
              </a:ext>
            </a:extLst>
          </p:cNvPr>
          <p:cNvSpPr/>
          <p:nvPr/>
        </p:nvSpPr>
        <p:spPr>
          <a:xfrm>
            <a:off x="401083" y="4043571"/>
            <a:ext cx="8341834" cy="74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161616"/>
                </a:solidFill>
                <a:latin typeface="Aptos" panose="020B0004020202020204" pitchFamily="34" charset="0"/>
              </a:rPr>
              <a:t>Oftentimes, the choice of deciding the link relies on the model’s goodness-of-fit</a:t>
            </a:r>
            <a:endParaRPr lang="en-US" b="0" i="1" dirty="0">
              <a:solidFill>
                <a:srgbClr val="161616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2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723300" y="31922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ctrTitle" idx="4294967295"/>
          </p:nvPr>
        </p:nvSpPr>
        <p:spPr>
          <a:xfrm>
            <a:off x="1356750" y="1440075"/>
            <a:ext cx="64305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Thank You</a:t>
            </a:r>
            <a:endParaRPr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779</Words>
  <Application>Microsoft Office PowerPoint</Application>
  <PresentationFormat>On-screen Show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Proxima Nova</vt:lpstr>
      <vt:lpstr>Cambria Math</vt:lpstr>
      <vt:lpstr>Quattrocento Sans</vt:lpstr>
      <vt:lpstr>Arial</vt:lpstr>
      <vt:lpstr>Lato</vt:lpstr>
      <vt:lpstr>Streamline</vt:lpstr>
      <vt:lpstr>Regression with  Discrete Dependent Variable</vt:lpstr>
      <vt:lpstr>Discrete Variable</vt:lpstr>
      <vt:lpstr>Why OLS is not applicable in this data?</vt:lpstr>
      <vt:lpstr>Binary Logistic Regression</vt:lpstr>
      <vt:lpstr>Multinomial Logit Regression</vt:lpstr>
      <vt:lpstr>Interpreting Logit Regression</vt:lpstr>
      <vt:lpstr>Logit vs Probit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1 - Struktur, Manajemen, dan Visualisasi Data Kuantitatif</dc:title>
  <dc:creator>Muhammad Akmal Farouqi</dc:creator>
  <cp:lastModifiedBy>Muhammad Akmal Farouqi</cp:lastModifiedBy>
  <cp:revision>73</cp:revision>
  <dcterms:modified xsi:type="dcterms:W3CDTF">2025-06-09T03:00:24Z</dcterms:modified>
</cp:coreProperties>
</file>