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8"/>
  </p:notesMasterIdLst>
  <p:sldIdLst>
    <p:sldId id="256" r:id="rId2"/>
    <p:sldId id="298" r:id="rId3"/>
    <p:sldId id="301" r:id="rId4"/>
    <p:sldId id="302" r:id="rId5"/>
    <p:sldId id="303" r:id="rId6"/>
    <p:sldId id="290" r:id="rId7"/>
    <p:sldId id="295" r:id="rId8"/>
    <p:sldId id="304" r:id="rId9"/>
    <p:sldId id="297" r:id="rId10"/>
    <p:sldId id="305" r:id="rId11"/>
    <p:sldId id="306" r:id="rId12"/>
    <p:sldId id="307" r:id="rId13"/>
    <p:sldId id="308" r:id="rId14"/>
    <p:sldId id="299" r:id="rId15"/>
    <p:sldId id="296" r:id="rId16"/>
    <p:sldId id="260" r:id="rId17"/>
  </p:sldIdLst>
  <p:sldSz cx="9144000" cy="5143500" type="screen16x9"/>
  <p:notesSz cx="6858000" cy="9144000"/>
  <p:embeddedFontLst>
    <p:embeddedFont>
      <p:font typeface="Cambria Math" panose="02040503050406030204" pitchFamily="18" charset="0"/>
      <p:regular r:id="rId19"/>
    </p:embeddedFont>
    <p:embeddedFont>
      <p:font typeface="Lato" panose="020F0502020204030203" pitchFamily="34"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97A69-87F0-4EA9-9E09-732FCED33B7D}" v="3128" dt="2025-05-25T19:53:49.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6" autoAdjust="0"/>
    <p:restoredTop sz="89580" autoAdjust="0"/>
  </p:normalViewPr>
  <p:slideViewPr>
    <p:cSldViewPr snapToGrid="0">
      <p:cViewPr varScale="1">
        <p:scale>
          <a:sx n="66" d="100"/>
          <a:sy n="66" d="100"/>
        </p:scale>
        <p:origin x="38"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kmal Farouqi" userId="e4f78791bd2de569" providerId="LiveId" clId="{02759074-C182-4A6F-966A-EBDA1551FC83}"/>
    <pc:docChg chg="undo redo custSel modSld">
      <pc:chgData name="Muhammad Akmal Farouqi" userId="e4f78791bd2de569" providerId="LiveId" clId="{02759074-C182-4A6F-966A-EBDA1551FC83}" dt="2024-11-21T01:21:40.782" v="549" actId="20577"/>
      <pc:docMkLst>
        <pc:docMk/>
      </pc:docMkLst>
      <pc:sldChg chg="modSp mod">
        <pc:chgData name="Muhammad Akmal Farouqi" userId="e4f78791bd2de569" providerId="LiveId" clId="{02759074-C182-4A6F-966A-EBDA1551FC83}" dt="2024-11-20T13:33:17.562" v="10" actId="20577"/>
        <pc:sldMkLst>
          <pc:docMk/>
          <pc:sldMk cId="2991523152" sldId="290"/>
        </pc:sldMkLst>
      </pc:sldChg>
      <pc:sldChg chg="modSp">
        <pc:chgData name="Muhammad Akmal Farouqi" userId="e4f78791bd2de569" providerId="LiveId" clId="{02759074-C182-4A6F-966A-EBDA1551FC83}" dt="2024-11-21T00:13:19.219" v="18" actId="20578"/>
        <pc:sldMkLst>
          <pc:docMk/>
          <pc:sldMk cId="3289368932" sldId="295"/>
        </pc:sldMkLst>
      </pc:sldChg>
      <pc:sldChg chg="modSp mod">
        <pc:chgData name="Muhammad Akmal Farouqi" userId="e4f78791bd2de569" providerId="LiveId" clId="{02759074-C182-4A6F-966A-EBDA1551FC83}" dt="2024-11-21T00:42:29.152" v="170" actId="20577"/>
        <pc:sldMkLst>
          <pc:docMk/>
          <pc:sldMk cId="3463838082" sldId="296"/>
        </pc:sldMkLst>
      </pc:sldChg>
      <pc:sldChg chg="modSp mod">
        <pc:chgData name="Muhammad Akmal Farouqi" userId="e4f78791bd2de569" providerId="LiveId" clId="{02759074-C182-4A6F-966A-EBDA1551FC83}" dt="2024-11-20T14:19:38.370" v="15" actId="20577"/>
        <pc:sldMkLst>
          <pc:docMk/>
          <pc:sldMk cId="47058124" sldId="297"/>
        </pc:sldMkLst>
      </pc:sldChg>
      <pc:sldChg chg="modSp mod">
        <pc:chgData name="Muhammad Akmal Farouqi" userId="e4f78791bd2de569" providerId="LiveId" clId="{02759074-C182-4A6F-966A-EBDA1551FC83}" dt="2024-11-21T01:21:40.782" v="549" actId="20577"/>
        <pc:sldMkLst>
          <pc:docMk/>
          <pc:sldMk cId="3642434819" sldId="299"/>
        </pc:sldMkLst>
      </pc:sldChg>
    </pc:docChg>
  </pc:docChgLst>
  <pc:docChgLst>
    <pc:chgData name="Muhammad Akmal Farouqi" userId="e4f78791bd2de569" providerId="LiveId" clId="{D0045129-8092-41F5-B647-851D1E647762}"/>
    <pc:docChg chg="modSld">
      <pc:chgData name="Muhammad Akmal Farouqi" userId="e4f78791bd2de569" providerId="LiveId" clId="{D0045129-8092-41F5-B647-851D1E647762}" dt="2025-02-23T07:49:08.190" v="1" actId="20577"/>
      <pc:docMkLst>
        <pc:docMk/>
      </pc:docMkLst>
      <pc:sldChg chg="modSp mod">
        <pc:chgData name="Muhammad Akmal Farouqi" userId="e4f78791bd2de569" providerId="LiveId" clId="{D0045129-8092-41F5-B647-851D1E647762}" dt="2025-02-23T07:49:08.190" v="1" actId="20577"/>
        <pc:sldMkLst>
          <pc:docMk/>
          <pc:sldMk cId="3463838082" sldId="296"/>
        </pc:sldMkLst>
      </pc:sldChg>
    </pc:docChg>
  </pc:docChgLst>
  <pc:docChgLst>
    <pc:chgData name="Muhammad Akmal Farouqi" userId="e4f78791bd2de569" providerId="LiveId" clId="{FC897A69-87F0-4EA9-9E09-732FCED33B7D}"/>
    <pc:docChg chg="undo redo custSel addSld delSld modSld sldOrd">
      <pc:chgData name="Muhammad Akmal Farouqi" userId="e4f78791bd2de569" providerId="LiveId" clId="{FC897A69-87F0-4EA9-9E09-732FCED33B7D}" dt="2025-05-25T19:55:29.658" v="6918" actId="255"/>
      <pc:docMkLst>
        <pc:docMk/>
      </pc:docMkLst>
      <pc:sldChg chg="add del">
        <pc:chgData name="Muhammad Akmal Farouqi" userId="e4f78791bd2de569" providerId="LiveId" clId="{FC897A69-87F0-4EA9-9E09-732FCED33B7D}" dt="2025-05-25T12:17:01.252" v="1"/>
        <pc:sldMkLst>
          <pc:docMk/>
          <pc:sldMk cId="2991523152" sldId="290"/>
        </pc:sldMkLst>
      </pc:sldChg>
      <pc:sldChg chg="add del">
        <pc:chgData name="Muhammad Akmal Farouqi" userId="e4f78791bd2de569" providerId="LiveId" clId="{FC897A69-87F0-4EA9-9E09-732FCED33B7D}" dt="2025-05-25T12:17:01.252" v="1"/>
        <pc:sldMkLst>
          <pc:docMk/>
          <pc:sldMk cId="3289368932" sldId="295"/>
        </pc:sldMkLst>
      </pc:sldChg>
      <pc:sldChg chg="addSp delSp modSp mod ord">
        <pc:chgData name="Muhammad Akmal Farouqi" userId="e4f78791bd2de569" providerId="LiveId" clId="{FC897A69-87F0-4EA9-9E09-732FCED33B7D}" dt="2025-05-25T19:55:29.658" v="6918" actId="255"/>
        <pc:sldMkLst>
          <pc:docMk/>
          <pc:sldMk cId="47058124" sldId="297"/>
        </pc:sldMkLst>
        <pc:spChg chg="del mod">
          <ac:chgData name="Muhammad Akmal Farouqi" userId="e4f78791bd2de569" providerId="LiveId" clId="{FC897A69-87F0-4EA9-9E09-732FCED33B7D}" dt="2025-05-25T15:25:50.357" v="19" actId="478"/>
          <ac:spMkLst>
            <pc:docMk/>
            <pc:sldMk cId="47058124" sldId="297"/>
            <ac:spMk id="2" creationId="{4F4AEF48-F325-A02B-0D4B-4C265BD3C07D}"/>
          </ac:spMkLst>
        </pc:spChg>
        <pc:spChg chg="del">
          <ac:chgData name="Muhammad Akmal Farouqi" userId="e4f78791bd2de569" providerId="LiveId" clId="{FC897A69-87F0-4EA9-9E09-732FCED33B7D}" dt="2025-05-25T15:25:50.357" v="19" actId="478"/>
          <ac:spMkLst>
            <pc:docMk/>
            <pc:sldMk cId="47058124" sldId="297"/>
            <ac:spMk id="3" creationId="{E6F223F1-8AAA-79B2-5154-BFA77B1A21CF}"/>
          </ac:spMkLst>
        </pc:spChg>
        <pc:spChg chg="add mod">
          <ac:chgData name="Muhammad Akmal Farouqi" userId="e4f78791bd2de569" providerId="LiveId" clId="{FC897A69-87F0-4EA9-9E09-732FCED33B7D}" dt="2025-05-25T19:55:29.658" v="6918" actId="255"/>
          <ac:spMkLst>
            <pc:docMk/>
            <pc:sldMk cId="47058124" sldId="297"/>
            <ac:spMk id="4" creationId="{2784510B-FF3F-CFDC-2A35-9E34464A6F6A}"/>
          </ac:spMkLst>
        </pc:spChg>
        <pc:spChg chg="del mod">
          <ac:chgData name="Muhammad Akmal Farouqi" userId="e4f78791bd2de569" providerId="LiveId" clId="{FC897A69-87F0-4EA9-9E09-732FCED33B7D}" dt="2025-05-25T15:25:50.357" v="19" actId="478"/>
          <ac:spMkLst>
            <pc:docMk/>
            <pc:sldMk cId="47058124" sldId="297"/>
            <ac:spMk id="5" creationId="{CD20A575-8606-0FB9-1EE2-2BA729D116C3}"/>
          </ac:spMkLst>
        </pc:spChg>
        <pc:spChg chg="del mod">
          <ac:chgData name="Muhammad Akmal Farouqi" userId="e4f78791bd2de569" providerId="LiveId" clId="{FC897A69-87F0-4EA9-9E09-732FCED33B7D}" dt="2025-05-25T15:25:50.357" v="19" actId="478"/>
          <ac:spMkLst>
            <pc:docMk/>
            <pc:sldMk cId="47058124" sldId="297"/>
            <ac:spMk id="6" creationId="{4FFE03F1-5FFF-7604-2C24-42C5DC8803F5}"/>
          </ac:spMkLst>
        </pc:spChg>
        <pc:spChg chg="del mod">
          <ac:chgData name="Muhammad Akmal Farouqi" userId="e4f78791bd2de569" providerId="LiveId" clId="{FC897A69-87F0-4EA9-9E09-732FCED33B7D}" dt="2025-05-25T15:25:50.357" v="19" actId="478"/>
          <ac:spMkLst>
            <pc:docMk/>
            <pc:sldMk cId="47058124" sldId="297"/>
            <ac:spMk id="7" creationId="{3FF07CF3-9E3F-FC93-1929-F1DB08BAEE64}"/>
          </ac:spMkLst>
        </pc:spChg>
        <pc:spChg chg="del mod">
          <ac:chgData name="Muhammad Akmal Farouqi" userId="e4f78791bd2de569" providerId="LiveId" clId="{FC897A69-87F0-4EA9-9E09-732FCED33B7D}" dt="2025-05-25T15:25:50.357" v="19" actId="478"/>
          <ac:spMkLst>
            <pc:docMk/>
            <pc:sldMk cId="47058124" sldId="297"/>
            <ac:spMk id="8" creationId="{068618FC-D871-EA74-D6AE-3050D238CA2C}"/>
          </ac:spMkLst>
        </pc:spChg>
        <pc:spChg chg="add mod">
          <ac:chgData name="Muhammad Akmal Farouqi" userId="e4f78791bd2de569" providerId="LiveId" clId="{FC897A69-87F0-4EA9-9E09-732FCED33B7D}" dt="2025-05-25T16:06:03.345" v="776" actId="20577"/>
          <ac:spMkLst>
            <pc:docMk/>
            <pc:sldMk cId="47058124" sldId="297"/>
            <ac:spMk id="9" creationId="{AB8D0D4C-F4BD-6DB8-5F25-A093BBBE1F02}"/>
          </ac:spMkLst>
        </pc:spChg>
        <pc:spChg chg="del mod">
          <ac:chgData name="Muhammad Akmal Farouqi" userId="e4f78791bd2de569" providerId="LiveId" clId="{FC897A69-87F0-4EA9-9E09-732FCED33B7D}" dt="2025-05-25T15:25:50.357" v="19" actId="478"/>
          <ac:spMkLst>
            <pc:docMk/>
            <pc:sldMk cId="47058124" sldId="297"/>
            <ac:spMk id="14" creationId="{A86E66E6-E6F0-B9DA-2B1D-643D3A2EF0E2}"/>
          </ac:spMkLst>
        </pc:spChg>
        <pc:spChg chg="mod">
          <ac:chgData name="Muhammad Akmal Farouqi" userId="e4f78791bd2de569" providerId="LiveId" clId="{FC897A69-87F0-4EA9-9E09-732FCED33B7D}" dt="2025-05-25T15:25:57.576" v="43" actId="20577"/>
          <ac:spMkLst>
            <pc:docMk/>
            <pc:sldMk cId="47058124" sldId="297"/>
            <ac:spMk id="116" creationId="{E744FE39-F055-5192-4BD0-9395B38639E2}"/>
          </ac:spMkLst>
        </pc:spChg>
        <pc:cxnChg chg="del mod">
          <ac:chgData name="Muhammad Akmal Farouqi" userId="e4f78791bd2de569" providerId="LiveId" clId="{FC897A69-87F0-4EA9-9E09-732FCED33B7D}" dt="2025-05-25T15:25:50.357" v="19" actId="478"/>
          <ac:cxnSpMkLst>
            <pc:docMk/>
            <pc:sldMk cId="47058124" sldId="297"/>
            <ac:cxnSpMk id="10" creationId="{050B94CE-6610-905E-5E69-1FB02C4BAFCB}"/>
          </ac:cxnSpMkLst>
        </pc:cxnChg>
        <pc:cxnChg chg="del mod">
          <ac:chgData name="Muhammad Akmal Farouqi" userId="e4f78791bd2de569" providerId="LiveId" clId="{FC897A69-87F0-4EA9-9E09-732FCED33B7D}" dt="2025-05-25T15:25:50.357" v="19" actId="478"/>
          <ac:cxnSpMkLst>
            <pc:docMk/>
            <pc:sldMk cId="47058124" sldId="297"/>
            <ac:cxnSpMk id="11" creationId="{F563746F-F663-631A-F53B-153C5F02FA3E}"/>
          </ac:cxnSpMkLst>
        </pc:cxnChg>
      </pc:sldChg>
      <pc:sldChg chg="add del">
        <pc:chgData name="Muhammad Akmal Farouqi" userId="e4f78791bd2de569" providerId="LiveId" clId="{FC897A69-87F0-4EA9-9E09-732FCED33B7D}" dt="2025-05-25T12:17:01.252" v="1"/>
        <pc:sldMkLst>
          <pc:docMk/>
          <pc:sldMk cId="852982330" sldId="298"/>
        </pc:sldMkLst>
      </pc:sldChg>
      <pc:sldChg chg="addSp delSp modSp mod">
        <pc:chgData name="Muhammad Akmal Farouqi" userId="e4f78791bd2de569" providerId="LiveId" clId="{FC897A69-87F0-4EA9-9E09-732FCED33B7D}" dt="2025-05-25T19:55:09.550" v="6917" actId="20577"/>
        <pc:sldMkLst>
          <pc:docMk/>
          <pc:sldMk cId="3642434819" sldId="299"/>
        </pc:sldMkLst>
        <pc:spChg chg="add mod">
          <ac:chgData name="Muhammad Akmal Farouqi" userId="e4f78791bd2de569" providerId="LiveId" clId="{FC897A69-87F0-4EA9-9E09-732FCED33B7D}" dt="2025-05-25T19:54:04.892" v="6729" actId="1076"/>
          <ac:spMkLst>
            <pc:docMk/>
            <pc:sldMk cId="3642434819" sldId="299"/>
            <ac:spMk id="2" creationId="{28768389-326D-CCCD-BA3C-0E2097114BE8}"/>
          </ac:spMkLst>
        </pc:spChg>
        <pc:spChg chg="del">
          <ac:chgData name="Muhammad Akmal Farouqi" userId="e4f78791bd2de569" providerId="LiveId" clId="{FC897A69-87F0-4EA9-9E09-732FCED33B7D}" dt="2025-05-25T19:17:56.214" v="4218" actId="478"/>
          <ac:spMkLst>
            <pc:docMk/>
            <pc:sldMk cId="3642434819" sldId="299"/>
            <ac:spMk id="3" creationId="{BF9A8A4F-665A-3D08-62B7-E827269A4845}"/>
          </ac:spMkLst>
        </pc:spChg>
        <pc:spChg chg="add mod">
          <ac:chgData name="Muhammad Akmal Farouqi" userId="e4f78791bd2de569" providerId="LiveId" clId="{FC897A69-87F0-4EA9-9E09-732FCED33B7D}" dt="2025-05-25T19:54:04.892" v="6729" actId="1076"/>
          <ac:spMkLst>
            <pc:docMk/>
            <pc:sldMk cId="3642434819" sldId="299"/>
            <ac:spMk id="4" creationId="{D1E95356-A317-5F2D-45AF-B660B1D51C0B}"/>
          </ac:spMkLst>
        </pc:spChg>
        <pc:spChg chg="del">
          <ac:chgData name="Muhammad Akmal Farouqi" userId="e4f78791bd2de569" providerId="LiveId" clId="{FC897A69-87F0-4EA9-9E09-732FCED33B7D}" dt="2025-05-25T19:42:58.318" v="5860" actId="478"/>
          <ac:spMkLst>
            <pc:docMk/>
            <pc:sldMk cId="3642434819" sldId="299"/>
            <ac:spMk id="5" creationId="{994F3549-5097-27F0-3800-7897354795D1}"/>
          </ac:spMkLst>
        </pc:spChg>
        <pc:spChg chg="del">
          <ac:chgData name="Muhammad Akmal Farouqi" userId="e4f78791bd2de569" providerId="LiveId" clId="{FC897A69-87F0-4EA9-9E09-732FCED33B7D}" dt="2025-05-25T19:42:58.318" v="5860" actId="478"/>
          <ac:spMkLst>
            <pc:docMk/>
            <pc:sldMk cId="3642434819" sldId="299"/>
            <ac:spMk id="6" creationId="{1D727882-8346-2E51-7D55-4CCBED27C800}"/>
          </ac:spMkLst>
        </pc:spChg>
        <pc:spChg chg="add mod">
          <ac:chgData name="Muhammad Akmal Farouqi" userId="e4f78791bd2de569" providerId="LiveId" clId="{FC897A69-87F0-4EA9-9E09-732FCED33B7D}" dt="2025-05-25T19:54:09.038" v="6739" actId="20577"/>
          <ac:spMkLst>
            <pc:docMk/>
            <pc:sldMk cId="3642434819" sldId="299"/>
            <ac:spMk id="7" creationId="{081BFF0D-BCE2-F969-A48C-AA3E5BB58BD4}"/>
          </ac:spMkLst>
        </pc:spChg>
        <pc:spChg chg="add mod">
          <ac:chgData name="Muhammad Akmal Farouqi" userId="e4f78791bd2de569" providerId="LiveId" clId="{FC897A69-87F0-4EA9-9E09-732FCED33B7D}" dt="2025-05-25T19:55:09.550" v="6917" actId="20577"/>
          <ac:spMkLst>
            <pc:docMk/>
            <pc:sldMk cId="3642434819" sldId="299"/>
            <ac:spMk id="8" creationId="{E29F36F2-6450-C786-8CBB-C3E722338646}"/>
          </ac:spMkLst>
        </pc:spChg>
        <pc:spChg chg="mod">
          <ac:chgData name="Muhammad Akmal Farouqi" userId="e4f78791bd2de569" providerId="LiveId" clId="{FC897A69-87F0-4EA9-9E09-732FCED33B7D}" dt="2025-05-25T19:52:48.732" v="6684" actId="1076"/>
          <ac:spMkLst>
            <pc:docMk/>
            <pc:sldMk cId="3642434819" sldId="299"/>
            <ac:spMk id="9" creationId="{51DDFD35-1EA4-CB77-CC1D-FEA24100966F}"/>
          </ac:spMkLst>
        </pc:spChg>
        <pc:spChg chg="mod">
          <ac:chgData name="Muhammad Akmal Farouqi" userId="e4f78791bd2de569" providerId="LiveId" clId="{FC897A69-87F0-4EA9-9E09-732FCED33B7D}" dt="2025-05-25T19:52:48.732" v="6684" actId="1076"/>
          <ac:spMkLst>
            <pc:docMk/>
            <pc:sldMk cId="3642434819" sldId="299"/>
            <ac:spMk id="10" creationId="{52C8117A-7663-34A6-EABC-1C9389B2D054}"/>
          </ac:spMkLst>
        </pc:spChg>
        <pc:spChg chg="mod">
          <ac:chgData name="Muhammad Akmal Farouqi" userId="e4f78791bd2de569" providerId="LiveId" clId="{FC897A69-87F0-4EA9-9E09-732FCED33B7D}" dt="2025-05-25T19:17:50.473" v="4217" actId="20577"/>
          <ac:spMkLst>
            <pc:docMk/>
            <pc:sldMk cId="3642434819" sldId="299"/>
            <ac:spMk id="116" creationId="{E744FE39-F055-5192-4BD0-9395B38639E2}"/>
          </ac:spMkLst>
        </pc:spChg>
      </pc:sldChg>
      <pc:sldChg chg="add">
        <pc:chgData name="Muhammad Akmal Farouqi" userId="e4f78791bd2de569" providerId="LiveId" clId="{FC897A69-87F0-4EA9-9E09-732FCED33B7D}" dt="2025-05-25T12:17:01.252" v="1"/>
        <pc:sldMkLst>
          <pc:docMk/>
          <pc:sldMk cId="2733897651" sldId="301"/>
        </pc:sldMkLst>
      </pc:sldChg>
      <pc:sldChg chg="modSp add mod">
        <pc:chgData name="Muhammad Akmal Farouqi" userId="e4f78791bd2de569" providerId="LiveId" clId="{FC897A69-87F0-4EA9-9E09-732FCED33B7D}" dt="2025-05-25T15:49:51.859" v="114" actId="20577"/>
        <pc:sldMkLst>
          <pc:docMk/>
          <pc:sldMk cId="3954048065" sldId="302"/>
        </pc:sldMkLst>
        <pc:spChg chg="mod">
          <ac:chgData name="Muhammad Akmal Farouqi" userId="e4f78791bd2de569" providerId="LiveId" clId="{FC897A69-87F0-4EA9-9E09-732FCED33B7D}" dt="2025-05-25T15:49:51.859" v="114" actId="20577"/>
          <ac:spMkLst>
            <pc:docMk/>
            <pc:sldMk cId="3954048065" sldId="302"/>
            <ac:spMk id="7" creationId="{3DD832C3-4A0E-544E-BD0C-0FE11BB97697}"/>
          </ac:spMkLst>
        </pc:spChg>
      </pc:sldChg>
      <pc:sldChg chg="add">
        <pc:chgData name="Muhammad Akmal Farouqi" userId="e4f78791bd2de569" providerId="LiveId" clId="{FC897A69-87F0-4EA9-9E09-732FCED33B7D}" dt="2025-05-25T12:17:01.252" v="1"/>
        <pc:sldMkLst>
          <pc:docMk/>
          <pc:sldMk cId="1500506916" sldId="303"/>
        </pc:sldMkLst>
      </pc:sldChg>
      <pc:sldChg chg="add">
        <pc:chgData name="Muhammad Akmal Farouqi" userId="e4f78791bd2de569" providerId="LiveId" clId="{FC897A69-87F0-4EA9-9E09-732FCED33B7D}" dt="2025-05-25T12:17:01.252" v="1"/>
        <pc:sldMkLst>
          <pc:docMk/>
          <pc:sldMk cId="3521206947" sldId="304"/>
        </pc:sldMkLst>
      </pc:sldChg>
      <pc:sldChg chg="addSp delSp modSp add mod">
        <pc:chgData name="Muhammad Akmal Farouqi" userId="e4f78791bd2de569" providerId="LiveId" clId="{FC897A69-87F0-4EA9-9E09-732FCED33B7D}" dt="2025-05-25T17:31:24.742" v="2024" actId="14100"/>
        <pc:sldMkLst>
          <pc:docMk/>
          <pc:sldMk cId="3722717560" sldId="305"/>
        </pc:sldMkLst>
        <pc:spChg chg="mod">
          <ac:chgData name="Muhammad Akmal Farouqi" userId="e4f78791bd2de569" providerId="LiveId" clId="{FC897A69-87F0-4EA9-9E09-732FCED33B7D}" dt="2025-05-25T17:00:28.084" v="1242" actId="14100"/>
          <ac:spMkLst>
            <pc:docMk/>
            <pc:sldMk cId="3722717560" sldId="305"/>
            <ac:spMk id="2" creationId="{32CBFC44-E724-8E47-9BC3-2BED92F59DFB}"/>
          </ac:spMkLst>
        </pc:spChg>
        <pc:spChg chg="del">
          <ac:chgData name="Muhammad Akmal Farouqi" userId="e4f78791bd2de569" providerId="LiveId" clId="{FC897A69-87F0-4EA9-9E09-732FCED33B7D}" dt="2025-05-25T16:06:40.923" v="778" actId="478"/>
          <ac:spMkLst>
            <pc:docMk/>
            <pc:sldMk cId="3722717560" sldId="305"/>
            <ac:spMk id="3" creationId="{FDD13712-2571-F394-77B7-97063E1B47AA}"/>
          </ac:spMkLst>
        </pc:spChg>
        <pc:spChg chg="add mod">
          <ac:chgData name="Muhammad Akmal Farouqi" userId="e4f78791bd2de569" providerId="LiveId" clId="{FC897A69-87F0-4EA9-9E09-732FCED33B7D}" dt="2025-05-25T17:25:57.872" v="1583" actId="122"/>
          <ac:spMkLst>
            <pc:docMk/>
            <pc:sldMk cId="3722717560" sldId="305"/>
            <ac:spMk id="4" creationId="{35195D15-D52A-16C9-65FC-9E21E7ABA8D1}"/>
          </ac:spMkLst>
        </pc:spChg>
        <pc:spChg chg="del">
          <ac:chgData name="Muhammad Akmal Farouqi" userId="e4f78791bd2de569" providerId="LiveId" clId="{FC897A69-87F0-4EA9-9E09-732FCED33B7D}" dt="2025-05-25T16:06:40.923" v="778" actId="478"/>
          <ac:spMkLst>
            <pc:docMk/>
            <pc:sldMk cId="3722717560" sldId="305"/>
            <ac:spMk id="5" creationId="{10D9B318-DA44-1A0A-3768-1E5B7BCF273F}"/>
          </ac:spMkLst>
        </pc:spChg>
        <pc:spChg chg="del">
          <ac:chgData name="Muhammad Akmal Farouqi" userId="e4f78791bd2de569" providerId="LiveId" clId="{FC897A69-87F0-4EA9-9E09-732FCED33B7D}" dt="2025-05-25T16:06:40.923" v="778" actId="478"/>
          <ac:spMkLst>
            <pc:docMk/>
            <pc:sldMk cId="3722717560" sldId="305"/>
            <ac:spMk id="6" creationId="{FD52EFD8-C024-5F85-2AF2-B1FA244FE1D8}"/>
          </ac:spMkLst>
        </pc:spChg>
        <pc:spChg chg="del">
          <ac:chgData name="Muhammad Akmal Farouqi" userId="e4f78791bd2de569" providerId="LiveId" clId="{FC897A69-87F0-4EA9-9E09-732FCED33B7D}" dt="2025-05-25T16:06:40.923" v="778" actId="478"/>
          <ac:spMkLst>
            <pc:docMk/>
            <pc:sldMk cId="3722717560" sldId="305"/>
            <ac:spMk id="7" creationId="{558B4F59-A258-0AD3-F360-10FF25250DFC}"/>
          </ac:spMkLst>
        </pc:spChg>
        <pc:spChg chg="del">
          <ac:chgData name="Muhammad Akmal Farouqi" userId="e4f78791bd2de569" providerId="LiveId" clId="{FC897A69-87F0-4EA9-9E09-732FCED33B7D}" dt="2025-05-25T16:06:40.923" v="778" actId="478"/>
          <ac:spMkLst>
            <pc:docMk/>
            <pc:sldMk cId="3722717560" sldId="305"/>
            <ac:spMk id="8" creationId="{E22C727B-1709-0CC7-51A2-5F27DC100EEB}"/>
          </ac:spMkLst>
        </pc:spChg>
        <pc:spChg chg="add mod">
          <ac:chgData name="Muhammad Akmal Farouqi" userId="e4f78791bd2de569" providerId="LiveId" clId="{FC897A69-87F0-4EA9-9E09-732FCED33B7D}" dt="2025-05-25T17:18:40.875" v="1581" actId="1076"/>
          <ac:spMkLst>
            <pc:docMk/>
            <pc:sldMk cId="3722717560" sldId="305"/>
            <ac:spMk id="9" creationId="{5FEC60BE-131D-42AD-B726-13095E95AF4B}"/>
          </ac:spMkLst>
        </pc:spChg>
        <pc:spChg chg="add mod">
          <ac:chgData name="Muhammad Akmal Farouqi" userId="e4f78791bd2de569" providerId="LiveId" clId="{FC897A69-87F0-4EA9-9E09-732FCED33B7D}" dt="2025-05-25T17:25:57.872" v="1583" actId="122"/>
          <ac:spMkLst>
            <pc:docMk/>
            <pc:sldMk cId="3722717560" sldId="305"/>
            <ac:spMk id="12" creationId="{D2D9D2A8-935C-FA0D-A1DA-AA5F7B4FE2FA}"/>
          </ac:spMkLst>
        </pc:spChg>
        <pc:spChg chg="add mod">
          <ac:chgData name="Muhammad Akmal Farouqi" userId="e4f78791bd2de569" providerId="LiveId" clId="{FC897A69-87F0-4EA9-9E09-732FCED33B7D}" dt="2025-05-25T17:18:40.875" v="1581" actId="1076"/>
          <ac:spMkLst>
            <pc:docMk/>
            <pc:sldMk cId="3722717560" sldId="305"/>
            <ac:spMk id="13" creationId="{2CD045C9-EED4-FCFD-51F8-7351EE1871E0}"/>
          </ac:spMkLst>
        </pc:spChg>
        <pc:spChg chg="del">
          <ac:chgData name="Muhammad Akmal Farouqi" userId="e4f78791bd2de569" providerId="LiveId" clId="{FC897A69-87F0-4EA9-9E09-732FCED33B7D}" dt="2025-05-25T16:06:43.403" v="779" actId="478"/>
          <ac:spMkLst>
            <pc:docMk/>
            <pc:sldMk cId="3722717560" sldId="305"/>
            <ac:spMk id="14" creationId="{3EC87C9F-9DB3-C482-52B4-8C8621C191EF}"/>
          </ac:spMkLst>
        </pc:spChg>
        <pc:spChg chg="add mod">
          <ac:chgData name="Muhammad Akmal Farouqi" userId="e4f78791bd2de569" providerId="LiveId" clId="{FC897A69-87F0-4EA9-9E09-732FCED33B7D}" dt="2025-05-25T17:31:01.060" v="2020" actId="20577"/>
          <ac:spMkLst>
            <pc:docMk/>
            <pc:sldMk cId="3722717560" sldId="305"/>
            <ac:spMk id="15" creationId="{EA2A6885-9665-E352-69B0-1B86BA986D36}"/>
          </ac:spMkLst>
        </pc:spChg>
        <pc:spChg chg="add mod">
          <ac:chgData name="Muhammad Akmal Farouqi" userId="e4f78791bd2de569" providerId="LiveId" clId="{FC897A69-87F0-4EA9-9E09-732FCED33B7D}" dt="2025-05-25T17:31:06.374" v="2021" actId="1076"/>
          <ac:spMkLst>
            <pc:docMk/>
            <pc:sldMk cId="3722717560" sldId="305"/>
            <ac:spMk id="16" creationId="{F405D720-C337-8332-CBF4-6BF226C14B1A}"/>
          </ac:spMkLst>
        </pc:spChg>
        <pc:spChg chg="add mod">
          <ac:chgData name="Muhammad Akmal Farouqi" userId="e4f78791bd2de569" providerId="LiveId" clId="{FC897A69-87F0-4EA9-9E09-732FCED33B7D}" dt="2025-05-25T17:31:06.374" v="2021" actId="1076"/>
          <ac:spMkLst>
            <pc:docMk/>
            <pc:sldMk cId="3722717560" sldId="305"/>
            <ac:spMk id="17" creationId="{C75DA013-8DAE-BFBE-0C42-60B658ABA3B6}"/>
          </ac:spMkLst>
        </pc:spChg>
        <pc:spChg chg="add mod">
          <ac:chgData name="Muhammad Akmal Farouqi" userId="e4f78791bd2de569" providerId="LiveId" clId="{FC897A69-87F0-4EA9-9E09-732FCED33B7D}" dt="2025-05-25T17:31:24.742" v="2024" actId="14100"/>
          <ac:spMkLst>
            <pc:docMk/>
            <pc:sldMk cId="3722717560" sldId="305"/>
            <ac:spMk id="19" creationId="{23B43AD5-C7DB-1C42-1ADB-68F9A12A8CE6}"/>
          </ac:spMkLst>
        </pc:spChg>
        <pc:spChg chg="mod">
          <ac:chgData name="Muhammad Akmal Farouqi" userId="e4f78791bd2de569" providerId="LiveId" clId="{FC897A69-87F0-4EA9-9E09-732FCED33B7D}" dt="2025-05-25T16:05:10.536" v="730" actId="20577"/>
          <ac:spMkLst>
            <pc:docMk/>
            <pc:sldMk cId="3722717560" sldId="305"/>
            <ac:spMk id="116" creationId="{FD6B26DE-1033-24F4-AD6C-0DDA7694BD28}"/>
          </ac:spMkLst>
        </pc:spChg>
        <pc:cxnChg chg="del mod">
          <ac:chgData name="Muhammad Akmal Farouqi" userId="e4f78791bd2de569" providerId="LiveId" clId="{FC897A69-87F0-4EA9-9E09-732FCED33B7D}" dt="2025-05-25T16:06:40.923" v="778" actId="478"/>
          <ac:cxnSpMkLst>
            <pc:docMk/>
            <pc:sldMk cId="3722717560" sldId="305"/>
            <ac:cxnSpMk id="10" creationId="{97C69268-4BE9-B2BA-BE7C-0227BFDDE756}"/>
          </ac:cxnSpMkLst>
        </pc:cxnChg>
        <pc:cxnChg chg="del mod">
          <ac:chgData name="Muhammad Akmal Farouqi" userId="e4f78791bd2de569" providerId="LiveId" clId="{FC897A69-87F0-4EA9-9E09-732FCED33B7D}" dt="2025-05-25T16:06:40.923" v="778" actId="478"/>
          <ac:cxnSpMkLst>
            <pc:docMk/>
            <pc:sldMk cId="3722717560" sldId="305"/>
            <ac:cxnSpMk id="11" creationId="{5C778143-0DFA-CF30-BE08-EC8D5002F907}"/>
          </ac:cxnSpMkLst>
        </pc:cxnChg>
      </pc:sldChg>
      <pc:sldChg chg="modSp add del mod">
        <pc:chgData name="Muhammad Akmal Farouqi" userId="e4f78791bd2de569" providerId="LiveId" clId="{FC897A69-87F0-4EA9-9E09-732FCED33B7D}" dt="2025-05-25T15:35:01.677" v="113" actId="47"/>
        <pc:sldMkLst>
          <pc:docMk/>
          <pc:sldMk cId="1604509797" sldId="306"/>
        </pc:sldMkLst>
        <pc:spChg chg="mod">
          <ac:chgData name="Muhammad Akmal Farouqi" userId="e4f78791bd2de569" providerId="LiveId" clId="{FC897A69-87F0-4EA9-9E09-732FCED33B7D}" dt="2025-05-25T15:34:50.805" v="112" actId="20577"/>
          <ac:spMkLst>
            <pc:docMk/>
            <pc:sldMk cId="1604509797" sldId="306"/>
            <ac:spMk id="116" creationId="{4FD13EFD-1D8A-3D22-E5B7-702BD48E42F3}"/>
          </ac:spMkLst>
        </pc:spChg>
      </pc:sldChg>
      <pc:sldChg chg="add del">
        <pc:chgData name="Muhammad Akmal Farouqi" userId="e4f78791bd2de569" providerId="LiveId" clId="{FC897A69-87F0-4EA9-9E09-732FCED33B7D}" dt="2025-05-25T17:31:35.638" v="2025" actId="47"/>
        <pc:sldMkLst>
          <pc:docMk/>
          <pc:sldMk cId="3301949121" sldId="306"/>
        </pc:sldMkLst>
      </pc:sldChg>
      <pc:sldChg chg="addSp delSp modSp add mod">
        <pc:chgData name="Muhammad Akmal Farouqi" userId="e4f78791bd2de569" providerId="LiveId" clId="{FC897A69-87F0-4EA9-9E09-732FCED33B7D}" dt="2025-05-25T19:24:01.658" v="4444" actId="20577"/>
        <pc:sldMkLst>
          <pc:docMk/>
          <pc:sldMk cId="3893208822" sldId="306"/>
        </pc:sldMkLst>
        <pc:spChg chg="del">
          <ac:chgData name="Muhammad Akmal Farouqi" userId="e4f78791bd2de569" providerId="LiveId" clId="{FC897A69-87F0-4EA9-9E09-732FCED33B7D}" dt="2025-05-25T17:31:41.765" v="2027" actId="478"/>
          <ac:spMkLst>
            <pc:docMk/>
            <pc:sldMk cId="3893208822" sldId="306"/>
            <ac:spMk id="2" creationId="{33255A69-4765-F7E6-3C6D-60F867EBFBE8}"/>
          </ac:spMkLst>
        </pc:spChg>
        <pc:spChg chg="del">
          <ac:chgData name="Muhammad Akmal Farouqi" userId="e4f78791bd2de569" providerId="LiveId" clId="{FC897A69-87F0-4EA9-9E09-732FCED33B7D}" dt="2025-05-25T17:31:41.765" v="2027" actId="478"/>
          <ac:spMkLst>
            <pc:docMk/>
            <pc:sldMk cId="3893208822" sldId="306"/>
            <ac:spMk id="4" creationId="{E81E88ED-695D-0D0B-E117-A555A6BF5751}"/>
          </ac:spMkLst>
        </pc:spChg>
        <pc:spChg chg="add mod">
          <ac:chgData name="Muhammad Akmal Farouqi" userId="e4f78791bd2de569" providerId="LiveId" clId="{FC897A69-87F0-4EA9-9E09-732FCED33B7D}" dt="2025-05-25T18:24:02.770" v="2439" actId="123"/>
          <ac:spMkLst>
            <pc:docMk/>
            <pc:sldMk cId="3893208822" sldId="306"/>
            <ac:spMk id="5" creationId="{C56FE713-D4B4-AF73-9C3E-7E7672CDE9C4}"/>
          </ac:spMkLst>
        </pc:spChg>
        <pc:spChg chg="add mod">
          <ac:chgData name="Muhammad Akmal Farouqi" userId="e4f78791bd2de569" providerId="LiveId" clId="{FC897A69-87F0-4EA9-9E09-732FCED33B7D}" dt="2025-05-25T18:52:14.014" v="3497" actId="14100"/>
          <ac:spMkLst>
            <pc:docMk/>
            <pc:sldMk cId="3893208822" sldId="306"/>
            <ac:spMk id="6" creationId="{582A9C3B-2F4B-9E88-3F39-561404CC680A}"/>
          </ac:spMkLst>
        </pc:spChg>
        <pc:spChg chg="add mod">
          <ac:chgData name="Muhammad Akmal Farouqi" userId="e4f78791bd2de569" providerId="LiveId" clId="{FC897A69-87F0-4EA9-9E09-732FCED33B7D}" dt="2025-05-25T19:22:53.726" v="4429" actId="20577"/>
          <ac:spMkLst>
            <pc:docMk/>
            <pc:sldMk cId="3893208822" sldId="306"/>
            <ac:spMk id="7" creationId="{B9154A42-EA77-B4BE-9179-E682CB557BDE}"/>
          </ac:spMkLst>
        </pc:spChg>
        <pc:spChg chg="del">
          <ac:chgData name="Muhammad Akmal Farouqi" userId="e4f78791bd2de569" providerId="LiveId" clId="{FC897A69-87F0-4EA9-9E09-732FCED33B7D}" dt="2025-05-25T17:31:41.765" v="2027" actId="478"/>
          <ac:spMkLst>
            <pc:docMk/>
            <pc:sldMk cId="3893208822" sldId="306"/>
            <ac:spMk id="9" creationId="{70BC0559-9EB6-985F-E231-8BFCEDC89F3A}"/>
          </ac:spMkLst>
        </pc:spChg>
        <pc:spChg chg="del">
          <ac:chgData name="Muhammad Akmal Farouqi" userId="e4f78791bd2de569" providerId="LiveId" clId="{FC897A69-87F0-4EA9-9E09-732FCED33B7D}" dt="2025-05-25T17:31:41.765" v="2027" actId="478"/>
          <ac:spMkLst>
            <pc:docMk/>
            <pc:sldMk cId="3893208822" sldId="306"/>
            <ac:spMk id="12" creationId="{8DFF60DB-D802-D768-9D5C-44B0792B5869}"/>
          </ac:spMkLst>
        </pc:spChg>
        <pc:spChg chg="del">
          <ac:chgData name="Muhammad Akmal Farouqi" userId="e4f78791bd2de569" providerId="LiveId" clId="{FC897A69-87F0-4EA9-9E09-732FCED33B7D}" dt="2025-05-25T17:31:41.765" v="2027" actId="478"/>
          <ac:spMkLst>
            <pc:docMk/>
            <pc:sldMk cId="3893208822" sldId="306"/>
            <ac:spMk id="13" creationId="{E112663E-E8E7-5ACF-CDB6-BC9396755467}"/>
          </ac:spMkLst>
        </pc:spChg>
        <pc:spChg chg="del">
          <ac:chgData name="Muhammad Akmal Farouqi" userId="e4f78791bd2de569" providerId="LiveId" clId="{FC897A69-87F0-4EA9-9E09-732FCED33B7D}" dt="2025-05-25T17:31:44.526" v="2028" actId="478"/>
          <ac:spMkLst>
            <pc:docMk/>
            <pc:sldMk cId="3893208822" sldId="306"/>
            <ac:spMk id="15" creationId="{80D26A8C-B015-D256-D8B8-C5EA5D346197}"/>
          </ac:spMkLst>
        </pc:spChg>
        <pc:spChg chg="del">
          <ac:chgData name="Muhammad Akmal Farouqi" userId="e4f78791bd2de569" providerId="LiveId" clId="{FC897A69-87F0-4EA9-9E09-732FCED33B7D}" dt="2025-05-25T17:31:41.765" v="2027" actId="478"/>
          <ac:spMkLst>
            <pc:docMk/>
            <pc:sldMk cId="3893208822" sldId="306"/>
            <ac:spMk id="16" creationId="{5A576097-D590-DBD5-CAD9-7CF120FFD7EE}"/>
          </ac:spMkLst>
        </pc:spChg>
        <pc:spChg chg="del">
          <ac:chgData name="Muhammad Akmal Farouqi" userId="e4f78791bd2de569" providerId="LiveId" clId="{FC897A69-87F0-4EA9-9E09-732FCED33B7D}" dt="2025-05-25T17:31:41.765" v="2027" actId="478"/>
          <ac:spMkLst>
            <pc:docMk/>
            <pc:sldMk cId="3893208822" sldId="306"/>
            <ac:spMk id="17" creationId="{FAFD842B-0237-B681-23D6-930620E33B07}"/>
          </ac:spMkLst>
        </pc:spChg>
        <pc:spChg chg="del">
          <ac:chgData name="Muhammad Akmal Farouqi" userId="e4f78791bd2de569" providerId="LiveId" clId="{FC897A69-87F0-4EA9-9E09-732FCED33B7D}" dt="2025-05-25T17:31:41.765" v="2027" actId="478"/>
          <ac:spMkLst>
            <pc:docMk/>
            <pc:sldMk cId="3893208822" sldId="306"/>
            <ac:spMk id="19" creationId="{3BB61F0C-A619-64FF-DE38-C4D555527F7E}"/>
          </ac:spMkLst>
        </pc:spChg>
        <pc:spChg chg="mod">
          <ac:chgData name="Muhammad Akmal Farouqi" userId="e4f78791bd2de569" providerId="LiveId" clId="{FC897A69-87F0-4EA9-9E09-732FCED33B7D}" dt="2025-05-25T19:24:01.658" v="4444" actId="20577"/>
          <ac:spMkLst>
            <pc:docMk/>
            <pc:sldMk cId="3893208822" sldId="306"/>
            <ac:spMk id="116" creationId="{3AC6934C-C79A-59D8-DD4E-CEFDFA90EDA9}"/>
          </ac:spMkLst>
        </pc:spChg>
      </pc:sldChg>
      <pc:sldChg chg="modSp add mod">
        <pc:chgData name="Muhammad Akmal Farouqi" userId="e4f78791bd2de569" providerId="LiveId" clId="{FC897A69-87F0-4EA9-9E09-732FCED33B7D}" dt="2025-05-25T19:25:54.841" v="4464" actId="20577"/>
        <pc:sldMkLst>
          <pc:docMk/>
          <pc:sldMk cId="4245984169" sldId="307"/>
        </pc:sldMkLst>
        <pc:spChg chg="mod">
          <ac:chgData name="Muhammad Akmal Farouqi" userId="e4f78791bd2de569" providerId="LiveId" clId="{FC897A69-87F0-4EA9-9E09-732FCED33B7D}" dt="2025-05-25T18:52:03.655" v="3495" actId="20577"/>
          <ac:spMkLst>
            <pc:docMk/>
            <pc:sldMk cId="4245984169" sldId="307"/>
            <ac:spMk id="6" creationId="{78C523FF-B79A-042D-A4D5-A160EDA62005}"/>
          </ac:spMkLst>
        </pc:spChg>
        <pc:spChg chg="mod">
          <ac:chgData name="Muhammad Akmal Farouqi" userId="e4f78791bd2de569" providerId="LiveId" clId="{FC897A69-87F0-4EA9-9E09-732FCED33B7D}" dt="2025-05-25T19:17:37.830" v="4189" actId="20577"/>
          <ac:spMkLst>
            <pc:docMk/>
            <pc:sldMk cId="4245984169" sldId="307"/>
            <ac:spMk id="7" creationId="{9AF85A97-B708-F2B0-6C6B-325ED8B37EF6}"/>
          </ac:spMkLst>
        </pc:spChg>
        <pc:spChg chg="mod">
          <ac:chgData name="Muhammad Akmal Farouqi" userId="e4f78791bd2de569" providerId="LiveId" clId="{FC897A69-87F0-4EA9-9E09-732FCED33B7D}" dt="2025-05-25T19:25:54.841" v="4464" actId="20577"/>
          <ac:spMkLst>
            <pc:docMk/>
            <pc:sldMk cId="4245984169" sldId="307"/>
            <ac:spMk id="116" creationId="{427E04F9-9063-88D1-58A5-703EEE2CAF8A}"/>
          </ac:spMkLst>
        </pc:spChg>
      </pc:sldChg>
      <pc:sldChg chg="addSp delSp modSp add mod ord">
        <pc:chgData name="Muhammad Akmal Farouqi" userId="e4f78791bd2de569" providerId="LiveId" clId="{FC897A69-87F0-4EA9-9E09-732FCED33B7D}" dt="2025-05-25T19:42:54.088" v="5859" actId="20577"/>
        <pc:sldMkLst>
          <pc:docMk/>
          <pc:sldMk cId="2885948583" sldId="308"/>
        </pc:sldMkLst>
        <pc:spChg chg="add mod">
          <ac:chgData name="Muhammad Akmal Farouqi" userId="e4f78791bd2de569" providerId="LiveId" clId="{FC897A69-87F0-4EA9-9E09-732FCED33B7D}" dt="2025-05-25T19:42:48.528" v="5858" actId="1076"/>
          <ac:spMkLst>
            <pc:docMk/>
            <pc:sldMk cId="2885948583" sldId="308"/>
            <ac:spMk id="2" creationId="{AB986644-3FE3-4FCE-979D-AE251B4D40D0}"/>
          </ac:spMkLst>
        </pc:spChg>
        <pc:spChg chg="add mod">
          <ac:chgData name="Muhammad Akmal Farouqi" userId="e4f78791bd2de569" providerId="LiveId" clId="{FC897A69-87F0-4EA9-9E09-732FCED33B7D}" dt="2025-05-25T19:37:18.695" v="5286"/>
          <ac:spMkLst>
            <pc:docMk/>
            <pc:sldMk cId="2885948583" sldId="308"/>
            <ac:spMk id="3" creationId="{2A7EA6C3-A7F4-3235-3175-5AEA1B6A584B}"/>
          </ac:spMkLst>
        </pc:spChg>
        <pc:spChg chg="add mod">
          <ac:chgData name="Muhammad Akmal Farouqi" userId="e4f78791bd2de569" providerId="LiveId" clId="{FC897A69-87F0-4EA9-9E09-732FCED33B7D}" dt="2025-05-25T19:42:48.528" v="5858" actId="1076"/>
          <ac:spMkLst>
            <pc:docMk/>
            <pc:sldMk cId="2885948583" sldId="308"/>
            <ac:spMk id="4" creationId="{D8E3BB93-D326-09F1-29A8-71EAA12D9EA3}"/>
          </ac:spMkLst>
        </pc:spChg>
        <pc:spChg chg="mod">
          <ac:chgData name="Muhammad Akmal Farouqi" userId="e4f78791bd2de569" providerId="LiveId" clId="{FC897A69-87F0-4EA9-9E09-732FCED33B7D}" dt="2025-05-25T19:42:48.528" v="5858" actId="1076"/>
          <ac:spMkLst>
            <pc:docMk/>
            <pc:sldMk cId="2885948583" sldId="308"/>
            <ac:spMk id="5" creationId="{3AB2C4D2-8636-1E1C-DA00-4CDC8628579D}"/>
          </ac:spMkLst>
        </pc:spChg>
        <pc:spChg chg="mod">
          <ac:chgData name="Muhammad Akmal Farouqi" userId="e4f78791bd2de569" providerId="LiveId" clId="{FC897A69-87F0-4EA9-9E09-732FCED33B7D}" dt="2025-05-25T19:42:48.528" v="5858" actId="1076"/>
          <ac:spMkLst>
            <pc:docMk/>
            <pc:sldMk cId="2885948583" sldId="308"/>
            <ac:spMk id="6" creationId="{69CBFD1E-E22C-24C9-37CB-DA4FDC5201F9}"/>
          </ac:spMkLst>
        </pc:spChg>
        <pc:spChg chg="del">
          <ac:chgData name="Muhammad Akmal Farouqi" userId="e4f78791bd2de569" providerId="LiveId" clId="{FC897A69-87F0-4EA9-9E09-732FCED33B7D}" dt="2025-05-25T19:21:06.148" v="4220" actId="478"/>
          <ac:spMkLst>
            <pc:docMk/>
            <pc:sldMk cId="2885948583" sldId="308"/>
            <ac:spMk id="9" creationId="{1C98BFE3-F322-35A5-0CA4-5B32172F53EB}"/>
          </ac:spMkLst>
        </pc:spChg>
        <pc:spChg chg="del">
          <ac:chgData name="Muhammad Akmal Farouqi" userId="e4f78791bd2de569" providerId="LiveId" clId="{FC897A69-87F0-4EA9-9E09-732FCED33B7D}" dt="2025-05-25T19:21:06.148" v="4220" actId="478"/>
          <ac:spMkLst>
            <pc:docMk/>
            <pc:sldMk cId="2885948583" sldId="308"/>
            <ac:spMk id="10" creationId="{565C8B82-AD9E-997C-793D-80BBF767B995}"/>
          </ac:spMkLst>
        </pc:spChg>
        <pc:spChg chg="mod">
          <ac:chgData name="Muhammad Akmal Farouqi" userId="e4f78791bd2de569" providerId="LiveId" clId="{FC897A69-87F0-4EA9-9E09-732FCED33B7D}" dt="2025-05-25T19:42:54.088" v="5859" actId="20577"/>
          <ac:spMkLst>
            <pc:docMk/>
            <pc:sldMk cId="2885948583" sldId="308"/>
            <ac:spMk id="116" creationId="{5CCCB9C9-E1CC-0627-DDED-187B58BE74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ba778fff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ba778fff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7A2B73A-D8AA-DC75-2B4D-EF84DD17C4E7}"/>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92655105-729F-CAD6-C186-924862B4FB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3490E224-9801-5DEC-9B58-215B4D795C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010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9B35DD8E-C8AE-43A1-D81B-2140353B2636}"/>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842E627C-5281-EC86-980C-E3608F1F94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3BBA2164-CDC8-F5A8-1242-B8A297B298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121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CC6FC25F-42D3-6493-F300-AE7409E930C8}"/>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A491236C-2FE2-FA9E-5BD9-26FF10CC9B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C7BCCEF3-21D9-DB00-C7A7-EDC5F82FE1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746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C117F9CE-430B-0CCC-F5EE-A48D95C46C5F}"/>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3D558790-0788-96D1-1F6A-F8CA45AB7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C190C295-B066-A26E-FC58-7E53E81469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34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763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934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b5f8b4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b5f8b4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6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67B0ADD-582A-DF8B-0F14-CE16C1A98697}"/>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149D7447-6E8D-60FE-350C-B8AB1E475F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ACD807EC-34A0-3A4C-D9DE-41C7F76028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98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0E858B4-CE1E-B519-F22B-757B1FCA4E2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7098899D-B828-272C-BC38-F50FA0EC66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6DC93BD-E563-C181-9D3D-FB61C340DC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49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D1EC59A6-B33E-E34E-0831-C4C6535795BF}"/>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EADDBFFF-3C22-F9AE-049B-76A41A8309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1FC72BDE-F17F-E812-EFAC-93183F3786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You can visit the discussion about FE vs FD here</a:t>
            </a:r>
          </a:p>
          <a:p>
            <a:pPr marL="0" lvl="0" indent="0" algn="l" rtl="0">
              <a:spcBef>
                <a:spcPts val="0"/>
              </a:spcBef>
              <a:spcAft>
                <a:spcPts val="0"/>
              </a:spcAft>
              <a:buNone/>
            </a:pPr>
            <a:r>
              <a:rPr lang="en-ID" dirty="0"/>
              <a:t>https://economics.stackexchange.com/questions/45456/fixed-effects-vs-first-difference</a:t>
            </a:r>
            <a:endParaRPr dirty="0"/>
          </a:p>
        </p:txBody>
      </p:sp>
    </p:spTree>
    <p:extLst>
      <p:ext uri="{BB962C8B-B14F-4D97-AF65-F5344CB8AC3E}">
        <p14:creationId xmlns:p14="http://schemas.microsoft.com/office/powerpoint/2010/main" val="2093381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58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35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DEF6D396-BAB8-82E0-DCA5-DCDA8BCA3736}"/>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A77955BC-E759-1B0B-3A5F-0E17AE6900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F0AA4187-4612-B871-FAF9-47E5F41E85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908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9529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pic>
        <p:nvPicPr>
          <p:cNvPr id="16" name="Google Shape;16;p2" descr="shutterstock_429987889_edited.jpg"/>
          <p:cNvPicPr preferRelativeResize="0"/>
          <p:nvPr/>
        </p:nvPicPr>
        <p:blipFill rotWithShape="1">
          <a:blip r:embed="rId2">
            <a:alphaModFix/>
          </a:blip>
          <a:srcRect t="18420" b="30833"/>
          <a:stretch/>
        </p:blipFill>
        <p:spPr>
          <a:xfrm>
            <a:off x="0" y="487825"/>
            <a:ext cx="9144000" cy="4326274"/>
          </a:xfrm>
          <a:prstGeom prst="rect">
            <a:avLst/>
          </a:prstGeom>
          <a:noFill/>
          <a:ln>
            <a:noFill/>
          </a:ln>
        </p:spPr>
      </p:pic>
      <p:sp>
        <p:nvSpPr>
          <p:cNvPr id="17" name="Google Shape;17;p2"/>
          <p:cNvSpPr txBox="1">
            <a:spLocks noGrp="1"/>
          </p:cNvSpPr>
          <p:nvPr>
            <p:ph type="ctrTitle"/>
          </p:nvPr>
        </p:nvSpPr>
        <p:spPr>
          <a:xfrm>
            <a:off x="2353950" y="759525"/>
            <a:ext cx="6430500" cy="16647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2400"/>
              <a:buNone/>
              <a:defRPr sz="2400">
                <a:solidFill>
                  <a:srgbClr val="074364"/>
                </a:solidFill>
              </a:defRPr>
            </a:lvl1pPr>
            <a:lvl2pPr lvl="1">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a:endParaRPr/>
          </a:p>
        </p:txBody>
      </p:sp>
      <p:sp>
        <p:nvSpPr>
          <p:cNvPr id="18" name="Google Shape;18;p2"/>
          <p:cNvSpPr txBox="1">
            <a:spLocks noGrp="1"/>
          </p:cNvSpPr>
          <p:nvPr>
            <p:ph type="subTitle" idx="1"/>
          </p:nvPr>
        </p:nvSpPr>
        <p:spPr>
          <a:xfrm>
            <a:off x="4069325" y="3029850"/>
            <a:ext cx="4707600" cy="831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a:endParaRPr/>
          </a:p>
        </p:txBody>
      </p:sp>
      <p:sp>
        <p:nvSpPr>
          <p:cNvPr id="19" name="Google Shape;19;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23" name="Google Shape;23;p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25" name="Google Shape;25;p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26" name="Google Shape;26;p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lgn="r">
              <a:spcBef>
                <a:spcPts val="1600"/>
              </a:spcBef>
              <a:spcAft>
                <a:spcPts val="0"/>
              </a:spcAft>
              <a:buSzPts val="1100"/>
              <a:buNone/>
              <a:defRPr/>
            </a:lvl2pPr>
            <a:lvl3pPr lvl="2" algn="r">
              <a:spcBef>
                <a:spcPts val="1600"/>
              </a:spcBef>
              <a:spcAft>
                <a:spcPts val="0"/>
              </a:spcAft>
              <a:buSzPts val="1100"/>
              <a:buNone/>
              <a:defRPr/>
            </a:lvl3pPr>
            <a:lvl4pPr lvl="3" algn="r">
              <a:spcBef>
                <a:spcPts val="1600"/>
              </a:spcBef>
              <a:spcAft>
                <a:spcPts val="0"/>
              </a:spcAft>
              <a:buSzPts val="1100"/>
              <a:buNone/>
              <a:defRPr/>
            </a:lvl4pPr>
            <a:lvl5pPr lvl="4" algn="r">
              <a:spcBef>
                <a:spcPts val="1600"/>
              </a:spcBef>
              <a:spcAft>
                <a:spcPts val="0"/>
              </a:spcAft>
              <a:buSzPts val="1100"/>
              <a:buNone/>
              <a:defRPr/>
            </a:lvl5pPr>
            <a:lvl6pPr lvl="5" algn="r">
              <a:spcBef>
                <a:spcPts val="1600"/>
              </a:spcBef>
              <a:spcAft>
                <a:spcPts val="0"/>
              </a:spcAft>
              <a:buSzPts val="1100"/>
              <a:buNone/>
              <a:defRPr/>
            </a:lvl6pPr>
            <a:lvl7pPr lvl="6" algn="r">
              <a:spcBef>
                <a:spcPts val="1600"/>
              </a:spcBef>
              <a:spcAft>
                <a:spcPts val="0"/>
              </a:spcAft>
              <a:buSzPts val="1100"/>
              <a:buNone/>
              <a:defRPr/>
            </a:lvl7pPr>
            <a:lvl8pPr lvl="7" algn="r">
              <a:spcBef>
                <a:spcPts val="1600"/>
              </a:spcBef>
              <a:spcAft>
                <a:spcPts val="0"/>
              </a:spcAft>
              <a:buSzPts val="1100"/>
              <a:buNone/>
              <a:defRPr/>
            </a:lvl8pPr>
            <a:lvl9pPr lvl="8" algn="r">
              <a:spcBef>
                <a:spcPts val="1600"/>
              </a:spcBef>
              <a:spcAft>
                <a:spcPts val="1600"/>
              </a:spcAft>
              <a:buSzPts val="1100"/>
              <a:buNone/>
              <a:defRPr/>
            </a:lvl9pPr>
          </a:lstStyle>
          <a:p>
            <a:endParaRPr/>
          </a:p>
        </p:txBody>
      </p:sp>
      <p:sp>
        <p:nvSpPr>
          <p:cNvPr id="27" name="Google Shape;27;p2"/>
          <p:cNvSpPr txBox="1">
            <a:spLocks noGrp="1"/>
          </p:cNvSpPr>
          <p:nvPr>
            <p:ph type="subTitle" idx="3"/>
          </p:nvPr>
        </p:nvSpPr>
        <p:spPr>
          <a:xfrm>
            <a:off x="5250225" y="398025"/>
            <a:ext cx="3534300" cy="3936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spcBef>
                <a:spcPts val="1600"/>
              </a:spcBef>
              <a:spcAft>
                <a:spcPts val="0"/>
              </a:spcAft>
              <a:buSzPts val="1100"/>
              <a:buNone/>
              <a:defRPr/>
            </a:lvl2pPr>
            <a:lvl3pPr lvl="2">
              <a:spcBef>
                <a:spcPts val="1600"/>
              </a:spcBef>
              <a:spcAft>
                <a:spcPts val="0"/>
              </a:spcAft>
              <a:buSzPts val="1100"/>
              <a:buNone/>
              <a:defRPr/>
            </a:lvl3pPr>
            <a:lvl4pPr lvl="3">
              <a:spcBef>
                <a:spcPts val="1600"/>
              </a:spcBef>
              <a:spcAft>
                <a:spcPts val="0"/>
              </a:spcAft>
              <a:buSzPts val="1100"/>
              <a:buNone/>
              <a:defRPr/>
            </a:lvl4pPr>
            <a:lvl5pPr lvl="4">
              <a:spcBef>
                <a:spcPts val="1600"/>
              </a:spcBef>
              <a:spcAft>
                <a:spcPts val="0"/>
              </a:spcAft>
              <a:buSzPts val="1100"/>
              <a:buNone/>
              <a:defRPr/>
            </a:lvl5pPr>
            <a:lvl6pPr lvl="5">
              <a:spcBef>
                <a:spcPts val="1600"/>
              </a:spcBef>
              <a:spcAft>
                <a:spcPts val="0"/>
              </a:spcAft>
              <a:buSzPts val="1100"/>
              <a:buNone/>
              <a:defRPr/>
            </a:lvl6pPr>
            <a:lvl7pPr lvl="6">
              <a:spcBef>
                <a:spcPts val="1600"/>
              </a:spcBef>
              <a:spcAft>
                <a:spcPts val="0"/>
              </a:spcAft>
              <a:buSzPts val="1100"/>
              <a:buNone/>
              <a:defRPr/>
            </a:lvl7pPr>
            <a:lvl8pPr lvl="7">
              <a:spcBef>
                <a:spcPts val="1600"/>
              </a:spcBef>
              <a:spcAft>
                <a:spcPts val="0"/>
              </a:spcAft>
              <a:buSzPts val="1100"/>
              <a:buNone/>
              <a:defRPr/>
            </a:lvl8pPr>
            <a:lvl9pPr lvl="8">
              <a:spcBef>
                <a:spcPts val="1600"/>
              </a:spcBef>
              <a:spcAft>
                <a:spcPts val="160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Section">
  <p:cSld name="CUSTOM">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b="13539"/>
          <a:stretch/>
        </p:blipFill>
        <p:spPr>
          <a:xfrm>
            <a:off x="0" y="0"/>
            <a:ext cx="9144000" cy="4807626"/>
          </a:xfrm>
          <a:prstGeom prst="rect">
            <a:avLst/>
          </a:prstGeom>
          <a:noFill/>
          <a:ln>
            <a:noFill/>
          </a:ln>
          <a:effectLst>
            <a:outerShdw blurRad="57150" dist="19050" dir="5400000" algn="bl" rotWithShape="0">
              <a:srgbClr val="000000">
                <a:alpha val="50000"/>
              </a:srgbClr>
            </a:outerShdw>
          </a:effectLst>
        </p:spPr>
      </p:pic>
      <p:sp>
        <p:nvSpPr>
          <p:cNvPr id="30" name="Google Shape;30;p3"/>
          <p:cNvSpPr txBox="1">
            <a:spLocks noGrp="1"/>
          </p:cNvSpPr>
          <p:nvPr>
            <p:ph type="title"/>
          </p:nvPr>
        </p:nvSpPr>
        <p:spPr>
          <a:xfrm>
            <a:off x="1352400" y="2018550"/>
            <a:ext cx="6439200" cy="1106400"/>
          </a:xfrm>
          <a:prstGeom prst="rect">
            <a:avLst/>
          </a:prstGeom>
          <a:solidFill>
            <a:schemeClr val="lt1"/>
          </a:solidFill>
          <a:ln>
            <a:noFill/>
          </a:ln>
        </p:spPr>
        <p:txBody>
          <a:bodyPr spcFirstLastPara="1" wrap="square" lIns="91425" tIns="91425" rIns="91425" bIns="91425" anchor="ctr" anchorCtr="0">
            <a:noAutofit/>
          </a:bodyPr>
          <a:lstStyle>
            <a:lvl1pPr lvl="0" algn="r">
              <a:spcBef>
                <a:spcPts val="0"/>
              </a:spcBef>
              <a:spcAft>
                <a:spcPts val="0"/>
              </a:spcAft>
              <a:buNone/>
              <a:defRPr sz="3600">
                <a:solidFill>
                  <a:srgbClr val="074364"/>
                </a:solidFill>
              </a:defRPr>
            </a:lvl1pPr>
            <a:lvl2pPr lvl="1" algn="r">
              <a:spcBef>
                <a:spcPts val="0"/>
              </a:spcBef>
              <a:spcAft>
                <a:spcPts val="0"/>
              </a:spcAft>
              <a:buNone/>
              <a:defRPr sz="3600">
                <a:solidFill>
                  <a:srgbClr val="074364"/>
                </a:solidFill>
              </a:defRPr>
            </a:lvl2pPr>
            <a:lvl3pPr lvl="2" algn="r">
              <a:spcBef>
                <a:spcPts val="0"/>
              </a:spcBef>
              <a:spcAft>
                <a:spcPts val="0"/>
              </a:spcAft>
              <a:buNone/>
              <a:defRPr sz="3600">
                <a:solidFill>
                  <a:srgbClr val="074364"/>
                </a:solidFill>
              </a:defRPr>
            </a:lvl3pPr>
            <a:lvl4pPr lvl="3" algn="r">
              <a:spcBef>
                <a:spcPts val="0"/>
              </a:spcBef>
              <a:spcAft>
                <a:spcPts val="0"/>
              </a:spcAft>
              <a:buNone/>
              <a:defRPr sz="3600">
                <a:solidFill>
                  <a:srgbClr val="074364"/>
                </a:solidFill>
              </a:defRPr>
            </a:lvl4pPr>
            <a:lvl5pPr lvl="4" algn="r">
              <a:spcBef>
                <a:spcPts val="0"/>
              </a:spcBef>
              <a:spcAft>
                <a:spcPts val="0"/>
              </a:spcAft>
              <a:buNone/>
              <a:defRPr sz="3600">
                <a:solidFill>
                  <a:srgbClr val="074364"/>
                </a:solidFill>
              </a:defRPr>
            </a:lvl5pPr>
            <a:lvl6pPr lvl="5" algn="r">
              <a:spcBef>
                <a:spcPts val="0"/>
              </a:spcBef>
              <a:spcAft>
                <a:spcPts val="0"/>
              </a:spcAft>
              <a:buNone/>
              <a:defRPr sz="3600">
                <a:solidFill>
                  <a:srgbClr val="074364"/>
                </a:solidFill>
              </a:defRPr>
            </a:lvl6pPr>
            <a:lvl7pPr lvl="6" algn="r">
              <a:spcBef>
                <a:spcPts val="0"/>
              </a:spcBef>
              <a:spcAft>
                <a:spcPts val="0"/>
              </a:spcAft>
              <a:buNone/>
              <a:defRPr sz="3600">
                <a:solidFill>
                  <a:srgbClr val="074364"/>
                </a:solidFill>
              </a:defRPr>
            </a:lvl7pPr>
            <a:lvl8pPr lvl="7" algn="r">
              <a:spcBef>
                <a:spcPts val="0"/>
              </a:spcBef>
              <a:spcAft>
                <a:spcPts val="0"/>
              </a:spcAft>
              <a:buNone/>
              <a:defRPr sz="3600">
                <a:solidFill>
                  <a:srgbClr val="074364"/>
                </a:solidFill>
              </a:defRPr>
            </a:lvl8pPr>
            <a:lvl9pPr lvl="8" algn="r">
              <a:spcBef>
                <a:spcPts val="0"/>
              </a:spcBef>
              <a:spcAft>
                <a:spcPts val="0"/>
              </a:spcAft>
              <a:buNone/>
              <a:defRPr sz="3600">
                <a:solidFill>
                  <a:srgbClr val="07436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ew Section 1">
  <p:cSld name="CUSTOM_1">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r="53303" b="13539"/>
          <a:stretch/>
        </p:blipFill>
        <p:spPr>
          <a:xfrm>
            <a:off x="0" y="0"/>
            <a:ext cx="4269951" cy="4820774"/>
          </a:xfrm>
          <a:prstGeom prst="rect">
            <a:avLst/>
          </a:prstGeom>
          <a:noFill/>
          <a:ln>
            <a:noFill/>
          </a:ln>
        </p:spPr>
      </p:pic>
      <p:sp>
        <p:nvSpPr>
          <p:cNvPr id="33" name="Google Shape;33;p4"/>
          <p:cNvSpPr/>
          <p:nvPr/>
        </p:nvSpPr>
        <p:spPr>
          <a:xfrm>
            <a:off x="3253475" y="1900375"/>
            <a:ext cx="124200" cy="2916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4925" y="1900375"/>
            <a:ext cx="3432600" cy="1106400"/>
          </a:xfrm>
          <a:prstGeom prst="rect">
            <a:avLst/>
          </a:prstGeom>
          <a:solidFill>
            <a:srgbClr val="F4F5FB"/>
          </a:solidFill>
          <a:ln>
            <a:noFill/>
          </a:ln>
        </p:spPr>
        <p:txBody>
          <a:bodyPr spcFirstLastPara="1" wrap="square" lIns="91425" tIns="91425" rIns="91425" bIns="91425" anchor="ctr" anchorCtr="0">
            <a:noAutofit/>
          </a:bodyPr>
          <a:lstStyle>
            <a:lvl1pPr lvl="0" algn="ctr" rtl="0">
              <a:spcBef>
                <a:spcPts val="0"/>
              </a:spcBef>
              <a:spcAft>
                <a:spcPts val="0"/>
              </a:spcAft>
              <a:buNone/>
              <a:defRPr sz="3000">
                <a:solidFill>
                  <a:srgbClr val="074364"/>
                </a:solidFill>
              </a:defRPr>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
        <p:nvSpPr>
          <p:cNvPr id="35" name="Google Shape;35;p4"/>
          <p:cNvSpPr txBox="1">
            <a:spLocks noGrp="1"/>
          </p:cNvSpPr>
          <p:nvPr>
            <p:ph type="body" idx="1"/>
          </p:nvPr>
        </p:nvSpPr>
        <p:spPr>
          <a:xfrm>
            <a:off x="4956425" y="876075"/>
            <a:ext cx="4187700" cy="2941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pic>
        <p:nvPicPr>
          <p:cNvPr id="36" name="Google Shape;36;p4"/>
          <p:cNvPicPr preferRelativeResize="0"/>
          <p:nvPr/>
        </p:nvPicPr>
        <p:blipFill>
          <a:blip r:embed="rId3">
            <a:alphaModFix/>
          </a:blip>
          <a:stretch>
            <a:fillRect/>
          </a:stretch>
        </p:blipFill>
        <p:spPr>
          <a:xfrm>
            <a:off x="288950" y="213750"/>
            <a:ext cx="1550826" cy="1550826"/>
          </a:xfrm>
          <a:prstGeom prst="rect">
            <a:avLst/>
          </a:prstGeom>
          <a:noFill/>
          <a:ln>
            <a:noFill/>
          </a:ln>
        </p:spPr>
      </p:pic>
      <p:sp>
        <p:nvSpPr>
          <p:cNvPr id="37" name="Google Shape;37;p4"/>
          <p:cNvSpPr/>
          <p:nvPr/>
        </p:nvSpPr>
        <p:spPr>
          <a:xfrm>
            <a:off x="0" y="0"/>
            <a:ext cx="124200" cy="3006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6"/>
          <p:cNvSpPr txBox="1">
            <a:spLocks noGrp="1"/>
          </p:cNvSpPr>
          <p:nvPr>
            <p:ph type="body" idx="1"/>
          </p:nvPr>
        </p:nvSpPr>
        <p:spPr>
          <a:xfrm>
            <a:off x="803975" y="234150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6">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3" name="Google Shape;53;p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pic>
        <p:nvPicPr>
          <p:cNvPr id="55" name="Google Shape;55;p6"/>
          <p:cNvPicPr preferRelativeResize="0"/>
          <p:nvPr/>
        </p:nvPicPr>
        <p:blipFill>
          <a:blip r:embed="rId2">
            <a:alphaModFix/>
          </a:blip>
          <a:stretch>
            <a:fillRect/>
          </a:stretch>
        </p:blipFill>
        <p:spPr>
          <a:xfrm>
            <a:off x="3634800" y="0"/>
            <a:ext cx="1874399" cy="1874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ith Title">
  <p:cSld name="BLANK_1">
    <p:spTree>
      <p:nvGrpSpPr>
        <p:cNvPr id="1" name="Shape 62"/>
        <p:cNvGrpSpPr/>
        <p:nvPr/>
      </p:nvGrpSpPr>
      <p:grpSpPr>
        <a:xfrm>
          <a:off x="0" y="0"/>
          <a:ext cx="0" cy="0"/>
          <a:chOff x="0" y="0"/>
          <a:chExt cx="0" cy="0"/>
        </a:xfrm>
      </p:grpSpPr>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8">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6" name="Google Shape;66;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7" name="Google Shape;67;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8" name="Google Shape;68;p8"/>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9" name="Google Shape;69;p8"/>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Content">
  <p:cSld name="BLANK_1_1">
    <p:spTree>
      <p:nvGrpSpPr>
        <p:cNvPr id="1" name="Shape 71"/>
        <p:cNvGrpSpPr/>
        <p:nvPr/>
      </p:nvGrpSpPr>
      <p:grpSpPr>
        <a:xfrm>
          <a:off x="0" y="0"/>
          <a:ext cx="0" cy="0"/>
          <a:chOff x="0" y="0"/>
          <a:chExt cx="0" cy="0"/>
        </a:xfrm>
      </p:grpSpPr>
      <p:sp>
        <p:nvSpPr>
          <p:cNvPr id="72" name="Google Shape;72;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9">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9">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9">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9">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77" name="Google Shape;77;p9"/>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8" name="Google Shape;78;p9"/>
          <p:cNvSpPr txBox="1">
            <a:spLocks noGrp="1"/>
          </p:cNvSpPr>
          <p:nvPr>
            <p:ph type="body" idx="1"/>
          </p:nvPr>
        </p:nvSpPr>
        <p:spPr>
          <a:xfrm>
            <a:off x="729450" y="934450"/>
            <a:ext cx="7329300" cy="293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9" name="Google Shape;79;p9"/>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ntent">
  <p:cSld name="BLANK_1_1_1">
    <p:spTree>
      <p:nvGrpSpPr>
        <p:cNvPr id="1" name="Shape 81"/>
        <p:cNvGrpSpPr/>
        <p:nvPr/>
      </p:nvGrpSpPr>
      <p:grpSpPr>
        <a:xfrm>
          <a:off x="0" y="0"/>
          <a:ext cx="0" cy="0"/>
          <a:chOff x="0" y="0"/>
          <a:chExt cx="0" cy="0"/>
        </a:xfrm>
      </p:grpSpPr>
      <p:sp>
        <p:nvSpPr>
          <p:cNvPr id="82" name="Google Shape;8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10">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0">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10">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6" name="Google Shape;86;p10">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87" name="Google Shape;87;p10"/>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8" name="Google Shape;88;p10"/>
          <p:cNvSpPr txBox="1">
            <a:spLocks noGrp="1"/>
          </p:cNvSpPr>
          <p:nvPr>
            <p:ph type="body" idx="1"/>
          </p:nvPr>
        </p:nvSpPr>
        <p:spPr>
          <a:xfrm>
            <a:off x="729450"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9" name="Google Shape;89;p10"/>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2"/>
          </p:nvPr>
        </p:nvSpPr>
        <p:spPr>
          <a:xfrm>
            <a:off x="4814525"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5" name="Google Shape;9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roxima Nova"/>
              <a:buNone/>
              <a:defRPr sz="2800" b="1">
                <a:latin typeface="Proxima Nova"/>
                <a:ea typeface="Proxima Nova"/>
                <a:cs typeface="Proxima Nova"/>
                <a:sym typeface="Proxima Nov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attrocento Sans"/>
              <a:buChar char="●"/>
              <a:defRPr sz="1800">
                <a:latin typeface="Quattrocento Sans"/>
                <a:ea typeface="Quattrocento Sans"/>
                <a:cs typeface="Quattrocento Sans"/>
                <a:sym typeface="Quattrocento Sans"/>
              </a:defRPr>
            </a:lvl1pPr>
            <a:lvl2pPr marL="914400" lvl="1"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2pPr>
            <a:lvl3pPr marL="1371600" lvl="2"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3pPr>
            <a:lvl4pPr marL="1828800" lvl="3"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4pPr>
            <a:lvl5pPr marL="2286000" lvl="4"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5pPr>
            <a:lvl6pPr marL="2743200" lvl="5"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6pPr>
            <a:lvl7pPr marL="3200400" lvl="6"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7pPr>
            <a:lvl8pPr marL="3657600" lvl="7"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8pPr>
            <a:lvl9pPr marL="4114800" lvl="8" indent="-298450">
              <a:lnSpc>
                <a:spcPct val="115000"/>
              </a:lnSpc>
              <a:spcBef>
                <a:spcPts val="1600"/>
              </a:spcBef>
              <a:spcAft>
                <a:spcPts val="1600"/>
              </a:spcAft>
              <a:buSzPts val="1100"/>
              <a:buFont typeface="Quattrocento Sans"/>
              <a:buChar char="■"/>
              <a:defRPr sz="1100">
                <a:latin typeface="Quattrocento Sans"/>
                <a:ea typeface="Quattrocento Sans"/>
                <a:cs typeface="Quattrocento Sans"/>
                <a:sym typeface="Quattrocento Sans"/>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0" y="4814097"/>
            <a:ext cx="91440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4814100"/>
            <a:ext cx="2339400" cy="3294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 name="Google Shape;11;p1"/>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2" name="Google Shape;12;p1"/>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pic>
        <p:nvPicPr>
          <p:cNvPr id="13" name="Google Shape;13;p1"/>
          <p:cNvPicPr preferRelativeResize="0"/>
          <p:nvPr/>
        </p:nvPicPr>
        <p:blipFill>
          <a:blip r:embed="rId10">
            <a:alphaModFix/>
          </a:blip>
          <a:stretch>
            <a:fillRect/>
          </a:stretch>
        </p:blipFill>
        <p:spPr>
          <a:xfrm>
            <a:off x="7160464" y="4749850"/>
            <a:ext cx="1983535" cy="454775"/>
          </a:xfrm>
          <a:prstGeom prst="rect">
            <a:avLst/>
          </a:prstGeom>
          <a:noFill/>
          <a:ln>
            <a:noFill/>
          </a:ln>
        </p:spPr>
      </p:pic>
      <p:pic>
        <p:nvPicPr>
          <p:cNvPr id="14" name="Google Shape;14;p1"/>
          <p:cNvPicPr preferRelativeResize="0"/>
          <p:nvPr/>
        </p:nvPicPr>
        <p:blipFill rotWithShape="1">
          <a:blip r:embed="rId11">
            <a:alphaModFix amt="88000"/>
          </a:blip>
          <a:srcRect r="49315"/>
          <a:stretch/>
        </p:blipFill>
        <p:spPr>
          <a:xfrm>
            <a:off x="7193251" y="353600"/>
            <a:ext cx="1950750" cy="3991048"/>
          </a:xfrm>
          <a:prstGeom prst="rect">
            <a:avLst/>
          </a:prstGeom>
          <a:noFill/>
          <a:ln>
            <a:noFill/>
          </a:ln>
          <a:effectLst>
            <a:outerShdw blurRad="57150" dist="19050" dir="5400000" algn="bl" rotWithShape="0">
              <a:srgbClr val="000000">
                <a:alpha val="9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00.png"/><Relationship Id="rId7" Type="http://schemas.openxmlformats.org/officeDocument/2006/relationships/image" Target="../media/image14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1.png"/><Relationship Id="rId5" Type="http://schemas.openxmlformats.org/officeDocument/2006/relationships/image" Target="../media/image120.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103" name="Google Shape;103;p12"/>
          <p:cNvSpPr/>
          <p:nvPr/>
        </p:nvSpPr>
        <p:spPr>
          <a:xfrm>
            <a:off x="2339275" y="4814100"/>
            <a:ext cx="68046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2"/>
          <p:cNvPicPr preferRelativeResize="0"/>
          <p:nvPr/>
        </p:nvPicPr>
        <p:blipFill>
          <a:blip r:embed="rId4">
            <a:alphaModFix/>
          </a:blip>
          <a:stretch>
            <a:fillRect/>
          </a:stretch>
        </p:blipFill>
        <p:spPr>
          <a:xfrm>
            <a:off x="6993207" y="4731013"/>
            <a:ext cx="2156631" cy="480257"/>
          </a:xfrm>
          <a:prstGeom prst="rect">
            <a:avLst/>
          </a:prstGeom>
          <a:noFill/>
          <a:ln>
            <a:noFill/>
          </a:ln>
        </p:spPr>
      </p:pic>
      <p:sp>
        <p:nvSpPr>
          <p:cNvPr id="106" name="Google Shape;106;p1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07" name="Google Shape;107;p1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108" name="Google Shape;108;p12"/>
          <p:cNvSpPr txBox="1">
            <a:spLocks noGrp="1"/>
          </p:cNvSpPr>
          <p:nvPr>
            <p:ph type="ctrTitle"/>
          </p:nvPr>
        </p:nvSpPr>
        <p:spPr>
          <a:xfrm>
            <a:off x="2353950" y="1375425"/>
            <a:ext cx="6430500" cy="10344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000" dirty="0"/>
              <a:t>Panel Data Regression</a:t>
            </a:r>
            <a:endParaRPr lang="en-GB" sz="3000" dirty="0"/>
          </a:p>
        </p:txBody>
      </p:sp>
      <p:sp>
        <p:nvSpPr>
          <p:cNvPr id="109" name="Google Shape;109;p12"/>
          <p:cNvSpPr txBox="1">
            <a:spLocks noGrp="1"/>
          </p:cNvSpPr>
          <p:nvPr>
            <p:ph type="subTitle" idx="1"/>
          </p:nvPr>
        </p:nvSpPr>
        <p:spPr>
          <a:xfrm>
            <a:off x="4069325" y="2660325"/>
            <a:ext cx="4707600" cy="342900"/>
          </a:xfrm>
          <a:prstGeom prst="rect">
            <a:avLst/>
          </a:prstGeom>
        </p:spPr>
        <p:txBody>
          <a:bodyPr spcFirstLastPara="1" wrap="square" lIns="91425" tIns="91425" rIns="91425" bIns="91425" anchor="t" anchorCtr="0">
            <a:noAutofit/>
          </a:bodyPr>
          <a:lstStyle/>
          <a:p>
            <a:pPr marL="0" indent="0"/>
            <a:r>
              <a:rPr lang="en-GB" dirty="0"/>
              <a:t>11/6/2024</a:t>
            </a:r>
          </a:p>
        </p:txBody>
      </p:sp>
      <p:sp>
        <p:nvSpPr>
          <p:cNvPr id="110" name="Google Shape;110;p1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t>Muhammad Akmal Farouqi</a:t>
            </a:r>
            <a:endParaRPr b="1" dirty="0"/>
          </a:p>
        </p:txBody>
      </p:sp>
      <p:sp>
        <p:nvSpPr>
          <p:cNvPr id="111" name="Google Shape;111;p12"/>
          <p:cNvSpPr txBox="1">
            <a:spLocks noGrp="1"/>
          </p:cNvSpPr>
          <p:nvPr>
            <p:ph type="subTitle" idx="3"/>
          </p:nvPr>
        </p:nvSpPr>
        <p:spPr>
          <a:xfrm>
            <a:off x="5250225" y="398025"/>
            <a:ext cx="35343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GB" dirty="0" err="1"/>
              <a:t>Ekonometrika</a:t>
            </a:r>
            <a:r>
              <a:rPr lang="en-GB" dirty="0"/>
              <a:t> </a:t>
            </a:r>
            <a:r>
              <a:rPr lang="en-GB" dirty="0" err="1"/>
              <a:t>untuk</a:t>
            </a:r>
            <a:r>
              <a:rPr lang="en-GB" dirty="0"/>
              <a:t> </a:t>
            </a:r>
            <a:r>
              <a:rPr lang="en-GB" dirty="0" err="1"/>
              <a:t>Penelitian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ED40C27C-1C6F-7217-2850-4EBFEEBA3066}"/>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FD6B26DE-1033-24F4-AD6C-0DDA7694BD28}"/>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The risk of using static estimation to estimates lagged dependent variable: Nickell Bias (Nickell, 1981)</a:t>
            </a:r>
          </a:p>
        </p:txBody>
      </p:sp>
      <p:sp>
        <p:nvSpPr>
          <p:cNvPr id="2" name="Rectangle 1">
            <a:extLst>
              <a:ext uri="{FF2B5EF4-FFF2-40B4-BE49-F238E27FC236}">
                <a16:creationId xmlns:a16="http://schemas.microsoft.com/office/drawing/2014/main" id="{32CBFC44-E724-8E47-9BC3-2BED92F59DFB}"/>
              </a:ext>
            </a:extLst>
          </p:cNvPr>
          <p:cNvSpPr/>
          <p:nvPr/>
        </p:nvSpPr>
        <p:spPr>
          <a:xfrm>
            <a:off x="405007" y="882346"/>
            <a:ext cx="8333985" cy="485867"/>
          </a:xfrm>
          <a:prstGeom prst="rect">
            <a:avLst/>
          </a:prstGeom>
          <a:noFill/>
          <a:ln w="3175">
            <a:no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bg2"/>
                </a:solidFill>
              </a:rPr>
              <a:t>Nickell investigates the asymptotic bias that arises when estimating dynamic panel data models with individual fixed effects, especially when the time dimension (T) is small and the number of individuals (N) is large</a:t>
            </a:r>
            <a:endParaRPr lang="en-ID" sz="1200" dirty="0">
              <a:solidFill>
                <a:schemeClr val="bg2"/>
              </a:solidFill>
            </a:endParaRPr>
          </a:p>
        </p:txBody>
      </p:sp>
      <p:sp>
        <p:nvSpPr>
          <p:cNvPr id="4" name="Rectangle 3">
            <a:extLst>
              <a:ext uri="{FF2B5EF4-FFF2-40B4-BE49-F238E27FC236}">
                <a16:creationId xmlns:a16="http://schemas.microsoft.com/office/drawing/2014/main" id="{35195D15-D52A-16C9-65FC-9E21E7ABA8D1}"/>
              </a:ext>
            </a:extLst>
          </p:cNvPr>
          <p:cNvSpPr/>
          <p:nvPr/>
        </p:nvSpPr>
        <p:spPr>
          <a:xfrm>
            <a:off x="474454" y="1453116"/>
            <a:ext cx="3484087" cy="257967"/>
          </a:xfrm>
          <a:prstGeom prst="rect">
            <a:avLst/>
          </a:prstGeom>
          <a:solidFill>
            <a:schemeClr val="accent2"/>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Suppose we have a dynamic panel data model</a:t>
            </a:r>
            <a:endParaRPr lang="en-ID" sz="1200" dirty="0">
              <a:solidFill>
                <a:schemeClr val="bg2"/>
              </a:solidFill>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FEC60BE-131D-42AD-B726-13095E95AF4B}"/>
                  </a:ext>
                </a:extLst>
              </p:cNvPr>
              <p:cNvSpPr txBox="1"/>
              <p:nvPr/>
            </p:nvSpPr>
            <p:spPr>
              <a:xfrm>
                <a:off x="405007" y="1711083"/>
                <a:ext cx="3716383"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𝑦</m:t>
                          </m:r>
                        </m:e>
                        <m:sub>
                          <m:r>
                            <a:rPr lang="en-ID" i="1">
                              <a:latin typeface="Cambria Math" panose="02040503050406030204" pitchFamily="18" charset="0"/>
                            </a:rPr>
                            <m:t>𝑖𝑡</m:t>
                          </m:r>
                        </m:sub>
                      </m:sSub>
                      <m:r>
                        <a:rPr lang="en-ID" i="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ID" dirty="0"/>
              </a:p>
            </p:txBody>
          </p:sp>
        </mc:Choice>
        <mc:Fallback>
          <p:sp>
            <p:nvSpPr>
              <p:cNvPr id="9" name="TextBox 8">
                <a:extLst>
                  <a:ext uri="{FF2B5EF4-FFF2-40B4-BE49-F238E27FC236}">
                    <a16:creationId xmlns:a16="http://schemas.microsoft.com/office/drawing/2014/main" id="{5FEC60BE-131D-42AD-B726-13095E95AF4B}"/>
                  </a:ext>
                </a:extLst>
              </p:cNvPr>
              <p:cNvSpPr txBox="1">
                <a:spLocks noRot="1" noChangeAspect="1" noMove="1" noResize="1" noEditPoints="1" noAdjustHandles="1" noChangeArrowheads="1" noChangeShapeType="1" noTextEdit="1"/>
              </p:cNvSpPr>
              <p:nvPr/>
            </p:nvSpPr>
            <p:spPr>
              <a:xfrm>
                <a:off x="405007" y="1711083"/>
                <a:ext cx="3716383" cy="307777"/>
              </a:xfrm>
              <a:prstGeom prst="rect">
                <a:avLst/>
              </a:prstGeom>
              <a:blipFill>
                <a:blip r:embed="rId3"/>
                <a:stretch>
                  <a:fillRect b="-10000"/>
                </a:stretch>
              </a:blipFill>
            </p:spPr>
            <p:txBody>
              <a:bodyPr/>
              <a:lstStyle/>
              <a:p>
                <a:r>
                  <a:rPr lang="en-ID">
                    <a:noFill/>
                  </a:rPr>
                  <a:t> </a:t>
                </a:r>
              </a:p>
            </p:txBody>
          </p:sp>
        </mc:Fallback>
      </mc:AlternateContent>
      <p:sp>
        <p:nvSpPr>
          <p:cNvPr id="12" name="Rectangle 11">
            <a:extLst>
              <a:ext uri="{FF2B5EF4-FFF2-40B4-BE49-F238E27FC236}">
                <a16:creationId xmlns:a16="http://schemas.microsoft.com/office/drawing/2014/main" id="{D2D9D2A8-935C-FA0D-A1DA-AA5F7B4FE2FA}"/>
              </a:ext>
            </a:extLst>
          </p:cNvPr>
          <p:cNvSpPr/>
          <p:nvPr/>
        </p:nvSpPr>
        <p:spPr>
          <a:xfrm>
            <a:off x="474453" y="2092680"/>
            <a:ext cx="3484087" cy="257967"/>
          </a:xfrm>
          <a:prstGeom prst="rect">
            <a:avLst/>
          </a:prstGeom>
          <a:solidFill>
            <a:schemeClr val="accent2"/>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Then we estimate this using FE, where:</a:t>
            </a:r>
            <a:endParaRPr lang="en-ID" sz="1200" dirty="0">
              <a:solidFill>
                <a:schemeClr val="bg2"/>
              </a:solidFill>
            </a:endParaRPr>
          </a:p>
        </p:txBody>
      </p:sp>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2CD045C9-EED4-FCFD-51F8-7351EE1871E0}"/>
                  </a:ext>
                </a:extLst>
              </p:cNvPr>
              <p:cNvSpPr/>
              <p:nvPr/>
            </p:nvSpPr>
            <p:spPr>
              <a:xfrm>
                <a:off x="521154" y="2424467"/>
                <a:ext cx="3484087" cy="369333"/>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1200" b="0" i="1" smtClean="0">
                              <a:solidFill>
                                <a:schemeClr val="bg2"/>
                              </a:solidFill>
                              <a:latin typeface="Cambria Math" panose="02040503050406030204" pitchFamily="18" charset="0"/>
                            </a:rPr>
                          </m:ctrlPr>
                        </m:sSubPr>
                        <m:e>
                          <m:acc>
                            <m:accPr>
                              <m:chr m:val="̈"/>
                              <m:ctrlPr>
                                <a:rPr lang="en-US" sz="1200" b="0" i="1" smtClean="0">
                                  <a:solidFill>
                                    <a:schemeClr val="bg2"/>
                                  </a:solidFill>
                                  <a:latin typeface="Cambria Math" panose="02040503050406030204" pitchFamily="18" charset="0"/>
                                </a:rPr>
                              </m:ctrlPr>
                            </m:accPr>
                            <m:e>
                              <m:r>
                                <a:rPr lang="en-US" sz="1200" b="0" i="1" smtClean="0">
                                  <a:solidFill>
                                    <a:schemeClr val="bg2"/>
                                  </a:solidFill>
                                  <a:latin typeface="Cambria Math" panose="02040503050406030204" pitchFamily="18" charset="0"/>
                                </a:rPr>
                                <m:t>𝑦</m:t>
                              </m:r>
                            </m:e>
                          </m:acc>
                        </m:e>
                        <m:sub>
                          <m:r>
                            <a:rPr lang="en-US" sz="1200" b="0" i="1" smtClean="0">
                              <a:solidFill>
                                <a:schemeClr val="bg2"/>
                              </a:solidFill>
                              <a:latin typeface="Cambria Math" panose="02040503050406030204" pitchFamily="18" charset="0"/>
                            </a:rPr>
                            <m:t>𝑖𝑡</m:t>
                          </m:r>
                        </m:sub>
                      </m:sSub>
                      <m:r>
                        <a:rPr lang="en-US" sz="1200" b="0" i="1" smtClean="0">
                          <a:solidFill>
                            <a:schemeClr val="bg2"/>
                          </a:solidFill>
                          <a:latin typeface="Cambria Math" panose="02040503050406030204" pitchFamily="18" charset="0"/>
                        </a:rPr>
                        <m:t>=</m:t>
                      </m:r>
                      <m:sSub>
                        <m:sSubPr>
                          <m:ctrlPr>
                            <a:rPr lang="en-US" sz="1200" b="0" i="1" smtClean="0">
                              <a:solidFill>
                                <a:schemeClr val="bg2"/>
                              </a:solidFill>
                              <a:latin typeface="Cambria Math" panose="02040503050406030204" pitchFamily="18" charset="0"/>
                            </a:rPr>
                          </m:ctrlPr>
                        </m:sSubPr>
                        <m:e>
                          <m:r>
                            <a:rPr lang="en-US" sz="1200" b="0" i="1" smtClean="0">
                              <a:solidFill>
                                <a:schemeClr val="bg2"/>
                              </a:solidFill>
                              <a:latin typeface="Cambria Math" panose="02040503050406030204" pitchFamily="18" charset="0"/>
                            </a:rPr>
                            <m:t>𝑦</m:t>
                          </m:r>
                        </m:e>
                        <m:sub>
                          <m:r>
                            <a:rPr lang="en-US" sz="1200" b="0" i="1" smtClean="0">
                              <a:solidFill>
                                <a:schemeClr val="bg2"/>
                              </a:solidFill>
                              <a:latin typeface="Cambria Math" panose="02040503050406030204" pitchFamily="18" charset="0"/>
                            </a:rPr>
                            <m:t>𝑖𝑡</m:t>
                          </m:r>
                        </m:sub>
                      </m:sSub>
                      <m:r>
                        <a:rPr lang="en-US" sz="1200" b="0" i="1" smtClean="0">
                          <a:solidFill>
                            <a:schemeClr val="bg2"/>
                          </a:solidFill>
                          <a:latin typeface="Cambria Math" panose="02040503050406030204" pitchFamily="18" charset="0"/>
                        </a:rPr>
                        <m:t>−</m:t>
                      </m:r>
                      <m:sSub>
                        <m:sSubPr>
                          <m:ctrlPr>
                            <a:rPr lang="en-US" sz="1200" b="0" i="1" smtClean="0">
                              <a:solidFill>
                                <a:schemeClr val="bg2"/>
                              </a:solidFill>
                              <a:latin typeface="Cambria Math" panose="02040503050406030204" pitchFamily="18" charset="0"/>
                            </a:rPr>
                          </m:ctrlPr>
                        </m:sSubPr>
                        <m:e>
                          <m:acc>
                            <m:accPr>
                              <m:chr m:val="̅"/>
                              <m:ctrlPr>
                                <a:rPr lang="en-US" sz="1200" b="0" i="1" smtClean="0">
                                  <a:solidFill>
                                    <a:schemeClr val="bg2"/>
                                  </a:solidFill>
                                  <a:latin typeface="Cambria Math" panose="02040503050406030204" pitchFamily="18" charset="0"/>
                                </a:rPr>
                              </m:ctrlPr>
                            </m:accPr>
                            <m:e>
                              <m:r>
                                <a:rPr lang="en-US" sz="1200" b="0" i="1" smtClean="0">
                                  <a:solidFill>
                                    <a:schemeClr val="bg2"/>
                                  </a:solidFill>
                                  <a:latin typeface="Cambria Math" panose="02040503050406030204" pitchFamily="18" charset="0"/>
                                </a:rPr>
                                <m:t>𝑦</m:t>
                              </m:r>
                            </m:e>
                          </m:acc>
                        </m:e>
                        <m:sub>
                          <m:r>
                            <a:rPr lang="en-US" sz="1200" b="0" i="1" smtClean="0">
                              <a:solidFill>
                                <a:schemeClr val="bg2"/>
                              </a:solidFill>
                              <a:latin typeface="Cambria Math" panose="02040503050406030204" pitchFamily="18" charset="0"/>
                            </a:rPr>
                            <m:t>𝑖</m:t>
                          </m:r>
                        </m:sub>
                      </m:sSub>
                      <m:r>
                        <a:rPr lang="en-US" sz="1200" b="0" i="1" smtClean="0">
                          <a:solidFill>
                            <a:schemeClr val="bg2"/>
                          </a:solidFill>
                          <a:latin typeface="Cambria Math" panose="02040503050406030204" pitchFamily="18" charset="0"/>
                        </a:rPr>
                        <m:t>,</m:t>
                      </m:r>
                      <m:sSub>
                        <m:sSubPr>
                          <m:ctrlPr>
                            <a:rPr lang="en-US" sz="1200" i="1">
                              <a:solidFill>
                                <a:schemeClr val="bg2"/>
                              </a:solidFill>
                              <a:latin typeface="Cambria Math" panose="02040503050406030204" pitchFamily="18" charset="0"/>
                            </a:rPr>
                          </m:ctrlPr>
                        </m:sSubPr>
                        <m:e>
                          <m:acc>
                            <m:accPr>
                              <m:chr m:val="̈"/>
                              <m:ctrlPr>
                                <a:rPr lang="en-US" sz="1200" i="1">
                                  <a:solidFill>
                                    <a:schemeClr val="bg2"/>
                                  </a:solidFill>
                                  <a:latin typeface="Cambria Math" panose="02040503050406030204" pitchFamily="18" charset="0"/>
                                </a:rPr>
                              </m:ctrlPr>
                            </m:accPr>
                            <m:e>
                              <m:r>
                                <a:rPr lang="en-US" sz="1200" i="1">
                                  <a:solidFill>
                                    <a:schemeClr val="bg2"/>
                                  </a:solidFill>
                                  <a:latin typeface="Cambria Math" panose="02040503050406030204" pitchFamily="18" charset="0"/>
                                </a:rPr>
                                <m:t>𝑦</m:t>
                              </m:r>
                            </m:e>
                          </m:acc>
                        </m:e>
                        <m:sub>
                          <m:r>
                            <a:rPr lang="en-US" sz="1200" i="1">
                              <a:solidFill>
                                <a:schemeClr val="bg2"/>
                              </a:solidFill>
                              <a:latin typeface="Cambria Math" panose="02040503050406030204" pitchFamily="18" charset="0"/>
                            </a:rPr>
                            <m:t>𝑖𝑡</m:t>
                          </m:r>
                          <m:r>
                            <a:rPr lang="en-US" sz="1200" b="0" i="1" smtClean="0">
                              <a:solidFill>
                                <a:schemeClr val="bg2"/>
                              </a:solidFill>
                              <a:latin typeface="Cambria Math" panose="02040503050406030204" pitchFamily="18" charset="0"/>
                            </a:rPr>
                            <m:t>−1</m:t>
                          </m:r>
                        </m:sub>
                      </m:sSub>
                      <m:r>
                        <a:rPr lang="en-US" sz="1200" b="0" i="1" smtClean="0">
                          <a:solidFill>
                            <a:schemeClr val="bg2"/>
                          </a:solidFill>
                          <a:latin typeface="Cambria Math" panose="02040503050406030204" pitchFamily="18" charset="0"/>
                        </a:rPr>
                        <m:t>=</m:t>
                      </m:r>
                      <m:sSub>
                        <m:sSubPr>
                          <m:ctrlPr>
                            <a:rPr lang="en-US" sz="1200" b="0" i="1" smtClean="0">
                              <a:solidFill>
                                <a:schemeClr val="bg2"/>
                              </a:solidFill>
                              <a:latin typeface="Cambria Math" panose="02040503050406030204" pitchFamily="18" charset="0"/>
                            </a:rPr>
                          </m:ctrlPr>
                        </m:sSubPr>
                        <m:e>
                          <m:r>
                            <a:rPr lang="en-US" sz="1200" b="0" i="1" smtClean="0">
                              <a:solidFill>
                                <a:schemeClr val="bg2"/>
                              </a:solidFill>
                              <a:latin typeface="Cambria Math" panose="02040503050406030204" pitchFamily="18" charset="0"/>
                            </a:rPr>
                            <m:t>𝑦</m:t>
                          </m:r>
                        </m:e>
                        <m:sub>
                          <m:r>
                            <a:rPr lang="en-US" sz="1200" b="0" i="1" smtClean="0">
                              <a:solidFill>
                                <a:schemeClr val="bg2"/>
                              </a:solidFill>
                              <a:latin typeface="Cambria Math" panose="02040503050406030204" pitchFamily="18" charset="0"/>
                            </a:rPr>
                            <m:t>𝑖𝑡</m:t>
                          </m:r>
                          <m:r>
                            <a:rPr lang="en-US" sz="1200" b="0" i="1" smtClean="0">
                              <a:solidFill>
                                <a:schemeClr val="bg2"/>
                              </a:solidFill>
                              <a:latin typeface="Cambria Math" panose="02040503050406030204" pitchFamily="18" charset="0"/>
                            </a:rPr>
                            <m:t>−1</m:t>
                          </m:r>
                        </m:sub>
                      </m:sSub>
                      <m:r>
                        <a:rPr lang="en-US" sz="1200" b="0" i="1" smtClean="0">
                          <a:solidFill>
                            <a:schemeClr val="bg2"/>
                          </a:solidFill>
                          <a:latin typeface="Cambria Math" panose="02040503050406030204" pitchFamily="18" charset="0"/>
                        </a:rPr>
                        <m:t>−</m:t>
                      </m:r>
                      <m:sSub>
                        <m:sSubPr>
                          <m:ctrlPr>
                            <a:rPr lang="en-US" sz="1200" b="0" i="1" smtClean="0">
                              <a:solidFill>
                                <a:schemeClr val="bg2"/>
                              </a:solidFill>
                              <a:latin typeface="Cambria Math" panose="02040503050406030204" pitchFamily="18" charset="0"/>
                            </a:rPr>
                          </m:ctrlPr>
                        </m:sSubPr>
                        <m:e>
                          <m:acc>
                            <m:accPr>
                              <m:chr m:val="̅"/>
                              <m:ctrlPr>
                                <a:rPr lang="en-US" sz="1200" b="0" i="1" smtClean="0">
                                  <a:solidFill>
                                    <a:schemeClr val="bg2"/>
                                  </a:solidFill>
                                  <a:latin typeface="Cambria Math" panose="02040503050406030204" pitchFamily="18" charset="0"/>
                                </a:rPr>
                              </m:ctrlPr>
                            </m:accPr>
                            <m:e>
                              <m:r>
                                <a:rPr lang="en-US" sz="1200" b="0" i="1" smtClean="0">
                                  <a:solidFill>
                                    <a:schemeClr val="bg2"/>
                                  </a:solidFill>
                                  <a:latin typeface="Cambria Math" panose="02040503050406030204" pitchFamily="18" charset="0"/>
                                </a:rPr>
                                <m:t>𝑦</m:t>
                              </m:r>
                            </m:e>
                          </m:acc>
                        </m:e>
                        <m:sub>
                          <m:r>
                            <a:rPr lang="en-US" sz="1200" b="0" i="1" smtClean="0">
                              <a:solidFill>
                                <a:schemeClr val="bg2"/>
                              </a:solidFill>
                              <a:latin typeface="Cambria Math" panose="02040503050406030204" pitchFamily="18" charset="0"/>
                            </a:rPr>
                            <m:t>𝑖</m:t>
                          </m:r>
                        </m:sub>
                      </m:sSub>
                      <m:r>
                        <a:rPr lang="en-US" sz="1200" b="0" i="1" smtClean="0">
                          <a:solidFill>
                            <a:schemeClr val="bg2"/>
                          </a:solidFill>
                          <a:latin typeface="Cambria Math" panose="02040503050406030204" pitchFamily="18" charset="0"/>
                        </a:rPr>
                        <m:t>,</m:t>
                      </m:r>
                      <m:sSub>
                        <m:sSubPr>
                          <m:ctrlPr>
                            <a:rPr lang="en-US" sz="1200" b="0" i="1" smtClean="0">
                              <a:solidFill>
                                <a:schemeClr val="bg2"/>
                              </a:solidFill>
                              <a:latin typeface="Cambria Math" panose="02040503050406030204" pitchFamily="18" charset="0"/>
                            </a:rPr>
                          </m:ctrlPr>
                        </m:sSubPr>
                        <m:e>
                          <m:acc>
                            <m:accPr>
                              <m:chr m:val="̈"/>
                              <m:ctrlPr>
                                <a:rPr lang="en-US" sz="1200" i="1">
                                  <a:solidFill>
                                    <a:schemeClr val="bg2"/>
                                  </a:solidFill>
                                  <a:latin typeface="Cambria Math" panose="02040503050406030204" pitchFamily="18" charset="0"/>
                                </a:rPr>
                              </m:ctrlPr>
                            </m:accPr>
                            <m:e>
                              <m:r>
                                <a:rPr lang="en-US" sz="1200" b="0" i="1" smtClean="0">
                                  <a:solidFill>
                                    <a:schemeClr val="bg2"/>
                                  </a:solidFill>
                                  <a:latin typeface="Cambria Math" panose="02040503050406030204" pitchFamily="18" charset="0"/>
                                </a:rPr>
                                <m:t>𝜖</m:t>
                              </m:r>
                            </m:e>
                          </m:acc>
                        </m:e>
                        <m:sub>
                          <m:r>
                            <a:rPr lang="en-US" sz="1200" b="0" i="1" smtClean="0">
                              <a:solidFill>
                                <a:schemeClr val="bg2"/>
                              </a:solidFill>
                              <a:latin typeface="Cambria Math" panose="02040503050406030204" pitchFamily="18" charset="0"/>
                            </a:rPr>
                            <m:t>𝑖𝑡</m:t>
                          </m:r>
                        </m:sub>
                      </m:sSub>
                      <m:r>
                        <a:rPr lang="en-US" sz="1200" b="0" i="1" smtClean="0">
                          <a:solidFill>
                            <a:schemeClr val="bg2"/>
                          </a:solidFill>
                          <a:latin typeface="Cambria Math" panose="02040503050406030204" pitchFamily="18" charset="0"/>
                        </a:rPr>
                        <m:t>=</m:t>
                      </m:r>
                      <m:sSub>
                        <m:sSubPr>
                          <m:ctrlPr>
                            <a:rPr lang="en-US" sz="1200" b="0" i="1" smtClean="0">
                              <a:solidFill>
                                <a:schemeClr val="bg2"/>
                              </a:solidFill>
                              <a:latin typeface="Cambria Math" panose="02040503050406030204" pitchFamily="18" charset="0"/>
                            </a:rPr>
                          </m:ctrlPr>
                        </m:sSubPr>
                        <m:e>
                          <m:r>
                            <a:rPr lang="en-US" sz="1200" b="0" i="1" smtClean="0">
                              <a:solidFill>
                                <a:schemeClr val="bg2"/>
                              </a:solidFill>
                              <a:latin typeface="Cambria Math" panose="02040503050406030204" pitchFamily="18" charset="0"/>
                            </a:rPr>
                            <m:t>𝜖</m:t>
                          </m:r>
                        </m:e>
                        <m:sub>
                          <m:r>
                            <a:rPr lang="en-US" sz="1200" b="0" i="1" smtClean="0">
                              <a:solidFill>
                                <a:schemeClr val="bg2"/>
                              </a:solidFill>
                              <a:latin typeface="Cambria Math" panose="02040503050406030204" pitchFamily="18" charset="0"/>
                            </a:rPr>
                            <m:t>𝑖𝑡</m:t>
                          </m:r>
                        </m:sub>
                      </m:sSub>
                      <m:r>
                        <a:rPr lang="en-US" sz="1200" b="0" i="1" smtClean="0">
                          <a:solidFill>
                            <a:schemeClr val="bg2"/>
                          </a:solidFill>
                          <a:latin typeface="Cambria Math" panose="02040503050406030204" pitchFamily="18" charset="0"/>
                        </a:rPr>
                        <m:t>−</m:t>
                      </m:r>
                      <m:sSub>
                        <m:sSubPr>
                          <m:ctrlPr>
                            <a:rPr lang="en-US" sz="1200" b="0" i="1" smtClean="0">
                              <a:solidFill>
                                <a:schemeClr val="bg2"/>
                              </a:solidFill>
                              <a:latin typeface="Cambria Math" panose="02040503050406030204" pitchFamily="18" charset="0"/>
                            </a:rPr>
                          </m:ctrlPr>
                        </m:sSubPr>
                        <m:e>
                          <m:acc>
                            <m:accPr>
                              <m:chr m:val="̅"/>
                              <m:ctrlPr>
                                <a:rPr lang="en-US" sz="1200" b="0" i="1" smtClean="0">
                                  <a:solidFill>
                                    <a:schemeClr val="bg2"/>
                                  </a:solidFill>
                                  <a:latin typeface="Cambria Math" panose="02040503050406030204" pitchFamily="18" charset="0"/>
                                </a:rPr>
                              </m:ctrlPr>
                            </m:accPr>
                            <m:e>
                              <m:r>
                                <a:rPr lang="en-US" sz="1200" b="0" i="1" smtClean="0">
                                  <a:solidFill>
                                    <a:schemeClr val="bg2"/>
                                  </a:solidFill>
                                  <a:latin typeface="Cambria Math" panose="02040503050406030204" pitchFamily="18" charset="0"/>
                                </a:rPr>
                                <m:t>𝜖</m:t>
                              </m:r>
                            </m:e>
                          </m:acc>
                        </m:e>
                        <m:sub>
                          <m:r>
                            <a:rPr lang="en-US" sz="1200" b="0" i="1" smtClean="0">
                              <a:solidFill>
                                <a:schemeClr val="bg2"/>
                              </a:solidFill>
                              <a:latin typeface="Cambria Math" panose="02040503050406030204" pitchFamily="18" charset="0"/>
                            </a:rPr>
                            <m:t>𝑖</m:t>
                          </m:r>
                        </m:sub>
                      </m:sSub>
                    </m:oMath>
                  </m:oMathPara>
                </a14:m>
                <a:endParaRPr lang="en-ID" sz="1200" dirty="0">
                  <a:solidFill>
                    <a:schemeClr val="bg2"/>
                  </a:solidFill>
                </a:endParaRPr>
              </a:p>
            </p:txBody>
          </p:sp>
        </mc:Choice>
        <mc:Fallback>
          <p:sp>
            <p:nvSpPr>
              <p:cNvPr id="13" name="Rectangle 12">
                <a:extLst>
                  <a:ext uri="{FF2B5EF4-FFF2-40B4-BE49-F238E27FC236}">
                    <a16:creationId xmlns:a16="http://schemas.microsoft.com/office/drawing/2014/main" id="{2CD045C9-EED4-FCFD-51F8-7351EE1871E0}"/>
                  </a:ext>
                </a:extLst>
              </p:cNvPr>
              <p:cNvSpPr>
                <a:spLocks noRot="1" noChangeAspect="1" noMove="1" noResize="1" noEditPoints="1" noAdjustHandles="1" noChangeArrowheads="1" noChangeShapeType="1" noTextEdit="1"/>
              </p:cNvSpPr>
              <p:nvPr/>
            </p:nvSpPr>
            <p:spPr>
              <a:xfrm>
                <a:off x="521154" y="2424467"/>
                <a:ext cx="3484087" cy="369333"/>
              </a:xfrm>
              <a:prstGeom prst="rect">
                <a:avLst/>
              </a:prstGeom>
              <a:blipFill>
                <a:blip r:embed="rId4"/>
                <a:stretch>
                  <a:fillRect/>
                </a:stretch>
              </a:blipFill>
              <a:ln w="12700">
                <a:noFill/>
                <a:prstDash val="dash"/>
              </a:ln>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EA2A6885-9665-E352-69B0-1B86BA986D36}"/>
                  </a:ext>
                </a:extLst>
              </p:cNvPr>
              <p:cNvSpPr/>
              <p:nvPr/>
            </p:nvSpPr>
            <p:spPr>
              <a:xfrm>
                <a:off x="521153" y="2867620"/>
                <a:ext cx="3484087" cy="1899452"/>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bg2"/>
                    </a:solidFill>
                  </a:rPr>
                  <a:t>This condition leads to a possible bias due to </a:t>
                </a:r>
                <a14:m>
                  <m:oMath xmlns:m="http://schemas.openxmlformats.org/officeDocument/2006/math">
                    <m:sSub>
                      <m:sSubPr>
                        <m:ctrlPr>
                          <a:rPr lang="en-US" sz="1200" b="0" i="1" smtClean="0">
                            <a:solidFill>
                              <a:schemeClr val="bg2"/>
                            </a:solidFill>
                            <a:latin typeface="Cambria Math" panose="02040503050406030204" pitchFamily="18" charset="0"/>
                          </a:rPr>
                        </m:ctrlPr>
                      </m:sSubPr>
                      <m:e>
                        <m:r>
                          <a:rPr lang="en-US" sz="1200" b="0" i="1" smtClean="0">
                            <a:solidFill>
                              <a:schemeClr val="bg2"/>
                            </a:solidFill>
                            <a:latin typeface="Cambria Math" panose="02040503050406030204" pitchFamily="18" charset="0"/>
                          </a:rPr>
                          <m:t>𝑦</m:t>
                        </m:r>
                      </m:e>
                      <m:sub>
                        <m:r>
                          <a:rPr lang="en-US" sz="1200" b="0" i="1" smtClean="0">
                            <a:solidFill>
                              <a:schemeClr val="bg2"/>
                            </a:solidFill>
                            <a:latin typeface="Cambria Math" panose="02040503050406030204" pitchFamily="18" charset="0"/>
                          </a:rPr>
                          <m:t>𝑖𝑡</m:t>
                        </m:r>
                        <m:r>
                          <a:rPr lang="en-US" sz="1200" b="0" i="1" smtClean="0">
                            <a:solidFill>
                              <a:schemeClr val="bg2"/>
                            </a:solidFill>
                            <a:latin typeface="Cambria Math" panose="02040503050406030204" pitchFamily="18" charset="0"/>
                          </a:rPr>
                          <m:t>−1</m:t>
                        </m:r>
                      </m:sub>
                    </m:sSub>
                  </m:oMath>
                </a14:m>
                <a:r>
                  <a:rPr lang="en-ID" sz="1200" dirty="0">
                    <a:solidFill>
                      <a:schemeClr val="bg2"/>
                    </a:solidFill>
                  </a:rPr>
                  <a:t> correlated with </a:t>
                </a:r>
                <a14:m>
                  <m:oMath xmlns:m="http://schemas.openxmlformats.org/officeDocument/2006/math">
                    <m:sSub>
                      <m:sSubPr>
                        <m:ctrlPr>
                          <a:rPr lang="en-US" sz="1200" b="0" i="1" smtClean="0">
                            <a:solidFill>
                              <a:schemeClr val="bg2"/>
                            </a:solidFill>
                            <a:latin typeface="Cambria Math" panose="02040503050406030204" pitchFamily="18" charset="0"/>
                          </a:rPr>
                        </m:ctrlPr>
                      </m:sSubPr>
                      <m:e>
                        <m:r>
                          <a:rPr lang="en-US" sz="1200" b="0" i="1" smtClean="0">
                            <a:solidFill>
                              <a:schemeClr val="bg2"/>
                            </a:solidFill>
                            <a:latin typeface="Cambria Math" panose="02040503050406030204" pitchFamily="18" charset="0"/>
                          </a:rPr>
                          <m:t>𝜖</m:t>
                        </m:r>
                      </m:e>
                      <m:sub>
                        <m:r>
                          <a:rPr lang="en-US" sz="1200" b="0" i="1" smtClean="0">
                            <a:solidFill>
                              <a:schemeClr val="bg2"/>
                            </a:solidFill>
                            <a:latin typeface="Cambria Math" panose="02040503050406030204" pitchFamily="18" charset="0"/>
                          </a:rPr>
                          <m:t>𝑖</m:t>
                        </m:r>
                      </m:sub>
                    </m:sSub>
                  </m:oMath>
                </a14:m>
                <a:r>
                  <a:rPr lang="en-ID" sz="1200" dirty="0">
                    <a:solidFill>
                      <a:schemeClr val="bg2"/>
                    </a:solidFill>
                  </a:rPr>
                  <a:t> because </a:t>
                </a:r>
                <a14:m>
                  <m:oMath xmlns:m="http://schemas.openxmlformats.org/officeDocument/2006/math">
                    <m:sSub>
                      <m:sSubPr>
                        <m:ctrlPr>
                          <a:rPr lang="en-US" sz="1200" b="0" i="1" smtClean="0">
                            <a:solidFill>
                              <a:schemeClr val="bg2"/>
                            </a:solidFill>
                            <a:latin typeface="Cambria Math" panose="02040503050406030204" pitchFamily="18" charset="0"/>
                          </a:rPr>
                        </m:ctrlPr>
                      </m:sSubPr>
                      <m:e>
                        <m:r>
                          <a:rPr lang="en-US" sz="1200" b="0" i="1" smtClean="0">
                            <a:solidFill>
                              <a:schemeClr val="bg2"/>
                            </a:solidFill>
                            <a:latin typeface="Cambria Math" panose="02040503050406030204" pitchFamily="18" charset="0"/>
                          </a:rPr>
                          <m:t>𝜖</m:t>
                        </m:r>
                      </m:e>
                      <m:sub>
                        <m:r>
                          <a:rPr lang="en-US" sz="1200" b="0" i="1" smtClean="0">
                            <a:solidFill>
                              <a:schemeClr val="bg2"/>
                            </a:solidFill>
                            <a:latin typeface="Cambria Math" panose="02040503050406030204" pitchFamily="18" charset="0"/>
                          </a:rPr>
                          <m:t>𝑖</m:t>
                        </m:r>
                      </m:sub>
                    </m:sSub>
                  </m:oMath>
                </a14:m>
                <a:r>
                  <a:rPr lang="en-ID" sz="1200" dirty="0">
                    <a:solidFill>
                      <a:schemeClr val="bg2"/>
                    </a:solidFill>
                  </a:rPr>
                  <a:t> is calculated based on </a:t>
                </a:r>
                <a14:m>
                  <m:oMath xmlns:m="http://schemas.openxmlformats.org/officeDocument/2006/math">
                    <m:sSub>
                      <m:sSubPr>
                        <m:ctrlPr>
                          <a:rPr lang="en-US" sz="1200" b="0" i="1" smtClean="0">
                            <a:solidFill>
                              <a:schemeClr val="bg2"/>
                            </a:solidFill>
                            <a:latin typeface="Cambria Math" panose="02040503050406030204" pitchFamily="18" charset="0"/>
                          </a:rPr>
                        </m:ctrlPr>
                      </m:sSubPr>
                      <m:e>
                        <m:r>
                          <a:rPr lang="en-US" sz="1200" b="0" i="1" smtClean="0">
                            <a:solidFill>
                              <a:schemeClr val="bg2"/>
                            </a:solidFill>
                            <a:latin typeface="Cambria Math" panose="02040503050406030204" pitchFamily="18" charset="0"/>
                          </a:rPr>
                          <m:t>𝑦</m:t>
                        </m:r>
                      </m:e>
                      <m:sub>
                        <m:r>
                          <a:rPr lang="en-US" sz="1200" i="1">
                            <a:solidFill>
                              <a:schemeClr val="bg2"/>
                            </a:solidFill>
                            <a:latin typeface="Cambria Math" panose="02040503050406030204" pitchFamily="18" charset="0"/>
                          </a:rPr>
                          <m:t>𝑖𝑡</m:t>
                        </m:r>
                        <m:r>
                          <a:rPr lang="en-US" sz="1200" i="1">
                            <a:solidFill>
                              <a:schemeClr val="bg2"/>
                            </a:solidFill>
                            <a:latin typeface="Cambria Math" panose="02040503050406030204" pitchFamily="18" charset="0"/>
                          </a:rPr>
                          <m:t>−1</m:t>
                        </m:r>
                      </m:sub>
                    </m:sSub>
                  </m:oMath>
                </a14:m>
                <a:r>
                  <a:rPr lang="en-ID" sz="1200" dirty="0">
                    <a:solidFill>
                      <a:schemeClr val="bg2"/>
                    </a:solidFill>
                  </a:rPr>
                  <a:t>. Specially, the estimation will suffers downward bias (underestimate). It also occurs in RE.</a:t>
                </a:r>
              </a:p>
              <a:p>
                <a:pPr algn="just"/>
                <a:r>
                  <a:rPr lang="en-ID" sz="1200" dirty="0">
                    <a:solidFill>
                      <a:schemeClr val="bg2"/>
                    </a:solidFill>
                  </a:rPr>
                  <a:t>However, the bias tend to be vanished as </a:t>
                </a:r>
                <a14:m>
                  <m:oMath xmlns:m="http://schemas.openxmlformats.org/officeDocument/2006/math">
                    <m:r>
                      <a:rPr lang="en-US" sz="1200" b="0" i="1" smtClean="0">
                        <a:solidFill>
                          <a:schemeClr val="bg2"/>
                        </a:solidFill>
                        <a:latin typeface="Cambria Math" panose="02040503050406030204" pitchFamily="18" charset="0"/>
                      </a:rPr>
                      <m:t>𝑇</m:t>
                    </m:r>
                    <m:r>
                      <a:rPr lang="en-US" sz="1200" b="0" i="1" smtClean="0">
                        <a:solidFill>
                          <a:schemeClr val="bg2"/>
                        </a:solidFill>
                        <a:latin typeface="Cambria Math" panose="02040503050406030204" pitchFamily="18" charset="0"/>
                      </a:rPr>
                      <m:t>→∞</m:t>
                    </m:r>
                  </m:oMath>
                </a14:m>
                <a:endParaRPr lang="en-ID" sz="1200" dirty="0">
                  <a:solidFill>
                    <a:schemeClr val="bg2"/>
                  </a:solidFill>
                </a:endParaRPr>
              </a:p>
              <a:p>
                <a:pPr algn="just"/>
                <a:r>
                  <a:rPr lang="en-ID" sz="1200" dirty="0">
                    <a:solidFill>
                      <a:schemeClr val="bg2"/>
                    </a:solidFill>
                  </a:rPr>
                  <a:t>Because time averages become more stable and each </a:t>
                </a:r>
                <a14:m>
                  <m:oMath xmlns:m="http://schemas.openxmlformats.org/officeDocument/2006/math">
                    <m:r>
                      <a:rPr lang="en-US" sz="1200" b="0" i="1" smtClean="0">
                        <a:solidFill>
                          <a:schemeClr val="bg2"/>
                        </a:solidFill>
                        <a:latin typeface="Cambria Math" panose="02040503050406030204" pitchFamily="18" charset="0"/>
                      </a:rPr>
                      <m:t>𝑡</m:t>
                    </m:r>
                  </m:oMath>
                </a14:m>
                <a:r>
                  <a:rPr lang="en-ID" sz="1200" dirty="0">
                    <a:solidFill>
                      <a:schemeClr val="bg2"/>
                    </a:solidFill>
                  </a:rPr>
                  <a:t> has less influence on averages</a:t>
                </a:r>
              </a:p>
            </p:txBody>
          </p:sp>
        </mc:Choice>
        <mc:Fallback>
          <p:sp>
            <p:nvSpPr>
              <p:cNvPr id="15" name="Rectangle 14">
                <a:extLst>
                  <a:ext uri="{FF2B5EF4-FFF2-40B4-BE49-F238E27FC236}">
                    <a16:creationId xmlns:a16="http://schemas.microsoft.com/office/drawing/2014/main" id="{EA2A6885-9665-E352-69B0-1B86BA986D36}"/>
                  </a:ext>
                </a:extLst>
              </p:cNvPr>
              <p:cNvSpPr>
                <a:spLocks noRot="1" noChangeAspect="1" noMove="1" noResize="1" noEditPoints="1" noAdjustHandles="1" noChangeArrowheads="1" noChangeShapeType="1" noTextEdit="1"/>
              </p:cNvSpPr>
              <p:nvPr/>
            </p:nvSpPr>
            <p:spPr>
              <a:xfrm>
                <a:off x="521153" y="2867620"/>
                <a:ext cx="3484087" cy="1899452"/>
              </a:xfrm>
              <a:prstGeom prst="rect">
                <a:avLst/>
              </a:prstGeom>
              <a:blipFill>
                <a:blip r:embed="rId5"/>
                <a:stretch>
                  <a:fillRect/>
                </a:stretch>
              </a:blipFill>
              <a:ln w="12700">
                <a:noFill/>
                <a:prstDash val="dash"/>
              </a:ln>
            </p:spPr>
            <p:txBody>
              <a:bodyPr/>
              <a:lstStyle/>
              <a:p>
                <a:r>
                  <a:rPr lang="en-ID">
                    <a:noFill/>
                  </a:rPr>
                  <a:t> </a:t>
                </a:r>
              </a:p>
            </p:txBody>
          </p:sp>
        </mc:Fallback>
      </mc:AlternateContent>
      <p:sp>
        <p:nvSpPr>
          <p:cNvPr id="16" name="Rectangle 15">
            <a:extLst>
              <a:ext uri="{FF2B5EF4-FFF2-40B4-BE49-F238E27FC236}">
                <a16:creationId xmlns:a16="http://schemas.microsoft.com/office/drawing/2014/main" id="{F405D720-C337-8332-CBF4-6BF226C14B1A}"/>
              </a:ext>
            </a:extLst>
          </p:cNvPr>
          <p:cNvSpPr/>
          <p:nvPr/>
        </p:nvSpPr>
        <p:spPr>
          <a:xfrm>
            <a:off x="4906463" y="1453116"/>
            <a:ext cx="3716383" cy="257967"/>
          </a:xfrm>
          <a:prstGeom prst="rect">
            <a:avLst/>
          </a:prstGeom>
          <a:solidFill>
            <a:schemeClr val="accent2"/>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POLS also not suitable to estimates dynamic panel</a:t>
            </a:r>
            <a:endParaRPr lang="en-ID" sz="1200" dirty="0">
              <a:solidFill>
                <a:schemeClr val="bg2"/>
              </a:solidFill>
            </a:endParaRPr>
          </a:p>
        </p:txBody>
      </p:sp>
      <p:sp>
        <p:nvSpPr>
          <p:cNvPr id="17" name="Rectangle 16">
            <a:extLst>
              <a:ext uri="{FF2B5EF4-FFF2-40B4-BE49-F238E27FC236}">
                <a16:creationId xmlns:a16="http://schemas.microsoft.com/office/drawing/2014/main" id="{C75DA013-8DAE-BFBE-0C42-60B658ABA3B6}"/>
              </a:ext>
            </a:extLst>
          </p:cNvPr>
          <p:cNvSpPr/>
          <p:nvPr/>
        </p:nvSpPr>
        <p:spPr>
          <a:xfrm>
            <a:off x="4906462" y="1711483"/>
            <a:ext cx="3716383" cy="860267"/>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200" dirty="0">
                <a:solidFill>
                  <a:schemeClr val="bg2"/>
                </a:solidFill>
              </a:rPr>
              <a:t>OVB because ignoring individual FE</a:t>
            </a:r>
          </a:p>
          <a:p>
            <a:pPr marL="171450" indent="-171450" algn="just">
              <a:buFont typeface="Arial" panose="020B0604020202020204" pitchFamily="34" charset="0"/>
              <a:buChar char="•"/>
            </a:pPr>
            <a:r>
              <a:rPr lang="en-US" sz="1200" dirty="0">
                <a:solidFill>
                  <a:schemeClr val="bg2"/>
                </a:solidFill>
              </a:rPr>
              <a:t>Endogeneity issue from lagged dependent variable</a:t>
            </a:r>
          </a:p>
          <a:p>
            <a:pPr marL="171450" indent="-171450" algn="just">
              <a:buFont typeface="Arial" panose="020B0604020202020204" pitchFamily="34" charset="0"/>
              <a:buChar char="•"/>
            </a:pPr>
            <a:r>
              <a:rPr lang="en-US" sz="1200" dirty="0">
                <a:solidFill>
                  <a:schemeClr val="bg2"/>
                </a:solidFill>
              </a:rPr>
              <a:t>Serial correlation error</a:t>
            </a:r>
            <a:endParaRPr lang="en-ID" sz="1200" dirty="0">
              <a:solidFill>
                <a:schemeClr val="bg2"/>
              </a:solidFill>
            </a:endParaRPr>
          </a:p>
        </p:txBody>
      </p:sp>
      <p:sp>
        <p:nvSpPr>
          <p:cNvPr id="19" name="Rectangle 18">
            <a:extLst>
              <a:ext uri="{FF2B5EF4-FFF2-40B4-BE49-F238E27FC236}">
                <a16:creationId xmlns:a16="http://schemas.microsoft.com/office/drawing/2014/main" id="{23B43AD5-C7DB-1C42-1ADB-68F9A12A8CE6}"/>
              </a:ext>
            </a:extLst>
          </p:cNvPr>
          <p:cNvSpPr/>
          <p:nvPr/>
        </p:nvSpPr>
        <p:spPr>
          <a:xfrm>
            <a:off x="4733532" y="2867620"/>
            <a:ext cx="4005460" cy="1661963"/>
          </a:xfrm>
          <a:prstGeom prst="rect">
            <a:avLst/>
          </a:prstGeom>
          <a:solidFill>
            <a:schemeClr val="accent4">
              <a:lumMod val="75000"/>
            </a:schemeClr>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rPr>
              <a:t>Nickell Bias leads to:</a:t>
            </a:r>
          </a:p>
          <a:p>
            <a:pPr marL="285750" indent="-285750">
              <a:buFont typeface="Wingdings" panose="05000000000000000000" pitchFamily="2" charset="2"/>
              <a:buChar char="à"/>
            </a:pPr>
            <a:r>
              <a:rPr lang="en-US" dirty="0">
                <a:solidFill>
                  <a:schemeClr val="bg2"/>
                </a:solidFill>
              </a:rPr>
              <a:t>Overestimation with POLS</a:t>
            </a:r>
          </a:p>
          <a:p>
            <a:pPr marL="285750" indent="-285750">
              <a:buFont typeface="Wingdings" panose="05000000000000000000" pitchFamily="2" charset="2"/>
              <a:buChar char="à"/>
            </a:pPr>
            <a:r>
              <a:rPr lang="en-US" dirty="0">
                <a:solidFill>
                  <a:schemeClr val="bg2"/>
                </a:solidFill>
              </a:rPr>
              <a:t>Underestimation with FE/RE</a:t>
            </a:r>
            <a:endParaRPr lang="en-ID" dirty="0">
              <a:solidFill>
                <a:schemeClr val="bg2"/>
              </a:solidFill>
            </a:endParaRPr>
          </a:p>
        </p:txBody>
      </p:sp>
    </p:spTree>
    <p:extLst>
      <p:ext uri="{BB962C8B-B14F-4D97-AF65-F5344CB8AC3E}">
        <p14:creationId xmlns:p14="http://schemas.microsoft.com/office/powerpoint/2010/main" val="372271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2752B59A-5C1E-E86B-3F5C-920597BC2DA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3AC6934C-C79A-59D8-DD4E-CEFDFA90EDA9}"/>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Panel GMM (General Form)</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56FE713-D4B4-AF73-9C3E-7E7672CDE9C4}"/>
                  </a:ext>
                </a:extLst>
              </p:cNvPr>
              <p:cNvSpPr txBox="1"/>
              <p:nvPr/>
            </p:nvSpPr>
            <p:spPr>
              <a:xfrm>
                <a:off x="335789" y="797443"/>
                <a:ext cx="8414550" cy="954107"/>
              </a:xfrm>
              <a:prstGeom prst="rect">
                <a:avLst/>
              </a:prstGeom>
              <a:noFill/>
            </p:spPr>
            <p:txBody>
              <a:bodyPr wrap="square">
                <a:spAutoFit/>
              </a:bodyPr>
              <a:lstStyle/>
              <a:p>
                <a:pPr algn="just"/>
                <a:r>
                  <a:rPr lang="en-US" dirty="0"/>
                  <a:t>The and most popular procedure is generalized method-of-moments (GMM). This method designed to accommodate dynamic panel data estimation. The goal of GMM is to obtain a set of exogenous variables that correlated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ID" dirty="0"/>
                  <a:t>, but orthogonal to the errors, which as a results can be used to instrument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ID" dirty="0"/>
                  <a:t>,</a:t>
                </a:r>
              </a:p>
            </p:txBody>
          </p:sp>
        </mc:Choice>
        <mc:Fallback>
          <p:sp>
            <p:nvSpPr>
              <p:cNvPr id="5" name="TextBox 4">
                <a:extLst>
                  <a:ext uri="{FF2B5EF4-FFF2-40B4-BE49-F238E27FC236}">
                    <a16:creationId xmlns:a16="http://schemas.microsoft.com/office/drawing/2014/main" id="{C56FE713-D4B4-AF73-9C3E-7E7672CDE9C4}"/>
                  </a:ext>
                </a:extLst>
              </p:cNvPr>
              <p:cNvSpPr txBox="1">
                <a:spLocks noRot="1" noChangeAspect="1" noMove="1" noResize="1" noEditPoints="1" noAdjustHandles="1" noChangeArrowheads="1" noChangeShapeType="1" noTextEdit="1"/>
              </p:cNvSpPr>
              <p:nvPr/>
            </p:nvSpPr>
            <p:spPr>
              <a:xfrm>
                <a:off x="335789" y="797443"/>
                <a:ext cx="8414550" cy="954107"/>
              </a:xfrm>
              <a:prstGeom prst="rect">
                <a:avLst/>
              </a:prstGeom>
              <a:blipFill>
                <a:blip r:embed="rId3"/>
                <a:stretch>
                  <a:fillRect l="-217" t="-1282" r="-217" b="-5769"/>
                </a:stretch>
              </a:blipFill>
            </p:spPr>
            <p:txBody>
              <a:bodyPr/>
              <a:lstStyle/>
              <a:p>
                <a:r>
                  <a:rPr lang="en-ID">
                    <a:noFill/>
                  </a:rPr>
                  <a:t> </a:t>
                </a:r>
              </a:p>
            </p:txBody>
          </p:sp>
        </mc:Fallback>
      </mc:AlternateContent>
      <p:sp>
        <p:nvSpPr>
          <p:cNvPr id="6" name="TextBox 5">
            <a:extLst>
              <a:ext uri="{FF2B5EF4-FFF2-40B4-BE49-F238E27FC236}">
                <a16:creationId xmlns:a16="http://schemas.microsoft.com/office/drawing/2014/main" id="{582A9C3B-2F4B-9E88-3F39-561404CC680A}"/>
              </a:ext>
            </a:extLst>
          </p:cNvPr>
          <p:cNvSpPr txBox="1"/>
          <p:nvPr/>
        </p:nvSpPr>
        <p:spPr>
          <a:xfrm>
            <a:off x="335789" y="1819578"/>
            <a:ext cx="2060170" cy="307777"/>
          </a:xfrm>
          <a:prstGeom prst="rect">
            <a:avLst/>
          </a:prstGeom>
          <a:solidFill>
            <a:schemeClr val="accent4">
              <a:lumMod val="75000"/>
            </a:schemeClr>
          </a:solidFill>
        </p:spPr>
        <p:txBody>
          <a:bodyPr wrap="square">
            <a:spAutoFit/>
          </a:bodyPr>
          <a:lstStyle/>
          <a:p>
            <a:pPr algn="ctr"/>
            <a:r>
              <a:rPr lang="en-US" b="1" dirty="0"/>
              <a:t>How does it work?</a:t>
            </a:r>
            <a:endParaRPr lang="en-ID" b="1"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9154A42-EA77-B4BE-9179-E682CB557BDE}"/>
                  </a:ext>
                </a:extLst>
              </p:cNvPr>
              <p:cNvSpPr txBox="1"/>
              <p:nvPr/>
            </p:nvSpPr>
            <p:spPr>
              <a:xfrm>
                <a:off x="335789" y="2195383"/>
                <a:ext cx="8414550" cy="2339295"/>
              </a:xfrm>
              <a:prstGeom prst="rect">
                <a:avLst/>
              </a:prstGeom>
              <a:noFill/>
            </p:spPr>
            <p:txBody>
              <a:bodyPr wrap="square">
                <a:spAutoFit/>
              </a:bodyPr>
              <a:lstStyle/>
              <a:p>
                <a:pPr marL="342900" indent="-342900" algn="just">
                  <a:buFont typeface="+mj-lt"/>
                  <a:buAutoNum type="arabicPeriod"/>
                </a:pPr>
                <a:r>
                  <a:rPr lang="en-US" dirty="0"/>
                  <a:t>Specify model (to identify which assumptions fail (in this context is endogeneity)</a:t>
                </a:r>
              </a:p>
              <a:p>
                <a:pPr marL="342900" indent="-342900" algn="just">
                  <a:buFont typeface="+mj-lt"/>
                  <a:buAutoNum type="arabicPeriod"/>
                </a:pPr>
                <a:r>
                  <a:rPr lang="en-US" dirty="0"/>
                  <a:t>Identify instruments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𝑖𝑡</m:t>
                        </m:r>
                      </m:sub>
                    </m:sSub>
                  </m:oMath>
                </a14:m>
                <a:r>
                  <a:rPr lang="en-ID" dirty="0"/>
                  <a:t> that satisfy moment conditions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𝑖𝑡</m:t>
                            </m:r>
                          </m:sub>
                        </m:sSub>
                      </m:e>
                    </m:d>
                    <m:r>
                      <a:rPr lang="en-US" b="0" i="1" smtClean="0">
                        <a:latin typeface="Cambria Math" panose="02040503050406030204" pitchFamily="18" charset="0"/>
                      </a:rPr>
                      <m:t>=0</m:t>
                    </m:r>
                  </m:oMath>
                </a14:m>
                <a:r>
                  <a:rPr lang="en-ID" dirty="0"/>
                  <a:t> or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𝑖𝑡</m:t>
                                </m:r>
                              </m:sub>
                            </m:sSub>
                            <m:r>
                              <a:rPr lang="en-US" b="0" i="1" smtClean="0">
                                <a:latin typeface="Cambria Math" panose="02040503050406030204" pitchFamily="18" charset="0"/>
                              </a:rPr>
                              <m:t>𝛽</m:t>
                            </m:r>
                          </m:e>
                        </m:d>
                      </m:e>
                    </m:d>
                    <m:r>
                      <a:rPr lang="en-US" b="0" i="1" smtClean="0">
                        <a:latin typeface="Cambria Math" panose="02040503050406030204" pitchFamily="18" charset="0"/>
                      </a:rPr>
                      <m:t>=0</m:t>
                    </m:r>
                  </m:oMath>
                </a14:m>
                <a:endParaRPr lang="en-ID" dirty="0"/>
              </a:p>
              <a:p>
                <a:pPr marL="342900" indent="-342900" algn="just">
                  <a:buFont typeface="+mj-lt"/>
                  <a:buAutoNum type="arabicPeriod"/>
                </a:pPr>
                <a:r>
                  <a:rPr lang="en-ID" dirty="0"/>
                  <a:t>Based on the chosen instrument, compute sample moments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𝑔</m:t>
                            </m:r>
                          </m:e>
                        </m:acc>
                      </m:e>
                      <m:sub>
                        <m:r>
                          <a:rPr lang="en-US" b="0" i="1" dirty="0" smtClean="0">
                            <a:latin typeface="Cambria Math" panose="02040503050406030204" pitchFamily="18" charset="0"/>
                          </a:rPr>
                          <m:t>𝑛</m:t>
                        </m:r>
                      </m:sub>
                    </m:sSub>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en-ID" dirty="0"/>
                  <a:t> (vector of sample moment conditions to calculate the beta) where:</a:t>
                </a:r>
              </a:p>
              <a:p>
                <a:pPr algn="just"/>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𝑔</m:t>
                              </m:r>
                            </m:e>
                          </m:acc>
                        </m:e>
                        <m:sub>
                          <m:r>
                            <a:rPr lang="en-US" b="0" i="1" dirty="0" smtClean="0">
                              <a:latin typeface="Cambria Math" panose="02040503050406030204" pitchFamily="18" charset="0"/>
                            </a:rPr>
                            <m:t>𝑛</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𝑖𝑡</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𝑖𝑡</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𝛽</m:t>
                          </m:r>
                          <m:r>
                            <a:rPr lang="en-US" b="0" i="1" dirty="0" smtClean="0">
                              <a:latin typeface="Cambria Math" panose="02040503050406030204" pitchFamily="18" charset="0"/>
                            </a:rPr>
                            <m:t>)</m:t>
                          </m:r>
                        </m:e>
                      </m:nary>
                    </m:oMath>
                  </m:oMathPara>
                </a14:m>
                <a:endParaRPr lang="en-ID" dirty="0"/>
              </a:p>
              <a:p>
                <a:pPr marL="342900" indent="-342900" algn="just">
                  <a:buFont typeface="+mj-lt"/>
                  <a:buAutoNum type="arabicPeriod" startAt="4"/>
                </a:pPr>
                <a:r>
                  <a:rPr lang="en-ID" dirty="0"/>
                  <a:t>Define the GMM objective function: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𝐺𝑀𝑀</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arg</m:t>
                        </m:r>
                      </m:fName>
                      <m:e>
                        <m:func>
                          <m:funcPr>
                            <m:ctrlPr>
                              <a:rPr lang="en-US" i="1" dirty="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𝛽</m:t>
                                </m:r>
                              </m:lim>
                            </m:limLow>
                          </m:fNa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𝑔</m:t>
                                    </m:r>
                                  </m:e>
                                </m:acc>
                              </m:e>
                              <m:sub>
                                <m:r>
                                  <a:rPr lang="en-US" i="1">
                                    <a:latin typeface="Cambria Math" panose="02040503050406030204" pitchFamily="18" charset="0"/>
                                  </a:rPr>
                                  <m:t>𝑛</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𝛽</m:t>
                                    </m:r>
                                  </m:e>
                                </m:d>
                              </m:e>
                              <m:sup>
                                <m:r>
                                  <a:rPr lang="en-US" i="1">
                                    <a:latin typeface="Cambria Math" panose="02040503050406030204" pitchFamily="18" charset="0"/>
                                  </a:rPr>
                                  <m:t>′</m:t>
                                </m:r>
                              </m:sup>
                            </m:sSup>
                            <m:r>
                              <a:rPr lang="en-US" i="1">
                                <a:latin typeface="Cambria Math" panose="02040503050406030204" pitchFamily="18" charset="0"/>
                              </a:rPr>
                              <m:t>𝑊</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𝑔</m:t>
                                    </m:r>
                                  </m:e>
                                </m:acc>
                              </m:e>
                              <m:sub>
                                <m:r>
                                  <a:rPr lang="en-US" i="1" dirty="0">
                                    <a:latin typeface="Cambria Math" panose="02040503050406030204" pitchFamily="18" charset="0"/>
                                  </a:rPr>
                                  <m:t>𝑛</m:t>
                                </m:r>
                              </m:sub>
                            </m:sSub>
                            <m:r>
                              <a:rPr lang="en-US" i="1" dirty="0">
                                <a:latin typeface="Cambria Math" panose="02040503050406030204" pitchFamily="18" charset="0"/>
                              </a:rPr>
                              <m:t>(</m:t>
                            </m:r>
                            <m:r>
                              <a:rPr lang="en-US" i="1" dirty="0">
                                <a:latin typeface="Cambria Math" panose="02040503050406030204" pitchFamily="18" charset="0"/>
                              </a:rPr>
                              <m:t>𝛽</m:t>
                            </m:r>
                            <m:r>
                              <a:rPr lang="en-US" i="1" dirty="0">
                                <a:latin typeface="Cambria Math" panose="02040503050406030204" pitchFamily="18" charset="0"/>
                              </a:rPr>
                              <m:t>)</m:t>
                            </m:r>
                          </m:e>
                        </m:func>
                      </m:e>
                    </m:func>
                  </m:oMath>
                </a14:m>
                <a:r>
                  <a:rPr lang="en-ID" dirty="0"/>
                  <a:t> to avoid overidentification from the IV’s parameter result (finding the best fit)</a:t>
                </a:r>
              </a:p>
              <a:p>
                <a:pPr algn="just"/>
                <a:r>
                  <a:rPr lang="en-ID" dirty="0"/>
                  <a:t>In that way, we get the consistent estimation.</a:t>
                </a:r>
              </a:p>
            </p:txBody>
          </p:sp>
        </mc:Choice>
        <mc:Fallback>
          <p:sp>
            <p:nvSpPr>
              <p:cNvPr id="7" name="TextBox 6">
                <a:extLst>
                  <a:ext uri="{FF2B5EF4-FFF2-40B4-BE49-F238E27FC236}">
                    <a16:creationId xmlns:a16="http://schemas.microsoft.com/office/drawing/2014/main" id="{B9154A42-EA77-B4BE-9179-E682CB557BDE}"/>
                  </a:ext>
                </a:extLst>
              </p:cNvPr>
              <p:cNvSpPr txBox="1">
                <a:spLocks noRot="1" noChangeAspect="1" noMove="1" noResize="1" noEditPoints="1" noAdjustHandles="1" noChangeArrowheads="1" noChangeShapeType="1" noTextEdit="1"/>
              </p:cNvSpPr>
              <p:nvPr/>
            </p:nvSpPr>
            <p:spPr>
              <a:xfrm>
                <a:off x="335789" y="2195383"/>
                <a:ext cx="8414550" cy="2339295"/>
              </a:xfrm>
              <a:prstGeom prst="rect">
                <a:avLst/>
              </a:prstGeom>
              <a:blipFill>
                <a:blip r:embed="rId4"/>
                <a:stretch>
                  <a:fillRect l="-217" t="-521" r="-217"/>
                </a:stretch>
              </a:blipFill>
            </p:spPr>
            <p:txBody>
              <a:bodyPr/>
              <a:lstStyle/>
              <a:p>
                <a:r>
                  <a:rPr lang="en-ID">
                    <a:noFill/>
                  </a:rPr>
                  <a:t> </a:t>
                </a:r>
              </a:p>
            </p:txBody>
          </p:sp>
        </mc:Fallback>
      </mc:AlternateContent>
    </p:spTree>
    <p:extLst>
      <p:ext uri="{BB962C8B-B14F-4D97-AF65-F5344CB8AC3E}">
        <p14:creationId xmlns:p14="http://schemas.microsoft.com/office/powerpoint/2010/main" val="389320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94D2F4A-333F-A3E8-CA7F-DCBFDA80E72A}"/>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427E04F9-9063-88D1-58A5-703EEE2CAF8A}"/>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Panel GMM (General Form)</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21F3774-3BC5-03F2-079C-2A5607F2EC29}"/>
                  </a:ext>
                </a:extLst>
              </p:cNvPr>
              <p:cNvSpPr txBox="1"/>
              <p:nvPr/>
            </p:nvSpPr>
            <p:spPr>
              <a:xfrm>
                <a:off x="335789" y="797443"/>
                <a:ext cx="8414550" cy="954107"/>
              </a:xfrm>
              <a:prstGeom prst="rect">
                <a:avLst/>
              </a:prstGeom>
              <a:noFill/>
            </p:spPr>
            <p:txBody>
              <a:bodyPr wrap="square">
                <a:spAutoFit/>
              </a:bodyPr>
              <a:lstStyle/>
              <a:p>
                <a:pPr algn="just"/>
                <a:r>
                  <a:rPr lang="en-US" dirty="0"/>
                  <a:t>The and most popular procedure is generalized method-of-moments (GMM). This method designed to accommodate dynamic panel data estimation. The goal of GMM is to obtain a set of exogenous variables that correlated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ID" dirty="0"/>
                  <a:t>, but orthogonal to the errors, which as a results can be used to instrument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ID" dirty="0"/>
                  <a:t>,</a:t>
                </a:r>
              </a:p>
            </p:txBody>
          </p:sp>
        </mc:Choice>
        <mc:Fallback>
          <p:sp>
            <p:nvSpPr>
              <p:cNvPr id="5" name="TextBox 4">
                <a:extLst>
                  <a:ext uri="{FF2B5EF4-FFF2-40B4-BE49-F238E27FC236}">
                    <a16:creationId xmlns:a16="http://schemas.microsoft.com/office/drawing/2014/main" id="{221F3774-3BC5-03F2-079C-2A5607F2EC29}"/>
                  </a:ext>
                </a:extLst>
              </p:cNvPr>
              <p:cNvSpPr txBox="1">
                <a:spLocks noRot="1" noChangeAspect="1" noMove="1" noResize="1" noEditPoints="1" noAdjustHandles="1" noChangeArrowheads="1" noChangeShapeType="1" noTextEdit="1"/>
              </p:cNvSpPr>
              <p:nvPr/>
            </p:nvSpPr>
            <p:spPr>
              <a:xfrm>
                <a:off x="335789" y="797443"/>
                <a:ext cx="8414550" cy="954107"/>
              </a:xfrm>
              <a:prstGeom prst="rect">
                <a:avLst/>
              </a:prstGeom>
              <a:blipFill>
                <a:blip r:embed="rId3"/>
                <a:stretch>
                  <a:fillRect l="-217" t="-1282" r="-217" b="-5769"/>
                </a:stretch>
              </a:blipFill>
            </p:spPr>
            <p:txBody>
              <a:bodyPr/>
              <a:lstStyle/>
              <a:p>
                <a:r>
                  <a:rPr lang="en-ID">
                    <a:noFill/>
                  </a:rPr>
                  <a:t> </a:t>
                </a:r>
              </a:p>
            </p:txBody>
          </p:sp>
        </mc:Fallback>
      </mc:AlternateContent>
      <p:sp>
        <p:nvSpPr>
          <p:cNvPr id="6" name="TextBox 5">
            <a:extLst>
              <a:ext uri="{FF2B5EF4-FFF2-40B4-BE49-F238E27FC236}">
                <a16:creationId xmlns:a16="http://schemas.microsoft.com/office/drawing/2014/main" id="{78C523FF-B79A-042D-A4D5-A160EDA62005}"/>
              </a:ext>
            </a:extLst>
          </p:cNvPr>
          <p:cNvSpPr txBox="1"/>
          <p:nvPr/>
        </p:nvSpPr>
        <p:spPr>
          <a:xfrm>
            <a:off x="335789" y="1819578"/>
            <a:ext cx="3368110" cy="307777"/>
          </a:xfrm>
          <a:prstGeom prst="rect">
            <a:avLst/>
          </a:prstGeom>
          <a:solidFill>
            <a:schemeClr val="accent4">
              <a:lumMod val="75000"/>
            </a:schemeClr>
          </a:solidFill>
        </p:spPr>
        <p:txBody>
          <a:bodyPr wrap="square">
            <a:spAutoFit/>
          </a:bodyPr>
          <a:lstStyle/>
          <a:p>
            <a:pPr algn="ctr"/>
            <a:r>
              <a:rPr lang="en-US" b="1" dirty="0"/>
              <a:t>How does it work (2</a:t>
            </a:r>
            <a:r>
              <a:rPr lang="en-US" b="1" baseline="30000" dirty="0"/>
              <a:t>nd</a:t>
            </a:r>
            <a:r>
              <a:rPr lang="en-US" b="1" dirty="0"/>
              <a:t> Stage)</a:t>
            </a:r>
            <a:endParaRPr lang="en-ID" b="1"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AF85A97-B708-F2B0-6C6B-325ED8B37EF6}"/>
                  </a:ext>
                </a:extLst>
              </p:cNvPr>
              <p:cNvSpPr txBox="1"/>
              <p:nvPr/>
            </p:nvSpPr>
            <p:spPr>
              <a:xfrm>
                <a:off x="335789" y="2195383"/>
                <a:ext cx="8414550" cy="1590051"/>
              </a:xfrm>
              <a:prstGeom prst="rect">
                <a:avLst/>
              </a:prstGeom>
              <a:noFill/>
            </p:spPr>
            <p:txBody>
              <a:bodyPr wrap="square">
                <a:spAutoFit/>
              </a:bodyPr>
              <a:lstStyle/>
              <a:p>
                <a:pPr algn="just"/>
                <a:r>
                  <a:rPr lang="en-US" dirty="0"/>
                  <a:t>The objective of the 2</a:t>
                </a:r>
                <a:r>
                  <a:rPr lang="en-US" baseline="30000" dirty="0"/>
                  <a:t>nd</a:t>
                </a:r>
                <a:r>
                  <a:rPr lang="en-US" dirty="0"/>
                  <a:t> stage is to optimize weighting matrix</a:t>
                </a:r>
              </a:p>
              <a:p>
                <a:pPr marL="342900" indent="-342900" algn="just">
                  <a:buFont typeface="+mj-lt"/>
                  <a:buAutoNum type="arabicPeriod"/>
                </a:pPr>
                <a:r>
                  <a:rPr lang="en-US" dirty="0"/>
                  <a:t>From the first estimate, we obtain can calculate the variance-covariance matrix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𝑔</m:t>
                                </m:r>
                              </m:e>
                            </m:acc>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𝑔</m:t>
                                </m:r>
                              </m:e>
                            </m:acc>
                          </m:e>
                          <m:sub>
                            <m:r>
                              <a:rPr lang="en-US" b="0" i="1" dirty="0" smtClean="0">
                                <a:latin typeface="Cambria Math" panose="02040503050406030204" pitchFamily="18" charset="0"/>
                              </a:rPr>
                              <m:t>𝑖</m:t>
                            </m:r>
                          </m:sub>
                        </m:sSub>
                      </m:e>
                    </m:nary>
                  </m:oMath>
                </a14:m>
                <a:r>
                  <a:rPr lang="en-ID" dirty="0"/>
                  <a:t>. This captures the noise of each moment</a:t>
                </a:r>
              </a:p>
              <a:p>
                <a:pPr marL="342900" indent="-342900" algn="just">
                  <a:buFont typeface="+mj-lt"/>
                  <a:buAutoNum type="arabicPeriod"/>
                </a:pPr>
                <a:r>
                  <a:rPr lang="en-ID" dirty="0"/>
                  <a:t>Then, we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oMath>
                </a14:m>
                <a:r>
                  <a:rPr lang="en-ID" dirty="0"/>
                  <a:t> build the optimal weighting matrix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p>
                        <m:r>
                          <a:rPr lang="en-US" b="0" i="1" smtClean="0">
                            <a:latin typeface="Cambria Math" panose="02040503050406030204" pitchFamily="18" charset="0"/>
                          </a:rPr>
                          <m:t>−1</m:t>
                        </m:r>
                      </m:sup>
                    </m:sSup>
                  </m:oMath>
                </a14:m>
                <a:r>
                  <a:rPr lang="en-ID" dirty="0"/>
                  <a:t> which adjusts the instruments (remove noisy &amp; improve precision) to gain efficient estimation.</a:t>
                </a:r>
              </a:p>
              <a:p>
                <a:pPr marL="342900" indent="-342900" algn="just">
                  <a:buFont typeface="+mj-lt"/>
                  <a:buAutoNum type="arabicPeriod"/>
                </a:pPr>
                <a:r>
                  <a:rPr lang="en-ID" dirty="0"/>
                  <a:t>Insert the adjusted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p>
                        <m:r>
                          <a:rPr lang="en-US" b="0" i="1" smtClean="0">
                            <a:latin typeface="Cambria Math" panose="02040503050406030204" pitchFamily="18" charset="0"/>
                          </a:rPr>
                          <m:t>−1</m:t>
                        </m:r>
                      </m:sup>
                    </m:sSup>
                  </m:oMath>
                </a14:m>
                <a:r>
                  <a:rPr lang="en-ID" dirty="0"/>
                  <a:t> into the parameter estimation: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dirty="0">
                            <a:latin typeface="Cambria Math" panose="02040503050406030204" pitchFamily="18" charset="0"/>
                          </a:rPr>
                          <m:t>𝐺𝑀𝑀</m:t>
                        </m:r>
                      </m:sub>
                    </m:sSub>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arg</m:t>
                        </m:r>
                      </m:fName>
                      <m:e>
                        <m:func>
                          <m:funcPr>
                            <m:ctrlPr>
                              <a:rPr lang="en-US" i="1" dirty="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𝛽</m:t>
                                </m:r>
                              </m:lim>
                            </m:limLow>
                          </m:fNa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𝑔</m:t>
                                    </m:r>
                                  </m:e>
                                </m:acc>
                              </m:e>
                              <m:sub>
                                <m:r>
                                  <a:rPr lang="en-US" i="1">
                                    <a:latin typeface="Cambria Math" panose="02040503050406030204" pitchFamily="18" charset="0"/>
                                  </a:rPr>
                                  <m:t>𝑛</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𝛽</m:t>
                                    </m:r>
                                  </m:e>
                                </m:d>
                              </m:e>
                              <m:sup>
                                <m:r>
                                  <a:rPr lang="en-US" i="1">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𝑔</m:t>
                                    </m:r>
                                  </m:e>
                                </m:acc>
                              </m:e>
                              <m:sub>
                                <m:r>
                                  <a:rPr lang="en-US" i="1" dirty="0">
                                    <a:latin typeface="Cambria Math" panose="02040503050406030204" pitchFamily="18" charset="0"/>
                                  </a:rPr>
                                  <m:t>𝑛</m:t>
                                </m:r>
                              </m:sub>
                            </m:sSub>
                            <m:r>
                              <a:rPr lang="en-US" i="1" dirty="0">
                                <a:latin typeface="Cambria Math" panose="02040503050406030204" pitchFamily="18" charset="0"/>
                              </a:rPr>
                              <m:t>(</m:t>
                            </m:r>
                            <m:r>
                              <a:rPr lang="en-US" i="1" dirty="0">
                                <a:latin typeface="Cambria Math" panose="02040503050406030204" pitchFamily="18" charset="0"/>
                              </a:rPr>
                              <m:t>𝛽</m:t>
                            </m:r>
                            <m:r>
                              <a:rPr lang="en-US" i="1" dirty="0">
                                <a:latin typeface="Cambria Math" panose="02040503050406030204" pitchFamily="18" charset="0"/>
                              </a:rPr>
                              <m:t>)</m:t>
                            </m:r>
                          </m:e>
                        </m:func>
                      </m:e>
                    </m:func>
                  </m:oMath>
                </a14:m>
                <a:endParaRPr lang="en-ID" dirty="0"/>
              </a:p>
            </p:txBody>
          </p:sp>
        </mc:Choice>
        <mc:Fallback>
          <p:sp>
            <p:nvSpPr>
              <p:cNvPr id="7" name="TextBox 6">
                <a:extLst>
                  <a:ext uri="{FF2B5EF4-FFF2-40B4-BE49-F238E27FC236}">
                    <a16:creationId xmlns:a16="http://schemas.microsoft.com/office/drawing/2014/main" id="{9AF85A97-B708-F2B0-6C6B-325ED8B37EF6}"/>
                  </a:ext>
                </a:extLst>
              </p:cNvPr>
              <p:cNvSpPr txBox="1">
                <a:spLocks noRot="1" noChangeAspect="1" noMove="1" noResize="1" noEditPoints="1" noAdjustHandles="1" noChangeArrowheads="1" noChangeShapeType="1" noTextEdit="1"/>
              </p:cNvSpPr>
              <p:nvPr/>
            </p:nvSpPr>
            <p:spPr>
              <a:xfrm>
                <a:off x="335789" y="2195383"/>
                <a:ext cx="8414550" cy="1590051"/>
              </a:xfrm>
              <a:prstGeom prst="rect">
                <a:avLst/>
              </a:prstGeom>
              <a:blipFill>
                <a:blip r:embed="rId4"/>
                <a:stretch>
                  <a:fillRect l="-217" t="-3448" r="-217"/>
                </a:stretch>
              </a:blipFill>
            </p:spPr>
            <p:txBody>
              <a:bodyPr/>
              <a:lstStyle/>
              <a:p>
                <a:r>
                  <a:rPr lang="en-ID">
                    <a:noFill/>
                  </a:rPr>
                  <a:t> </a:t>
                </a:r>
              </a:p>
            </p:txBody>
          </p:sp>
        </mc:Fallback>
      </mc:AlternateContent>
    </p:spTree>
    <p:extLst>
      <p:ext uri="{BB962C8B-B14F-4D97-AF65-F5344CB8AC3E}">
        <p14:creationId xmlns:p14="http://schemas.microsoft.com/office/powerpoint/2010/main" val="424598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E9D343A-1CD6-B477-8860-CE676FCABD17}"/>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5CCCB9C9-E1CC-0627-DDED-187B58BE7457}"/>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Difference GMM</a:t>
            </a:r>
          </a:p>
        </p:txBody>
      </p:sp>
      <p:sp>
        <p:nvSpPr>
          <p:cNvPr id="5" name="Rectangle 4">
            <a:extLst>
              <a:ext uri="{FF2B5EF4-FFF2-40B4-BE49-F238E27FC236}">
                <a16:creationId xmlns:a16="http://schemas.microsoft.com/office/drawing/2014/main" id="{3AB2C4D2-8636-1E1C-DA00-4CDC8628579D}"/>
              </a:ext>
            </a:extLst>
          </p:cNvPr>
          <p:cNvSpPr/>
          <p:nvPr/>
        </p:nvSpPr>
        <p:spPr>
          <a:xfrm>
            <a:off x="269575" y="612113"/>
            <a:ext cx="8604850" cy="370659"/>
          </a:xfrm>
          <a:prstGeom prst="rect">
            <a:avLst/>
          </a:prstGeom>
          <a:solidFill>
            <a:schemeClr val="accent6">
              <a:lumMod val="25000"/>
            </a:schemeClr>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60000"/>
                    <a:lumOff val="40000"/>
                  </a:schemeClr>
                </a:solidFill>
              </a:rPr>
              <a:t>Difference GMM (Arellano and Bond, 1991)</a:t>
            </a:r>
            <a:endParaRPr lang="en-ID" dirty="0">
              <a:solidFill>
                <a:schemeClr val="accent3">
                  <a:lumMod val="60000"/>
                  <a:lumOff val="40000"/>
                </a:schemeClr>
              </a:solidFill>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9CBFD1E-E22C-24C9-37CB-DA4FDC5201F9}"/>
                  </a:ext>
                </a:extLst>
              </p:cNvPr>
              <p:cNvSpPr/>
              <p:nvPr/>
            </p:nvSpPr>
            <p:spPr>
              <a:xfrm>
                <a:off x="269574" y="983419"/>
                <a:ext cx="8604851" cy="1898542"/>
              </a:xfrm>
              <a:prstGeom prst="rect">
                <a:avLst/>
              </a:prstGeom>
              <a:no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2"/>
                    </a:solidFill>
                  </a:rPr>
                  <a:t>Relating to the previous GMM procedure, Difference GMM works by first differencing the dynamic panel model:</a:t>
                </a:r>
              </a:p>
              <a:p>
                <a:pPr algn="just"/>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𝜌</m:t>
                      </m:r>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𝛽</m:t>
                      </m:r>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oMath>
                  </m:oMathPara>
                </a14:m>
                <a:endParaRPr lang="en-ID" dirty="0">
                  <a:solidFill>
                    <a:schemeClr val="bg2"/>
                  </a:solidFill>
                </a:endParaRPr>
              </a:p>
              <a:p>
                <a:pPr marL="285750" indent="-285750" algn="just">
                  <a:buFont typeface="Arial" panose="020B0604020202020204" pitchFamily="34" charset="0"/>
                  <a:buChar char="•"/>
                </a:pPr>
                <a:r>
                  <a:rPr lang="en-ID" dirty="0">
                    <a:solidFill>
                      <a:schemeClr val="bg2"/>
                    </a:solidFill>
                  </a:rPr>
                  <a:t>Thus, we have to find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𝑧</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 that are uncorrelated with </a:t>
                </a:r>
                <a14:m>
                  <m:oMath xmlns:m="http://schemas.openxmlformats.org/officeDocument/2006/math">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 but correlated with </a:t>
                </a:r>
                <a14:m>
                  <m:oMath xmlns:m="http://schemas.openxmlformats.org/officeDocument/2006/math">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oMath>
                </a14:m>
                <a:r>
                  <a:rPr lang="en-ID" dirty="0">
                    <a:solidFill>
                      <a:schemeClr val="bg2"/>
                    </a:solidFill>
                  </a:rPr>
                  <a:t>. So, we use lagged levels as instruments! Under assumptions 1) </a:t>
                </a:r>
                <a:r>
                  <a:rPr lang="en-US" dirty="0">
                    <a:solidFill>
                      <a:schemeClr val="bg2"/>
                    </a:solidFill>
                  </a:rPr>
                  <a:t>The idiosyncratic error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oMath>
                </a14:m>
                <a:r>
                  <a:rPr lang="en-US" dirty="0">
                    <a:solidFill>
                      <a:schemeClr val="bg2"/>
                    </a:solidFill>
                  </a:rPr>
                  <a:t> is serially uncorrelated, 2) lagged </a:t>
                </a:r>
                <a14:m>
                  <m:oMath xmlns:m="http://schemas.openxmlformats.org/officeDocument/2006/math">
                    <m:r>
                      <a:rPr lang="en-US" b="0" i="1" smtClean="0">
                        <a:solidFill>
                          <a:schemeClr val="bg2"/>
                        </a:solidFill>
                        <a:latin typeface="Cambria Math" panose="02040503050406030204" pitchFamily="18" charset="0"/>
                      </a:rPr>
                      <m:t>𝑦</m:t>
                    </m:r>
                  </m:oMath>
                </a14:m>
                <a:r>
                  <a:rPr lang="en-ID" dirty="0">
                    <a:solidFill>
                      <a:schemeClr val="bg2"/>
                    </a:solidFill>
                  </a:rPr>
                  <a:t> is not correlated with future errors as long as equal or more than 2: </a:t>
                </a:r>
                <a14:m>
                  <m:oMath xmlns:m="http://schemas.openxmlformats.org/officeDocument/2006/math">
                    <m:r>
                      <a:rPr lang="en-US" b="0" i="1" smtClean="0">
                        <a:solidFill>
                          <a:schemeClr val="bg2"/>
                        </a:solidFill>
                        <a:latin typeface="Cambria Math" panose="02040503050406030204" pitchFamily="18" charset="0"/>
                      </a:rPr>
                      <m:t>𝐸</m:t>
                    </m:r>
                    <m:d>
                      <m:dPr>
                        <m:begChr m:val="["/>
                        <m:endChr m:val="]"/>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𝑠</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e>
                    </m:d>
                    <m:r>
                      <a:rPr lang="en-US" b="0" i="1" smtClean="0">
                        <a:solidFill>
                          <a:schemeClr val="bg2"/>
                        </a:solidFill>
                        <a:latin typeface="Cambria Math" panose="02040503050406030204" pitchFamily="18" charset="0"/>
                      </a:rPr>
                      <m:t>=0</m:t>
                    </m:r>
                  </m:oMath>
                </a14:m>
                <a:r>
                  <a:rPr lang="en-ID" dirty="0">
                    <a:solidFill>
                      <a:schemeClr val="bg2"/>
                    </a:solidFill>
                  </a:rPr>
                  <a:t> for </a:t>
                </a:r>
                <a14:m>
                  <m:oMath xmlns:m="http://schemas.openxmlformats.org/officeDocument/2006/math">
                    <m:r>
                      <a:rPr lang="en-US" b="0" i="1" smtClean="0">
                        <a:solidFill>
                          <a:schemeClr val="bg2"/>
                        </a:solidFill>
                        <a:latin typeface="Cambria Math" panose="02040503050406030204" pitchFamily="18" charset="0"/>
                      </a:rPr>
                      <m:t>𝑠</m:t>
                    </m:r>
                    <m:r>
                      <a:rPr lang="en-US" b="0" i="1" smtClean="0">
                        <a:solidFill>
                          <a:schemeClr val="bg2"/>
                        </a:solidFill>
                        <a:latin typeface="Cambria Math" panose="02040503050406030204" pitchFamily="18" charset="0"/>
                      </a:rPr>
                      <m:t>≥2</m:t>
                    </m:r>
                  </m:oMath>
                </a14:m>
                <a:endParaRPr lang="en-ID" dirty="0">
                  <a:solidFill>
                    <a:schemeClr val="bg2"/>
                  </a:solidFill>
                </a:endParaRPr>
              </a:p>
              <a:p>
                <a:pPr marL="285750" indent="-285750" algn="just">
                  <a:buFont typeface="Arial" panose="020B0604020202020204" pitchFamily="34" charset="0"/>
                  <a:buChar char="•"/>
                </a:pPr>
                <a:r>
                  <a:rPr lang="en-ID" dirty="0">
                    <a:solidFill>
                      <a:schemeClr val="bg2"/>
                    </a:solidFill>
                  </a:rPr>
                  <a:t>So,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𝑠</m:t>
                        </m:r>
                      </m:sub>
                    </m:sSub>
                  </m:oMath>
                </a14:m>
                <a:r>
                  <a:rPr lang="en-ID" dirty="0">
                    <a:solidFill>
                      <a:schemeClr val="bg2"/>
                    </a:solidFill>
                  </a:rPr>
                  <a:t> acted as the instrument for </a:t>
                </a:r>
                <a14:m>
                  <m:oMath xmlns:m="http://schemas.openxmlformats.org/officeDocument/2006/math">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oMath>
                </a14:m>
                <a:r>
                  <a:rPr lang="en-ID" dirty="0">
                    <a:solidFill>
                      <a:schemeClr val="bg2"/>
                    </a:solidFill>
                  </a:rPr>
                  <a:t>. Thus, this defines the instrument set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𝑧</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a:t>
                </a:r>
              </a:p>
              <a:p>
                <a:pPr algn="just"/>
                <a:endParaRPr lang="en-ID" dirty="0">
                  <a:solidFill>
                    <a:schemeClr val="bg2"/>
                  </a:solidFill>
                </a:endParaRPr>
              </a:p>
              <a:p>
                <a:pPr algn="just"/>
                <a:r>
                  <a:rPr lang="en-ID" dirty="0">
                    <a:solidFill>
                      <a:schemeClr val="bg2"/>
                    </a:solidFill>
                  </a:rPr>
                  <a:t>This can be works because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−2</m:t>
                        </m:r>
                      </m:sub>
                    </m:sSub>
                  </m:oMath>
                </a14:m>
                <a:r>
                  <a:rPr lang="en-ID" dirty="0">
                    <a:solidFill>
                      <a:schemeClr val="bg2"/>
                    </a:solidFill>
                  </a:rPr>
                  <a:t> is correlated with </a:t>
                </a:r>
                <a14:m>
                  <m:oMath xmlns:m="http://schemas.openxmlformats.org/officeDocument/2006/math">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oMath>
                </a14:m>
                <a:r>
                  <a:rPr lang="en-ID" dirty="0">
                    <a:solidFill>
                      <a:schemeClr val="bg2"/>
                    </a:solidFill>
                  </a:rPr>
                  <a:t> and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−2</m:t>
                        </m:r>
                      </m:sub>
                    </m:sSub>
                  </m:oMath>
                </a14:m>
                <a:r>
                  <a:rPr lang="en-ID" dirty="0">
                    <a:solidFill>
                      <a:schemeClr val="bg2"/>
                    </a:solidFill>
                  </a:rPr>
                  <a:t> is not correlated with </a:t>
                </a:r>
                <a14:m>
                  <m:oMath xmlns:m="http://schemas.openxmlformats.org/officeDocument/2006/math">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oMath>
                </a14:m>
                <a:endParaRPr lang="en-ID" dirty="0">
                  <a:solidFill>
                    <a:schemeClr val="bg2"/>
                  </a:solidFill>
                </a:endParaRPr>
              </a:p>
            </p:txBody>
          </p:sp>
        </mc:Choice>
        <mc:Fallback>
          <p:sp>
            <p:nvSpPr>
              <p:cNvPr id="6" name="Rectangle 5">
                <a:extLst>
                  <a:ext uri="{FF2B5EF4-FFF2-40B4-BE49-F238E27FC236}">
                    <a16:creationId xmlns:a16="http://schemas.microsoft.com/office/drawing/2014/main" id="{69CBFD1E-E22C-24C9-37CB-DA4FDC5201F9}"/>
                  </a:ext>
                </a:extLst>
              </p:cNvPr>
              <p:cNvSpPr>
                <a:spLocks noRot="1" noChangeAspect="1" noMove="1" noResize="1" noEditPoints="1" noAdjustHandles="1" noChangeArrowheads="1" noChangeShapeType="1" noTextEdit="1"/>
              </p:cNvSpPr>
              <p:nvPr/>
            </p:nvSpPr>
            <p:spPr>
              <a:xfrm>
                <a:off x="269574" y="983419"/>
                <a:ext cx="8604851" cy="1898542"/>
              </a:xfrm>
              <a:prstGeom prst="rect">
                <a:avLst/>
              </a:prstGeom>
              <a:blipFill>
                <a:blip r:embed="rId3"/>
                <a:stretch>
                  <a:fillRect l="-212" t="-3514" r="-142" b="-6070"/>
                </a:stretch>
              </a:blipFill>
              <a:ln w="3175">
                <a:solidFill>
                  <a:schemeClr val="accent1"/>
                </a:solidFill>
                <a:prstDash val="lgDashDot"/>
              </a:ln>
            </p:spPr>
            <p:txBody>
              <a:bodyPr/>
              <a:lstStyle/>
              <a:p>
                <a:r>
                  <a:rPr lang="en-ID">
                    <a:noFill/>
                  </a:rPr>
                  <a:t> </a:t>
                </a:r>
              </a:p>
            </p:txBody>
          </p:sp>
        </mc:Fallback>
      </mc:AlternateContent>
      <p:sp>
        <p:nvSpPr>
          <p:cNvPr id="2" name="Rectangle 1">
            <a:extLst>
              <a:ext uri="{FF2B5EF4-FFF2-40B4-BE49-F238E27FC236}">
                <a16:creationId xmlns:a16="http://schemas.microsoft.com/office/drawing/2014/main" id="{AB986644-3FE3-4FCE-979D-AE251B4D40D0}"/>
              </a:ext>
            </a:extLst>
          </p:cNvPr>
          <p:cNvSpPr/>
          <p:nvPr/>
        </p:nvSpPr>
        <p:spPr>
          <a:xfrm>
            <a:off x="269574" y="2911202"/>
            <a:ext cx="8604850" cy="370659"/>
          </a:xfrm>
          <a:prstGeom prst="rect">
            <a:avLst/>
          </a:prstGeom>
          <a:solidFill>
            <a:schemeClr val="accent6">
              <a:lumMod val="25000"/>
            </a:schemeClr>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60000"/>
                    <a:lumOff val="40000"/>
                  </a:schemeClr>
                </a:solidFill>
              </a:rPr>
              <a:t>Limitations of Difference GMM!</a:t>
            </a:r>
            <a:endParaRPr lang="en-ID" dirty="0">
              <a:solidFill>
                <a:schemeClr val="accent3">
                  <a:lumMod val="60000"/>
                  <a:lumOff val="40000"/>
                </a:schemeClr>
              </a:solidFill>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D8E3BB93-D326-09F1-29A8-71EAA12D9EA3}"/>
                  </a:ext>
                </a:extLst>
              </p:cNvPr>
              <p:cNvSpPr/>
              <p:nvPr/>
            </p:nvSpPr>
            <p:spPr>
              <a:xfrm>
                <a:off x="269573" y="3233854"/>
                <a:ext cx="8604851" cy="1855982"/>
              </a:xfrm>
              <a:prstGeom prst="rect">
                <a:avLst/>
              </a:prstGeom>
              <a:solidFill>
                <a:schemeClr val="bg1"/>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b="1" dirty="0">
                    <a:solidFill>
                      <a:schemeClr val="bg2"/>
                    </a:solidFill>
                  </a:rPr>
                  <a:t>Weak Instruments in Highly Persistent Data! </a:t>
                </a:r>
                <a:r>
                  <a:rPr lang="en-US" dirty="0">
                    <a:solidFill>
                      <a:schemeClr val="bg2"/>
                    </a:solidFill>
                  </a:rPr>
                  <a:t>Using lagged variables will result in weak instruments if the value of </a:t>
                </a:r>
                <a14:m>
                  <m:oMath xmlns:m="http://schemas.openxmlformats.org/officeDocument/2006/math">
                    <m:r>
                      <a:rPr lang="en-US" b="0" i="1" smtClean="0">
                        <a:solidFill>
                          <a:schemeClr val="bg2"/>
                        </a:solidFill>
                        <a:latin typeface="Cambria Math" panose="02040503050406030204" pitchFamily="18" charset="0"/>
                      </a:rPr>
                      <m:t>𝑦</m:t>
                    </m:r>
                  </m:oMath>
                </a14:m>
                <a:r>
                  <a:rPr lang="en-ID" b="1" dirty="0">
                    <a:solidFill>
                      <a:schemeClr val="bg2"/>
                    </a:solidFill>
                  </a:rPr>
                  <a:t> </a:t>
                </a:r>
                <a:r>
                  <a:rPr lang="en-ID" dirty="0">
                    <a:solidFill>
                      <a:schemeClr val="bg2"/>
                    </a:solidFill>
                  </a:rPr>
                  <a:t>is persistent (barely changes from one period to the other) </a:t>
                </a:r>
                <a14:m>
                  <m:oMath xmlns:m="http://schemas.openxmlformats.org/officeDocument/2006/math">
                    <m:r>
                      <a:rPr lang="en-US" b="0" i="1" smtClean="0">
                        <a:solidFill>
                          <a:schemeClr val="bg2"/>
                        </a:solidFill>
                        <a:latin typeface="Cambria Math" panose="02040503050406030204" pitchFamily="18" charset="0"/>
                      </a:rPr>
                      <m:t>→</m:t>
                    </m:r>
                  </m:oMath>
                </a14:m>
                <a:r>
                  <a:rPr lang="en-ID" dirty="0">
                    <a:solidFill>
                      <a:schemeClr val="bg2"/>
                    </a:solidFill>
                  </a:rPr>
                  <a:t> 1) biased coefficient estimates, large S.E, too many invalid instruments (failing Hansen Test)</a:t>
                </a:r>
              </a:p>
              <a:p>
                <a:pPr marL="342900" indent="-342900" algn="just">
                  <a:buFont typeface="+mj-lt"/>
                  <a:buAutoNum type="arabicPeriod"/>
                </a:pPr>
                <a:r>
                  <a:rPr lang="en-ID" b="1" dirty="0">
                    <a:solidFill>
                      <a:schemeClr val="bg2"/>
                    </a:solidFill>
                  </a:rPr>
                  <a:t>Loss of Long-Run Information</a:t>
                </a:r>
                <a:r>
                  <a:rPr lang="en-ID" dirty="0">
                    <a:solidFill>
                      <a:schemeClr val="bg2"/>
                    </a:solidFill>
                  </a:rPr>
                  <a:t>! First-differencing removes long-run cross-sectional variation in the data.</a:t>
                </a:r>
              </a:p>
              <a:p>
                <a:pPr marL="342900" indent="-342900" algn="just">
                  <a:buFont typeface="+mj-lt"/>
                  <a:buAutoNum type="arabicPeriod"/>
                </a:pPr>
                <a:r>
                  <a:rPr lang="en-ID" b="1" dirty="0">
                    <a:solidFill>
                      <a:schemeClr val="bg2"/>
                    </a:solidFill>
                  </a:rPr>
                  <a:t>Instrument Overfit! </a:t>
                </a:r>
                <a:r>
                  <a:rPr lang="en-US" dirty="0">
                    <a:solidFill>
                      <a:schemeClr val="bg2"/>
                    </a:solidFill>
                  </a:rPr>
                  <a:t>In short panels with large N, Difference GMM generates a huge number of instruments (lagged values for every time period). This can overfit the instrumented variables and make overidentification tests like the Hansen J test unreliable.</a:t>
                </a:r>
                <a:endParaRPr lang="en-ID" dirty="0">
                  <a:solidFill>
                    <a:schemeClr val="bg2"/>
                  </a:solidFill>
                </a:endParaRPr>
              </a:p>
            </p:txBody>
          </p:sp>
        </mc:Choice>
        <mc:Fallback>
          <p:sp>
            <p:nvSpPr>
              <p:cNvPr id="4" name="Rectangle 3">
                <a:extLst>
                  <a:ext uri="{FF2B5EF4-FFF2-40B4-BE49-F238E27FC236}">
                    <a16:creationId xmlns:a16="http://schemas.microsoft.com/office/drawing/2014/main" id="{D8E3BB93-D326-09F1-29A8-71EAA12D9EA3}"/>
                  </a:ext>
                </a:extLst>
              </p:cNvPr>
              <p:cNvSpPr>
                <a:spLocks noRot="1" noChangeAspect="1" noMove="1" noResize="1" noEditPoints="1" noAdjustHandles="1" noChangeArrowheads="1" noChangeShapeType="1" noTextEdit="1"/>
              </p:cNvSpPr>
              <p:nvPr/>
            </p:nvSpPr>
            <p:spPr>
              <a:xfrm>
                <a:off x="269573" y="3233854"/>
                <a:ext cx="8604851" cy="1855982"/>
              </a:xfrm>
              <a:prstGeom prst="rect">
                <a:avLst/>
              </a:prstGeom>
              <a:blipFill>
                <a:blip r:embed="rId4"/>
                <a:stretch>
                  <a:fillRect l="-71" r="-142" b="-1634"/>
                </a:stretch>
              </a:blipFill>
              <a:ln w="3175">
                <a:solidFill>
                  <a:schemeClr val="accent1"/>
                </a:solidFill>
                <a:prstDash val="lgDashDot"/>
              </a:ln>
            </p:spPr>
            <p:txBody>
              <a:bodyPr/>
              <a:lstStyle/>
              <a:p>
                <a:r>
                  <a:rPr lang="en-ID">
                    <a:noFill/>
                  </a:rPr>
                  <a:t> </a:t>
                </a:r>
              </a:p>
            </p:txBody>
          </p:sp>
        </mc:Fallback>
      </mc:AlternateContent>
    </p:spTree>
    <p:extLst>
      <p:ext uri="{BB962C8B-B14F-4D97-AF65-F5344CB8AC3E}">
        <p14:creationId xmlns:p14="http://schemas.microsoft.com/office/powerpoint/2010/main" val="288594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Difference GMM vs System GMM</a:t>
            </a:r>
          </a:p>
        </p:txBody>
      </p:sp>
      <p:sp>
        <p:nvSpPr>
          <p:cNvPr id="9" name="Rectangle 8">
            <a:extLst>
              <a:ext uri="{FF2B5EF4-FFF2-40B4-BE49-F238E27FC236}">
                <a16:creationId xmlns:a16="http://schemas.microsoft.com/office/drawing/2014/main" id="{51DDFD35-1EA4-CB77-CC1D-FEA24100966F}"/>
              </a:ext>
            </a:extLst>
          </p:cNvPr>
          <p:cNvSpPr/>
          <p:nvPr/>
        </p:nvSpPr>
        <p:spPr>
          <a:xfrm>
            <a:off x="162412" y="658547"/>
            <a:ext cx="8738517" cy="370659"/>
          </a:xfrm>
          <a:prstGeom prst="rect">
            <a:avLst/>
          </a:prstGeom>
          <a:solidFill>
            <a:schemeClr val="accent6">
              <a:lumMod val="25000"/>
            </a:schemeClr>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60000"/>
                    <a:lumOff val="40000"/>
                  </a:schemeClr>
                </a:solidFill>
              </a:rPr>
              <a:t>System GMM  (Arellano and </a:t>
            </a:r>
            <a:r>
              <a:rPr lang="en-US" dirty="0" err="1">
                <a:solidFill>
                  <a:schemeClr val="accent3">
                    <a:lumMod val="60000"/>
                    <a:lumOff val="40000"/>
                  </a:schemeClr>
                </a:solidFill>
              </a:rPr>
              <a:t>Bover</a:t>
            </a:r>
            <a:r>
              <a:rPr lang="en-US" dirty="0">
                <a:solidFill>
                  <a:schemeClr val="accent3">
                    <a:lumMod val="60000"/>
                    <a:lumOff val="40000"/>
                  </a:schemeClr>
                </a:solidFill>
              </a:rPr>
              <a:t>, 1995)</a:t>
            </a:r>
            <a:endParaRPr lang="en-ID" dirty="0">
              <a:solidFill>
                <a:schemeClr val="accent3">
                  <a:lumMod val="60000"/>
                  <a:lumOff val="40000"/>
                </a:schemeClr>
              </a:solidFill>
            </a:endParaRP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52C8117A-7663-34A6-EABC-1C9389B2D054}"/>
                  </a:ext>
                </a:extLst>
              </p:cNvPr>
              <p:cNvSpPr/>
              <p:nvPr/>
            </p:nvSpPr>
            <p:spPr>
              <a:xfrm>
                <a:off x="162412" y="1029852"/>
                <a:ext cx="8738519" cy="2465703"/>
              </a:xfrm>
              <a:prstGeom prst="rect">
                <a:avLst/>
              </a:prstGeom>
              <a:no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2"/>
                    </a:solidFill>
                  </a:rPr>
                  <a:t>System GMM was created to solve issues occurred in Difference GMM</a:t>
                </a:r>
              </a:p>
              <a:p>
                <a:pPr marL="285750" indent="-285750" algn="just">
                  <a:buFont typeface="Arial" panose="020B0604020202020204" pitchFamily="34" charset="0"/>
                  <a:buChar char="•"/>
                </a:pPr>
                <a:r>
                  <a:rPr lang="en-US" dirty="0">
                    <a:solidFill>
                      <a:schemeClr val="bg2"/>
                    </a:solidFill>
                  </a:rPr>
                  <a:t>Instead of using a single first differenced eq, System GMM uses a </a:t>
                </a:r>
                <a:r>
                  <a:rPr lang="en-US" b="1" dirty="0">
                    <a:solidFill>
                      <a:schemeClr val="bg2"/>
                    </a:solidFill>
                  </a:rPr>
                  <a:t>system of two equations</a:t>
                </a:r>
                <a:r>
                  <a:rPr lang="en-US" dirty="0">
                    <a:solidFill>
                      <a:schemeClr val="bg2"/>
                    </a:solidFill>
                  </a:rPr>
                  <a:t>:</a:t>
                </a:r>
              </a:p>
              <a:p>
                <a:pPr algn="just"/>
                <a:r>
                  <a:rPr lang="en-US" dirty="0">
                    <a:solidFill>
                      <a:schemeClr val="bg2"/>
                    </a:solidFill>
                  </a:rPr>
                  <a:t>	1. The differenced eq. (as in diff. GMM):</a:t>
                </a:r>
                <a:endParaRPr lang="en-US" b="1" dirty="0">
                  <a:solidFill>
                    <a:schemeClr val="bg2"/>
                  </a:solidFill>
                </a:endParaRPr>
              </a:p>
              <a:p>
                <a:pPr algn="just"/>
                <a14:m>
                  <m:oMathPara xmlns:m="http://schemas.openxmlformats.org/officeDocument/2006/math">
                    <m:oMathParaPr>
                      <m:jc m:val="centerGroup"/>
                    </m:oMathParaPr>
                    <m:oMath xmlns:m="http://schemas.openxmlformats.org/officeDocument/2006/math">
                      <m:r>
                        <a:rPr lang="en-US" i="1">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𝑦</m:t>
                          </m:r>
                        </m:e>
                        <m:sub>
                          <m:r>
                            <a:rPr lang="en-US" i="1">
                              <a:solidFill>
                                <a:schemeClr val="bg2"/>
                              </a:solidFill>
                              <a:latin typeface="Cambria Math" panose="02040503050406030204" pitchFamily="18" charset="0"/>
                            </a:rPr>
                            <m:t>𝑖𝑡</m:t>
                          </m:r>
                        </m:sub>
                      </m:sSub>
                      <m:r>
                        <a:rPr lang="en-US" i="1">
                          <a:solidFill>
                            <a:schemeClr val="bg2"/>
                          </a:solidFill>
                          <a:latin typeface="Cambria Math" panose="02040503050406030204" pitchFamily="18" charset="0"/>
                        </a:rPr>
                        <m:t>=</m:t>
                      </m:r>
                      <m:r>
                        <a:rPr lang="en-US" i="1">
                          <a:solidFill>
                            <a:schemeClr val="bg2"/>
                          </a:solidFill>
                          <a:latin typeface="Cambria Math" panose="02040503050406030204" pitchFamily="18" charset="0"/>
                        </a:rPr>
                        <m:t>𝜌</m:t>
                      </m:r>
                      <m:r>
                        <a:rPr lang="en-US" i="1">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𝑦</m:t>
                          </m:r>
                        </m:e>
                        <m:sub>
                          <m:r>
                            <a:rPr lang="en-US" i="1">
                              <a:solidFill>
                                <a:schemeClr val="bg2"/>
                              </a:solidFill>
                              <a:latin typeface="Cambria Math" panose="02040503050406030204" pitchFamily="18" charset="0"/>
                            </a:rPr>
                            <m:t>𝑖𝑡</m:t>
                          </m:r>
                          <m:r>
                            <a:rPr lang="en-US" i="1">
                              <a:solidFill>
                                <a:schemeClr val="bg2"/>
                              </a:solidFill>
                              <a:latin typeface="Cambria Math" panose="02040503050406030204" pitchFamily="18" charset="0"/>
                            </a:rPr>
                            <m:t>−1</m:t>
                          </m:r>
                        </m:sub>
                      </m:sSub>
                      <m:r>
                        <a:rPr lang="en-US" i="1">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𝑥</m:t>
                          </m:r>
                        </m:e>
                        <m:sub>
                          <m:r>
                            <a:rPr lang="en-US" i="1">
                              <a:solidFill>
                                <a:schemeClr val="bg2"/>
                              </a:solidFill>
                              <a:latin typeface="Cambria Math" panose="02040503050406030204" pitchFamily="18" charset="0"/>
                            </a:rPr>
                            <m:t>𝑖𝑡</m:t>
                          </m:r>
                        </m:sub>
                      </m:sSub>
                      <m:r>
                        <a:rPr lang="en-US" i="1">
                          <a:solidFill>
                            <a:schemeClr val="bg2"/>
                          </a:solidFill>
                          <a:latin typeface="Cambria Math" panose="02040503050406030204" pitchFamily="18" charset="0"/>
                        </a:rPr>
                        <m:t>𝛽</m:t>
                      </m:r>
                      <m:r>
                        <a:rPr lang="en-US" i="1">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𝜖</m:t>
                          </m:r>
                        </m:e>
                        <m:sub>
                          <m:r>
                            <a:rPr lang="en-US" i="1">
                              <a:solidFill>
                                <a:schemeClr val="bg2"/>
                              </a:solidFill>
                              <a:latin typeface="Cambria Math" panose="02040503050406030204" pitchFamily="18" charset="0"/>
                            </a:rPr>
                            <m:t>𝑖𝑡</m:t>
                          </m:r>
                        </m:sub>
                      </m:sSub>
                    </m:oMath>
                  </m:oMathPara>
                </a14:m>
                <a:endParaRPr lang="en-US" dirty="0">
                  <a:solidFill>
                    <a:schemeClr val="bg2"/>
                  </a:solidFill>
                </a:endParaRPr>
              </a:p>
              <a:p>
                <a:pPr algn="just"/>
                <a:r>
                  <a:rPr lang="en-US" dirty="0">
                    <a:solidFill>
                      <a:schemeClr val="bg2"/>
                    </a:solidFill>
                  </a:rPr>
                  <a:t>	2. Levels equation:</a:t>
                </a:r>
              </a:p>
              <a:p>
                <a:pPr algn="just"/>
                <a14:m>
                  <m:oMathPara xmlns:m="http://schemas.openxmlformats.org/officeDocument/2006/math">
                    <m:oMathParaPr>
                      <m:jc m:val="centerGroup"/>
                    </m:oMathParaPr>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𝜌</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𝛽</m:t>
                      </m:r>
                      <m:r>
                        <a:rPr lang="en-US" b="0" i="1" smtClean="0">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𝛼</m:t>
                          </m:r>
                        </m:e>
                        <m:sub>
                          <m:r>
                            <a:rPr lang="en-US" i="1">
                              <a:solidFill>
                                <a:schemeClr val="bg2"/>
                              </a:solidFill>
                              <a:latin typeface="Cambria Math" panose="02040503050406030204" pitchFamily="18" charset="0"/>
                            </a:rPr>
                            <m:t>𝑖</m:t>
                          </m:r>
                        </m:sub>
                      </m:sSub>
                      <m:r>
                        <a:rPr lang="en-US" i="1">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oMath>
                  </m:oMathPara>
                </a14:m>
                <a:endParaRPr lang="en-US" dirty="0">
                  <a:solidFill>
                    <a:schemeClr val="bg2"/>
                  </a:solidFill>
                </a:endParaRPr>
              </a:p>
              <a:p>
                <a:pPr algn="just"/>
                <a:r>
                  <a:rPr lang="en-US" dirty="0">
                    <a:solidFill>
                      <a:schemeClr val="bg2"/>
                    </a:solidFill>
                  </a:rPr>
                  <a:t>	adding levels equation is vital to address the weaknesses of diff. GMM</a:t>
                </a:r>
              </a:p>
              <a:p>
                <a:pPr marL="285750" indent="-285750" algn="just">
                  <a:buFont typeface="Arial" panose="020B0604020202020204" pitchFamily="34" charset="0"/>
                  <a:buChar char="•"/>
                </a:pPr>
                <a:r>
                  <a:rPr lang="en-US" dirty="0">
                    <a:solidFill>
                      <a:schemeClr val="bg2"/>
                    </a:solidFill>
                  </a:rPr>
                  <a:t>Then, we can create the moment condition assumption:</a:t>
                </a:r>
              </a:p>
              <a:p>
                <a:pPr algn="just"/>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𝐸</m:t>
                      </m:r>
                      <m:d>
                        <m:dPr>
                          <m:begChr m:val="["/>
                          <m:endChr m:val="]"/>
                          <m:ctrlPr>
                            <a:rPr lang="en-US" b="0" i="1" smtClean="0">
                              <a:solidFill>
                                <a:schemeClr val="bg2"/>
                              </a:solidFill>
                              <a:latin typeface="Cambria Math" panose="02040503050406030204" pitchFamily="18" charset="0"/>
                            </a:rPr>
                          </m:ctrlPr>
                        </m:dPr>
                        <m:e>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r>
                            <a:rPr lang="en-US" b="0" i="1" smtClean="0">
                              <a:solidFill>
                                <a:schemeClr val="bg2"/>
                              </a:solidFill>
                              <a:latin typeface="Cambria Math" panose="02040503050406030204" pitchFamily="18" charset="0"/>
                            </a:rPr>
                            <m:t>,</m:t>
                          </m:r>
                          <m:d>
                            <m:dPr>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e>
                          </m:d>
                        </m:e>
                      </m:d>
                      <m:r>
                        <a:rPr lang="en-US" b="0" i="1" smtClean="0">
                          <a:solidFill>
                            <a:schemeClr val="bg2"/>
                          </a:solidFill>
                          <a:latin typeface="Cambria Math" panose="02040503050406030204" pitchFamily="18" charset="0"/>
                        </a:rPr>
                        <m:t>=0</m:t>
                      </m:r>
                    </m:oMath>
                  </m:oMathPara>
                </a14:m>
                <a:endParaRPr lang="en-US" dirty="0">
                  <a:solidFill>
                    <a:schemeClr val="bg2"/>
                  </a:solidFill>
                </a:endParaRPr>
              </a:p>
              <a:p>
                <a:pPr algn="just"/>
                <a:r>
                  <a:rPr lang="en-US" dirty="0">
                    <a:solidFill>
                      <a:schemeClr val="bg2"/>
                    </a:solidFill>
                  </a:rPr>
                  <a:t>Which mean, the first differences of the instrumented variables </a:t>
                </a:r>
                <a14:m>
                  <m:oMath xmlns:m="http://schemas.openxmlformats.org/officeDocument/2006/math">
                    <m:sSub>
                      <m:sSubPr>
                        <m:ctrlPr>
                          <a:rPr lang="en-US" b="0" i="0" smtClean="0">
                            <a:solidFill>
                              <a:schemeClr val="bg2"/>
                            </a:solidFill>
                            <a:latin typeface="Cambria Math" panose="02040503050406030204" pitchFamily="18" charset="0"/>
                          </a:rPr>
                        </m:ctrlPr>
                      </m:sSubPr>
                      <m:e>
                        <m:r>
                          <m:rPr>
                            <m:sty m:val="p"/>
                          </m:rPr>
                          <a:rPr lang="en-US" b="0" i="0" smtClean="0">
                            <a:solidFill>
                              <a:schemeClr val="bg2"/>
                            </a:solidFill>
                            <a:latin typeface="Cambria Math" panose="02040503050406030204" pitchFamily="18" charset="0"/>
                          </a:rPr>
                          <m:t>z</m:t>
                        </m:r>
                      </m:e>
                      <m:sub>
                        <m:r>
                          <m:rPr>
                            <m:sty m:val="p"/>
                          </m:rPr>
                          <a:rPr lang="en-US" b="0" i="0" smtClean="0">
                            <a:solidFill>
                              <a:schemeClr val="bg2"/>
                            </a:solidFill>
                            <a:latin typeface="Cambria Math" panose="02040503050406030204" pitchFamily="18" charset="0"/>
                          </a:rPr>
                          <m:t>it</m:t>
                        </m:r>
                      </m:sub>
                    </m:sSub>
                    <m:r>
                      <a:rPr lang="en-US" b="0" i="0"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oMath>
                </a14:m>
                <a:r>
                  <a:rPr lang="en-US" dirty="0">
                    <a:solidFill>
                      <a:schemeClr val="bg2"/>
                    </a:solidFill>
                  </a:rPr>
                  <a:t> is uncorrelated with individual effect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oMath>
                </a14:m>
                <a:r>
                  <a:rPr lang="en-US" dirty="0">
                    <a:solidFill>
                      <a:schemeClr val="bg2"/>
                    </a:solidFill>
                  </a:rPr>
                  <a:t> and error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oMath>
                </a14:m>
                <a:r>
                  <a:rPr lang="en-US" dirty="0">
                    <a:solidFill>
                      <a:schemeClr val="bg2"/>
                    </a:solidFill>
                  </a:rPr>
                  <a:t>. </a:t>
                </a:r>
                <a14:m>
                  <m:oMath xmlns:m="http://schemas.openxmlformats.org/officeDocument/2006/math">
                    <m:r>
                      <a:rPr lang="en-US" i="1">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𝑦</m:t>
                        </m:r>
                      </m:e>
                      <m:sub>
                        <m:r>
                          <a:rPr lang="en-US" i="1">
                            <a:solidFill>
                              <a:schemeClr val="bg2"/>
                            </a:solidFill>
                            <a:latin typeface="Cambria Math" panose="02040503050406030204" pitchFamily="18" charset="0"/>
                          </a:rPr>
                          <m:t>𝑖𝑡</m:t>
                        </m:r>
                        <m:r>
                          <a:rPr lang="en-US" i="1">
                            <a:solidFill>
                              <a:schemeClr val="bg2"/>
                            </a:solidFill>
                            <a:latin typeface="Cambria Math" panose="02040503050406030204" pitchFamily="18" charset="0"/>
                          </a:rPr>
                          <m:t>−1</m:t>
                        </m:r>
                      </m:sub>
                    </m:sSub>
                  </m:oMath>
                </a14:m>
                <a:r>
                  <a:rPr lang="en-US" dirty="0">
                    <a:solidFill>
                      <a:schemeClr val="bg2"/>
                    </a:solidFill>
                  </a:rPr>
                  <a:t> is the instrument for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r>
                          <a:rPr lang="en-US" b="0" i="1" smtClean="0">
                            <a:solidFill>
                              <a:schemeClr val="bg2"/>
                            </a:solidFill>
                            <a:latin typeface="Cambria Math" panose="02040503050406030204" pitchFamily="18" charset="0"/>
                          </a:rPr>
                          <m:t>−1</m:t>
                        </m:r>
                      </m:sub>
                    </m:sSub>
                  </m:oMath>
                </a14:m>
                <a:r>
                  <a:rPr lang="en-US" dirty="0">
                    <a:solidFill>
                      <a:schemeClr val="bg2"/>
                    </a:solidFill>
                  </a:rPr>
                  <a:t>.</a:t>
                </a:r>
              </a:p>
            </p:txBody>
          </p:sp>
        </mc:Choice>
        <mc:Fallback>
          <p:sp>
            <p:nvSpPr>
              <p:cNvPr id="10" name="Rectangle 9">
                <a:extLst>
                  <a:ext uri="{FF2B5EF4-FFF2-40B4-BE49-F238E27FC236}">
                    <a16:creationId xmlns:a16="http://schemas.microsoft.com/office/drawing/2014/main" id="{52C8117A-7663-34A6-EABC-1C9389B2D054}"/>
                  </a:ext>
                </a:extLst>
              </p:cNvPr>
              <p:cNvSpPr>
                <a:spLocks noRot="1" noChangeAspect="1" noMove="1" noResize="1" noEditPoints="1" noAdjustHandles="1" noChangeArrowheads="1" noChangeShapeType="1" noTextEdit="1"/>
              </p:cNvSpPr>
              <p:nvPr/>
            </p:nvSpPr>
            <p:spPr>
              <a:xfrm>
                <a:off x="162412" y="1029852"/>
                <a:ext cx="8738519" cy="2465703"/>
              </a:xfrm>
              <a:prstGeom prst="rect">
                <a:avLst/>
              </a:prstGeom>
              <a:blipFill>
                <a:blip r:embed="rId3"/>
                <a:stretch>
                  <a:fillRect l="-209" r="-139" b="-1975"/>
                </a:stretch>
              </a:blipFill>
              <a:ln w="3175">
                <a:solidFill>
                  <a:schemeClr val="accent1"/>
                </a:solidFill>
                <a:prstDash val="lgDashDot"/>
              </a:ln>
            </p:spPr>
            <p:txBody>
              <a:bodyPr/>
              <a:lstStyle/>
              <a:p>
                <a:r>
                  <a:rPr lang="en-ID">
                    <a:noFill/>
                  </a:rPr>
                  <a:t> </a:t>
                </a:r>
              </a:p>
            </p:txBody>
          </p:sp>
        </mc:Fallback>
      </mc:AlternateContent>
      <p:sp>
        <p:nvSpPr>
          <p:cNvPr id="2" name="Rectangle 1">
            <a:extLst>
              <a:ext uri="{FF2B5EF4-FFF2-40B4-BE49-F238E27FC236}">
                <a16:creationId xmlns:a16="http://schemas.microsoft.com/office/drawing/2014/main" id="{28768389-326D-CCCD-BA3C-0E2097114BE8}"/>
              </a:ext>
            </a:extLst>
          </p:cNvPr>
          <p:cNvSpPr/>
          <p:nvPr/>
        </p:nvSpPr>
        <p:spPr>
          <a:xfrm>
            <a:off x="92959" y="3495555"/>
            <a:ext cx="4409589" cy="370659"/>
          </a:xfrm>
          <a:prstGeom prst="rect">
            <a:avLst/>
          </a:prstGeom>
          <a:solidFill>
            <a:schemeClr val="accent6">
              <a:lumMod val="25000"/>
            </a:schemeClr>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60000"/>
                    <a:lumOff val="40000"/>
                  </a:schemeClr>
                </a:solidFill>
              </a:rPr>
              <a:t>Advantage</a:t>
            </a:r>
            <a:endParaRPr lang="en-ID"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D1E95356-A317-5F2D-45AF-B660B1D51C0B}"/>
              </a:ext>
            </a:extLst>
          </p:cNvPr>
          <p:cNvSpPr/>
          <p:nvPr/>
        </p:nvSpPr>
        <p:spPr>
          <a:xfrm>
            <a:off x="92958" y="3866214"/>
            <a:ext cx="4409589" cy="1277286"/>
          </a:xfrm>
          <a:prstGeom prst="rect">
            <a:avLst/>
          </a:prstGeom>
          <a:solidFill>
            <a:schemeClr val="bg1"/>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2"/>
                </a:solidFill>
              </a:rPr>
              <a:t>Handles weak instruments</a:t>
            </a:r>
          </a:p>
          <a:p>
            <a:pPr marL="285750" indent="-285750" algn="just">
              <a:buFont typeface="Arial" panose="020B0604020202020204" pitchFamily="34" charset="0"/>
              <a:buChar char="•"/>
            </a:pPr>
            <a:r>
              <a:rPr lang="en-US" dirty="0">
                <a:solidFill>
                  <a:schemeClr val="bg2"/>
                </a:solidFill>
              </a:rPr>
              <a:t>Uses both cross-sectional and time-series variation</a:t>
            </a:r>
          </a:p>
          <a:p>
            <a:pPr marL="285750" indent="-285750" algn="just">
              <a:buFont typeface="Arial" panose="020B0604020202020204" pitchFamily="34" charset="0"/>
              <a:buChar char="•"/>
            </a:pPr>
            <a:r>
              <a:rPr lang="en-US" dirty="0">
                <a:solidFill>
                  <a:schemeClr val="bg2"/>
                </a:solidFill>
              </a:rPr>
              <a:t>Allows more valid moment conditions</a:t>
            </a:r>
          </a:p>
          <a:p>
            <a:pPr marL="285750" indent="-285750" algn="just">
              <a:buFont typeface="Arial" panose="020B0604020202020204" pitchFamily="34" charset="0"/>
              <a:buChar char="•"/>
            </a:pPr>
            <a:r>
              <a:rPr lang="en-US" dirty="0">
                <a:solidFill>
                  <a:schemeClr val="bg2"/>
                </a:solidFill>
              </a:rPr>
              <a:t>Preserves level information</a:t>
            </a:r>
          </a:p>
        </p:txBody>
      </p:sp>
      <p:sp>
        <p:nvSpPr>
          <p:cNvPr id="7" name="Rectangle 6">
            <a:extLst>
              <a:ext uri="{FF2B5EF4-FFF2-40B4-BE49-F238E27FC236}">
                <a16:creationId xmlns:a16="http://schemas.microsoft.com/office/drawing/2014/main" id="{081BFF0D-BCE2-F969-A48C-AA3E5BB58BD4}"/>
              </a:ext>
            </a:extLst>
          </p:cNvPr>
          <p:cNvSpPr/>
          <p:nvPr/>
        </p:nvSpPr>
        <p:spPr>
          <a:xfrm>
            <a:off x="4571999" y="3495555"/>
            <a:ext cx="4409589" cy="370659"/>
          </a:xfrm>
          <a:prstGeom prst="rect">
            <a:avLst/>
          </a:prstGeom>
          <a:solidFill>
            <a:schemeClr val="accent6">
              <a:lumMod val="25000"/>
            </a:schemeClr>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60000"/>
                    <a:lumOff val="40000"/>
                  </a:schemeClr>
                </a:solidFill>
              </a:rPr>
              <a:t>Challenges</a:t>
            </a:r>
            <a:endParaRPr lang="en-ID" dirty="0">
              <a:solidFill>
                <a:schemeClr val="accent3">
                  <a:lumMod val="60000"/>
                  <a:lumOff val="40000"/>
                </a:schemeClr>
              </a:solidFill>
            </a:endParaRPr>
          </a:p>
        </p:txBody>
      </p:sp>
      <p:sp>
        <p:nvSpPr>
          <p:cNvPr id="8" name="Rectangle 7">
            <a:extLst>
              <a:ext uri="{FF2B5EF4-FFF2-40B4-BE49-F238E27FC236}">
                <a16:creationId xmlns:a16="http://schemas.microsoft.com/office/drawing/2014/main" id="{E29F36F2-6450-C786-8CBB-C3E722338646}"/>
              </a:ext>
            </a:extLst>
          </p:cNvPr>
          <p:cNvSpPr/>
          <p:nvPr/>
        </p:nvSpPr>
        <p:spPr>
          <a:xfrm>
            <a:off x="4571998" y="3866214"/>
            <a:ext cx="4409589" cy="1277286"/>
          </a:xfrm>
          <a:prstGeom prst="rect">
            <a:avLst/>
          </a:prstGeom>
          <a:solidFill>
            <a:schemeClr val="bg1"/>
          </a:solid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2"/>
                </a:solidFill>
              </a:rPr>
              <a:t>Too many instruments</a:t>
            </a:r>
          </a:p>
          <a:p>
            <a:pPr marL="285750" indent="-285750" algn="just">
              <a:buFont typeface="Arial" panose="020B0604020202020204" pitchFamily="34" charset="0"/>
              <a:buChar char="•"/>
            </a:pPr>
            <a:r>
              <a:rPr lang="en-US" dirty="0">
                <a:solidFill>
                  <a:schemeClr val="bg2"/>
                </a:solidFill>
              </a:rPr>
              <a:t>Still biased if panel is very short</a:t>
            </a:r>
          </a:p>
          <a:p>
            <a:pPr marL="285750" indent="-285750" algn="just">
              <a:buFont typeface="Arial" panose="020B0604020202020204" pitchFamily="34" charset="0"/>
              <a:buChar char="•"/>
            </a:pPr>
            <a:r>
              <a:rPr lang="en-US" dirty="0">
                <a:solidFill>
                  <a:schemeClr val="bg2"/>
                </a:solidFill>
              </a:rPr>
              <a:t>Relatively high computation. Works perfectly in a large data situation.</a:t>
            </a:r>
          </a:p>
        </p:txBody>
      </p:sp>
    </p:spTree>
    <p:extLst>
      <p:ext uri="{BB962C8B-B14F-4D97-AF65-F5344CB8AC3E}">
        <p14:creationId xmlns:p14="http://schemas.microsoft.com/office/powerpoint/2010/main" val="364243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Difference GMM vs System GMM</a:t>
            </a:r>
          </a:p>
        </p:txBody>
      </p:sp>
      <p:sp>
        <p:nvSpPr>
          <p:cNvPr id="15" name="Rectangle 14">
            <a:extLst>
              <a:ext uri="{FF2B5EF4-FFF2-40B4-BE49-F238E27FC236}">
                <a16:creationId xmlns:a16="http://schemas.microsoft.com/office/drawing/2014/main" id="{9506262B-E028-8F77-E65A-FA352C323778}"/>
              </a:ext>
            </a:extLst>
          </p:cNvPr>
          <p:cNvSpPr/>
          <p:nvPr/>
        </p:nvSpPr>
        <p:spPr>
          <a:xfrm>
            <a:off x="351978" y="1001186"/>
            <a:ext cx="8414550" cy="3387933"/>
          </a:xfrm>
          <a:prstGeom prst="rect">
            <a:avLst/>
          </a:prstGeom>
          <a:noFill/>
          <a:ln w="3175">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2"/>
                </a:solidFill>
              </a:rPr>
              <a:t>Since system GMM acted as improvement of Difference GMM, this approach acknowledge the biggest weakness of Difference GMM which is weak instrument. This approach is solved by including both levels and </a:t>
            </a:r>
            <a:r>
              <a:rPr lang="en-US">
                <a:solidFill>
                  <a:schemeClr val="bg2"/>
                </a:solidFill>
              </a:rPr>
              <a:t>first difference </a:t>
            </a:r>
            <a:r>
              <a:rPr lang="en-US" dirty="0">
                <a:solidFill>
                  <a:schemeClr val="bg2"/>
                </a:solidFill>
              </a:rPr>
              <a:t>transformation on the instruments. </a:t>
            </a:r>
          </a:p>
          <a:p>
            <a:pPr marL="285750" indent="-285750" algn="just">
              <a:buFont typeface="Arial" panose="020B0604020202020204" pitchFamily="34" charset="0"/>
              <a:buChar char="•"/>
            </a:pPr>
            <a:endParaRPr lang="en-US" dirty="0">
              <a:solidFill>
                <a:schemeClr val="bg2"/>
              </a:solidFill>
            </a:endParaRPr>
          </a:p>
          <a:p>
            <a:pPr marL="285750" indent="-285750" algn="just">
              <a:buFont typeface="Arial" panose="020B0604020202020204" pitchFamily="34" charset="0"/>
              <a:buChar char="•"/>
            </a:pPr>
            <a:r>
              <a:rPr lang="en-US" dirty="0">
                <a:solidFill>
                  <a:schemeClr val="bg2"/>
                </a:solidFill>
              </a:rPr>
              <a:t>However, System GMM estimation believe to has more complex calculation and need adequate data in order to gain best result. Hence, as long as we have enough data, System GMM is preferred. </a:t>
            </a:r>
          </a:p>
          <a:p>
            <a:pPr marL="285750" indent="-285750" algn="just">
              <a:buFont typeface="Arial" panose="020B0604020202020204" pitchFamily="34" charset="0"/>
              <a:buChar char="•"/>
            </a:pPr>
            <a:endParaRPr lang="en-US" dirty="0">
              <a:solidFill>
                <a:schemeClr val="bg2"/>
              </a:solidFill>
            </a:endParaRPr>
          </a:p>
          <a:p>
            <a:pPr marL="285750" indent="-285750" algn="just">
              <a:buFont typeface="Arial" panose="020B0604020202020204" pitchFamily="34" charset="0"/>
              <a:buChar char="•"/>
            </a:pPr>
            <a:r>
              <a:rPr lang="en-US" dirty="0">
                <a:solidFill>
                  <a:schemeClr val="bg2"/>
                </a:solidFill>
              </a:rPr>
              <a:t>Furthermore, since both approaches use to obtain more efficient result, the estimation should be somewhere between OLS (upper-bound) and FE/RE (lower-bound)!</a:t>
            </a:r>
            <a:r>
              <a:rPr lang="en-ID" dirty="0">
                <a:solidFill>
                  <a:schemeClr val="bg2"/>
                </a:solidFill>
              </a:rPr>
              <a:t> So, if Diff-GMM estimated values is over the OLS, use system GMM instead.</a:t>
            </a:r>
            <a:endParaRPr lang="en-US" dirty="0">
              <a:solidFill>
                <a:schemeClr val="bg2"/>
              </a:solidFill>
            </a:endParaRPr>
          </a:p>
        </p:txBody>
      </p:sp>
    </p:spTree>
    <p:extLst>
      <p:ext uri="{BB962C8B-B14F-4D97-AF65-F5344CB8AC3E}">
        <p14:creationId xmlns:p14="http://schemas.microsoft.com/office/powerpoint/2010/main" val="346383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body" idx="1"/>
          </p:nvPr>
        </p:nvSpPr>
        <p:spPr>
          <a:xfrm>
            <a:off x="723300" y="3192201"/>
            <a:ext cx="7697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6"/>
          <p:cNvSpPr txBox="1">
            <a:spLocks noGrp="1"/>
          </p:cNvSpPr>
          <p:nvPr>
            <p:ph type="ctrTitle" idx="4294967295"/>
          </p:nvPr>
        </p:nvSpPr>
        <p:spPr>
          <a:xfrm>
            <a:off x="1356750" y="1440075"/>
            <a:ext cx="6430500" cy="16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500" dirty="0"/>
              <a:t>Thank You</a:t>
            </a:r>
            <a:endParaRPr sz="3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Structure</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42C2F09-98E8-5DE8-D1DB-93501C913045}"/>
                  </a:ext>
                </a:extLst>
              </p:cNvPr>
              <p:cNvSpPr/>
              <p:nvPr/>
            </p:nvSpPr>
            <p:spPr>
              <a:xfrm>
                <a:off x="364725" y="729711"/>
                <a:ext cx="8414549" cy="1383570"/>
              </a:xfrm>
              <a:prstGeom prst="rect">
                <a:avLst/>
              </a:prstGeom>
              <a:solidFill>
                <a:schemeClr val="bg2">
                  <a:lumMod val="25000"/>
                  <a:lumOff val="75000"/>
                </a:schemeClr>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2"/>
                    </a:solidFill>
                  </a:rPr>
                  <a:t>Panel Data: </a:t>
                </a:r>
                <a14:m>
                  <m:oMath xmlns:m="http://schemas.openxmlformats.org/officeDocument/2006/math">
                    <m:r>
                      <a:rPr lang="en-US" b="0" i="1" smtClean="0">
                        <a:solidFill>
                          <a:schemeClr val="bg2"/>
                        </a:solidFill>
                        <a:latin typeface="Cambria Math" panose="02040503050406030204" pitchFamily="18" charset="0"/>
                      </a:rPr>
                      <m:t>𝑛</m:t>
                    </m:r>
                  </m:oMath>
                </a14:m>
                <a:r>
                  <a:rPr lang="en-ID" dirty="0">
                    <a:solidFill>
                      <a:schemeClr val="bg2"/>
                    </a:solidFill>
                  </a:rPr>
                  <a:t> individuals observed for more than 1 period</a:t>
                </a:r>
              </a:p>
              <a:p>
                <a:r>
                  <a:rPr lang="en-ID" dirty="0">
                    <a:solidFill>
                      <a:schemeClr val="bg2"/>
                    </a:solidFill>
                    <a:sym typeface="Wingdings" panose="05000000000000000000" pitchFamily="2" charset="2"/>
                  </a:rPr>
                  <a:t>	Period 1: (</a:t>
                </a:r>
                <a14:m>
                  <m:oMath xmlns:m="http://schemas.openxmlformats.org/officeDocument/2006/math">
                    <m:sSub>
                      <m:sSubPr>
                        <m:ctrlPr>
                          <a:rPr lang="en-US" b="0" i="1" smtClean="0">
                            <a:solidFill>
                              <a:schemeClr val="bg2"/>
                            </a:solidFill>
                            <a:latin typeface="Cambria Math" panose="02040503050406030204" pitchFamily="18" charset="0"/>
                            <a:sym typeface="Wingdings" panose="05000000000000000000" pitchFamily="2" charset="2"/>
                          </a:rPr>
                        </m:ctrlPr>
                      </m:sSubPr>
                      <m:e>
                        <m:r>
                          <a:rPr lang="en-US" b="0" i="1" smtClean="0">
                            <a:solidFill>
                              <a:schemeClr val="bg2"/>
                            </a:solidFill>
                            <a:latin typeface="Cambria Math" panose="02040503050406030204" pitchFamily="18" charset="0"/>
                            <a:sym typeface="Wingdings" panose="05000000000000000000" pitchFamily="2" charset="2"/>
                          </a:rPr>
                          <m:t>𝑦</m:t>
                        </m:r>
                      </m:e>
                      <m:sub>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1</m:t>
                        </m:r>
                      </m:sub>
                    </m:sSub>
                    <m:r>
                      <a:rPr lang="en-US" b="0" i="1" smtClean="0">
                        <a:solidFill>
                          <a:schemeClr val="bg2"/>
                        </a:solidFill>
                        <a:latin typeface="Cambria Math" panose="02040503050406030204" pitchFamily="18" charset="0"/>
                        <a:sym typeface="Wingdings" panose="05000000000000000000" pitchFamily="2" charset="2"/>
                      </a:rPr>
                      <m:t>,</m:t>
                    </m:r>
                    <m:sSub>
                      <m:sSubPr>
                        <m:ctrlPr>
                          <a:rPr lang="en-US" b="0" i="1" smtClean="0">
                            <a:solidFill>
                              <a:schemeClr val="bg2"/>
                            </a:solidFill>
                            <a:latin typeface="Cambria Math" panose="02040503050406030204" pitchFamily="18" charset="0"/>
                            <a:sym typeface="Wingdings" panose="05000000000000000000" pitchFamily="2" charset="2"/>
                          </a:rPr>
                        </m:ctrlPr>
                      </m:sSubPr>
                      <m:e>
                        <m:r>
                          <a:rPr lang="en-US" b="0" i="1" smtClean="0">
                            <a:solidFill>
                              <a:schemeClr val="bg2"/>
                            </a:solidFill>
                            <a:latin typeface="Cambria Math" panose="02040503050406030204" pitchFamily="18" charset="0"/>
                            <a:sym typeface="Wingdings" panose="05000000000000000000" pitchFamily="2" charset="2"/>
                          </a:rPr>
                          <m:t>𝑥</m:t>
                        </m:r>
                      </m:e>
                      <m:sub>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11</m:t>
                        </m:r>
                      </m:sub>
                    </m:sSub>
                    <m:r>
                      <a:rPr lang="en-US" b="0" i="1" smtClean="0">
                        <a:solidFill>
                          <a:schemeClr val="bg2"/>
                        </a:solidFill>
                        <a:latin typeface="Cambria Math" panose="02040503050406030204" pitchFamily="18" charset="0"/>
                        <a:sym typeface="Wingdings" panose="05000000000000000000" pitchFamily="2" charset="2"/>
                      </a:rPr>
                      <m:t>,…,</m:t>
                    </m:r>
                    <m:sSub>
                      <m:sSubPr>
                        <m:ctrlPr>
                          <a:rPr lang="en-US" b="0" i="1" smtClean="0">
                            <a:solidFill>
                              <a:schemeClr val="bg2"/>
                            </a:solidFill>
                            <a:latin typeface="Cambria Math" panose="02040503050406030204" pitchFamily="18" charset="0"/>
                            <a:sym typeface="Wingdings" panose="05000000000000000000" pitchFamily="2" charset="2"/>
                          </a:rPr>
                        </m:ctrlPr>
                      </m:sSubPr>
                      <m:e>
                        <m:r>
                          <a:rPr lang="en-US" b="0" i="1" smtClean="0">
                            <a:solidFill>
                              <a:schemeClr val="bg2"/>
                            </a:solidFill>
                            <a:latin typeface="Cambria Math" panose="02040503050406030204" pitchFamily="18" charset="0"/>
                            <a:sym typeface="Wingdings" panose="05000000000000000000" pitchFamily="2" charset="2"/>
                          </a:rPr>
                          <m:t>𝑥</m:t>
                        </m:r>
                      </m:e>
                      <m:sub>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1</m:t>
                        </m:r>
                        <m:r>
                          <a:rPr lang="en-US" b="0" i="1" smtClean="0">
                            <a:solidFill>
                              <a:schemeClr val="bg2"/>
                            </a:solidFill>
                            <a:latin typeface="Cambria Math" panose="02040503050406030204" pitchFamily="18" charset="0"/>
                            <a:sym typeface="Wingdings" panose="05000000000000000000" pitchFamily="2" charset="2"/>
                          </a:rPr>
                          <m:t>𝑘</m:t>
                        </m:r>
                      </m:sub>
                    </m:sSub>
                    <m:r>
                      <a:rPr lang="en-US" b="0" i="1" smtClean="0">
                        <a:solidFill>
                          <a:schemeClr val="bg2"/>
                        </a:solidFill>
                        <a:latin typeface="Cambria Math" panose="02040503050406030204" pitchFamily="18" charset="0"/>
                        <a:sym typeface="Wingdings" panose="05000000000000000000" pitchFamily="2" charset="2"/>
                      </a:rPr>
                      <m:t>),</m:t>
                    </m:r>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=1,2,…,</m:t>
                    </m:r>
                    <m:r>
                      <a:rPr lang="en-US" b="0" i="1" smtClean="0">
                        <a:solidFill>
                          <a:schemeClr val="bg2"/>
                        </a:solidFill>
                        <a:latin typeface="Cambria Math" panose="02040503050406030204" pitchFamily="18" charset="0"/>
                        <a:sym typeface="Wingdings" panose="05000000000000000000" pitchFamily="2" charset="2"/>
                      </a:rPr>
                      <m:t>𝑛</m:t>
                    </m:r>
                  </m:oMath>
                </a14:m>
                <a:endParaRPr lang="en-US" b="0" dirty="0">
                  <a:solidFill>
                    <a:schemeClr val="bg2"/>
                  </a:solidFill>
                  <a:sym typeface="Wingdings" panose="05000000000000000000" pitchFamily="2" charset="2"/>
                </a:endParaRPr>
              </a:p>
              <a:p>
                <a:r>
                  <a:rPr lang="en-ID" dirty="0">
                    <a:solidFill>
                      <a:schemeClr val="bg2"/>
                    </a:solidFill>
                    <a:sym typeface="Wingdings" panose="05000000000000000000" pitchFamily="2" charset="2"/>
                  </a:rPr>
                  <a:t>	Period 2: (</a:t>
                </a:r>
                <a14:m>
                  <m:oMath xmlns:m="http://schemas.openxmlformats.org/officeDocument/2006/math">
                    <m:sSub>
                      <m:sSubPr>
                        <m:ctrlPr>
                          <a:rPr lang="en-US" b="0" i="1" smtClean="0">
                            <a:solidFill>
                              <a:schemeClr val="bg2"/>
                            </a:solidFill>
                            <a:latin typeface="Cambria Math" panose="02040503050406030204" pitchFamily="18" charset="0"/>
                            <a:sym typeface="Wingdings" panose="05000000000000000000" pitchFamily="2" charset="2"/>
                          </a:rPr>
                        </m:ctrlPr>
                      </m:sSubPr>
                      <m:e>
                        <m:r>
                          <a:rPr lang="en-US" b="0" i="1" smtClean="0">
                            <a:solidFill>
                              <a:schemeClr val="bg2"/>
                            </a:solidFill>
                            <a:latin typeface="Cambria Math" panose="02040503050406030204" pitchFamily="18" charset="0"/>
                            <a:sym typeface="Wingdings" panose="05000000000000000000" pitchFamily="2" charset="2"/>
                          </a:rPr>
                          <m:t>𝑦</m:t>
                        </m:r>
                      </m:e>
                      <m:sub>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2</m:t>
                        </m:r>
                      </m:sub>
                    </m:sSub>
                    <m:r>
                      <a:rPr lang="en-US" b="0" i="1" smtClean="0">
                        <a:solidFill>
                          <a:schemeClr val="bg2"/>
                        </a:solidFill>
                        <a:latin typeface="Cambria Math" panose="02040503050406030204" pitchFamily="18" charset="0"/>
                        <a:sym typeface="Wingdings" panose="05000000000000000000" pitchFamily="2" charset="2"/>
                      </a:rPr>
                      <m:t>,</m:t>
                    </m:r>
                    <m:sSub>
                      <m:sSubPr>
                        <m:ctrlPr>
                          <a:rPr lang="en-US" b="0" i="1" smtClean="0">
                            <a:solidFill>
                              <a:schemeClr val="bg2"/>
                            </a:solidFill>
                            <a:latin typeface="Cambria Math" panose="02040503050406030204" pitchFamily="18" charset="0"/>
                            <a:sym typeface="Wingdings" panose="05000000000000000000" pitchFamily="2" charset="2"/>
                          </a:rPr>
                        </m:ctrlPr>
                      </m:sSubPr>
                      <m:e>
                        <m:r>
                          <a:rPr lang="en-US" b="0" i="1" smtClean="0">
                            <a:solidFill>
                              <a:schemeClr val="bg2"/>
                            </a:solidFill>
                            <a:latin typeface="Cambria Math" panose="02040503050406030204" pitchFamily="18" charset="0"/>
                            <a:sym typeface="Wingdings" panose="05000000000000000000" pitchFamily="2" charset="2"/>
                          </a:rPr>
                          <m:t>𝑥</m:t>
                        </m:r>
                      </m:e>
                      <m:sub>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21</m:t>
                        </m:r>
                      </m:sub>
                    </m:sSub>
                    <m:r>
                      <a:rPr lang="en-US" b="0" i="1" smtClean="0">
                        <a:solidFill>
                          <a:schemeClr val="bg2"/>
                        </a:solidFill>
                        <a:latin typeface="Cambria Math" panose="02040503050406030204" pitchFamily="18" charset="0"/>
                        <a:sym typeface="Wingdings" panose="05000000000000000000" pitchFamily="2" charset="2"/>
                      </a:rPr>
                      <m:t>,…,</m:t>
                    </m:r>
                    <m:sSub>
                      <m:sSubPr>
                        <m:ctrlPr>
                          <a:rPr lang="en-US" b="0" i="1" smtClean="0">
                            <a:solidFill>
                              <a:schemeClr val="bg2"/>
                            </a:solidFill>
                            <a:latin typeface="Cambria Math" panose="02040503050406030204" pitchFamily="18" charset="0"/>
                            <a:sym typeface="Wingdings" panose="05000000000000000000" pitchFamily="2" charset="2"/>
                          </a:rPr>
                        </m:ctrlPr>
                      </m:sSubPr>
                      <m:e>
                        <m:r>
                          <a:rPr lang="en-US" b="0" i="1" smtClean="0">
                            <a:solidFill>
                              <a:schemeClr val="bg2"/>
                            </a:solidFill>
                            <a:latin typeface="Cambria Math" panose="02040503050406030204" pitchFamily="18" charset="0"/>
                            <a:sym typeface="Wingdings" panose="05000000000000000000" pitchFamily="2" charset="2"/>
                          </a:rPr>
                          <m:t>𝑥</m:t>
                        </m:r>
                      </m:e>
                      <m:sub>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2</m:t>
                        </m:r>
                        <m:r>
                          <a:rPr lang="en-US" b="0" i="1" smtClean="0">
                            <a:solidFill>
                              <a:schemeClr val="bg2"/>
                            </a:solidFill>
                            <a:latin typeface="Cambria Math" panose="02040503050406030204" pitchFamily="18" charset="0"/>
                            <a:sym typeface="Wingdings" panose="05000000000000000000" pitchFamily="2" charset="2"/>
                          </a:rPr>
                          <m:t>𝑘</m:t>
                        </m:r>
                      </m:sub>
                    </m:sSub>
                    <m:r>
                      <a:rPr lang="en-US" b="0" i="1" smtClean="0">
                        <a:solidFill>
                          <a:schemeClr val="bg2"/>
                        </a:solidFill>
                        <a:latin typeface="Cambria Math" panose="02040503050406030204" pitchFamily="18" charset="0"/>
                        <a:sym typeface="Wingdings" panose="05000000000000000000" pitchFamily="2" charset="2"/>
                      </a:rPr>
                      <m:t>),</m:t>
                    </m:r>
                    <m:r>
                      <a:rPr lang="en-US" b="0" i="1" smtClean="0">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=1,2,…,</m:t>
                    </m:r>
                    <m:r>
                      <a:rPr lang="en-US" b="0" i="1" smtClean="0">
                        <a:solidFill>
                          <a:schemeClr val="bg2"/>
                        </a:solidFill>
                        <a:latin typeface="Cambria Math" panose="02040503050406030204" pitchFamily="18" charset="0"/>
                        <a:sym typeface="Wingdings" panose="05000000000000000000" pitchFamily="2" charset="2"/>
                      </a:rPr>
                      <m:t>𝑛</m:t>
                    </m:r>
                  </m:oMath>
                </a14:m>
                <a:endParaRPr lang="en-US" b="0" dirty="0">
                  <a:solidFill>
                    <a:schemeClr val="bg2"/>
                  </a:solidFill>
                  <a:sym typeface="Wingdings" panose="05000000000000000000" pitchFamily="2" charset="2"/>
                </a:endParaRPr>
              </a:p>
              <a:p>
                <a:r>
                  <a:rPr lang="en-US" dirty="0">
                    <a:solidFill>
                      <a:schemeClr val="bg2"/>
                    </a:solidFill>
                    <a:sym typeface="Wingdings" panose="05000000000000000000" pitchFamily="2" charset="2"/>
                  </a:rPr>
                  <a:t>	Period </a:t>
                </a:r>
                <a14:m>
                  <m:oMath xmlns:m="http://schemas.openxmlformats.org/officeDocument/2006/math">
                    <m:r>
                      <a:rPr lang="en-US" b="0" i="1" smtClean="0">
                        <a:solidFill>
                          <a:schemeClr val="bg2"/>
                        </a:solidFill>
                        <a:latin typeface="Cambria Math" panose="02040503050406030204" pitchFamily="18" charset="0"/>
                        <a:sym typeface="Wingdings" panose="05000000000000000000" pitchFamily="2" charset="2"/>
                      </a:rPr>
                      <m:t>𝑡</m:t>
                    </m:r>
                  </m:oMath>
                </a14:m>
                <a:r>
                  <a:rPr lang="en-US" dirty="0">
                    <a:solidFill>
                      <a:schemeClr val="bg2"/>
                    </a:solidFill>
                    <a:sym typeface="Wingdings" panose="05000000000000000000" pitchFamily="2" charset="2"/>
                  </a:rPr>
                  <a:t>: </a:t>
                </a:r>
                <a:r>
                  <a:rPr lang="en-ID" dirty="0">
                    <a:solidFill>
                      <a:schemeClr val="bg2"/>
                    </a:solidFill>
                    <a:sym typeface="Wingdings" panose="05000000000000000000" pitchFamily="2" charset="2"/>
                  </a:rPr>
                  <a:t>(</a:t>
                </a:r>
                <a14:m>
                  <m:oMath xmlns:m="http://schemas.openxmlformats.org/officeDocument/2006/math">
                    <m:sSub>
                      <m:sSubPr>
                        <m:ctrlPr>
                          <a:rPr lang="en-US" i="1">
                            <a:solidFill>
                              <a:schemeClr val="bg2"/>
                            </a:solidFill>
                            <a:latin typeface="Cambria Math" panose="02040503050406030204" pitchFamily="18" charset="0"/>
                            <a:sym typeface="Wingdings" panose="05000000000000000000" pitchFamily="2" charset="2"/>
                          </a:rPr>
                        </m:ctrlPr>
                      </m:sSubPr>
                      <m:e>
                        <m:r>
                          <a:rPr lang="en-US" i="1">
                            <a:solidFill>
                              <a:schemeClr val="bg2"/>
                            </a:solidFill>
                            <a:latin typeface="Cambria Math" panose="02040503050406030204" pitchFamily="18" charset="0"/>
                            <a:sym typeface="Wingdings" panose="05000000000000000000" pitchFamily="2" charset="2"/>
                          </a:rPr>
                          <m:t>𝑦</m:t>
                        </m:r>
                      </m:e>
                      <m:sub>
                        <m:r>
                          <a:rPr lang="en-US" i="1">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𝑡</m:t>
                        </m:r>
                      </m:sub>
                    </m:sSub>
                    <m:r>
                      <a:rPr lang="en-US" i="1">
                        <a:solidFill>
                          <a:schemeClr val="bg2"/>
                        </a:solidFill>
                        <a:latin typeface="Cambria Math" panose="02040503050406030204" pitchFamily="18" charset="0"/>
                        <a:sym typeface="Wingdings" panose="05000000000000000000" pitchFamily="2" charset="2"/>
                      </a:rPr>
                      <m:t>,</m:t>
                    </m:r>
                    <m:sSub>
                      <m:sSubPr>
                        <m:ctrlPr>
                          <a:rPr lang="en-US" i="1">
                            <a:solidFill>
                              <a:schemeClr val="bg2"/>
                            </a:solidFill>
                            <a:latin typeface="Cambria Math" panose="02040503050406030204" pitchFamily="18" charset="0"/>
                            <a:sym typeface="Wingdings" panose="05000000000000000000" pitchFamily="2" charset="2"/>
                          </a:rPr>
                        </m:ctrlPr>
                      </m:sSubPr>
                      <m:e>
                        <m:r>
                          <a:rPr lang="en-US" i="1">
                            <a:solidFill>
                              <a:schemeClr val="bg2"/>
                            </a:solidFill>
                            <a:latin typeface="Cambria Math" panose="02040503050406030204" pitchFamily="18" charset="0"/>
                            <a:sym typeface="Wingdings" panose="05000000000000000000" pitchFamily="2" charset="2"/>
                          </a:rPr>
                          <m:t>𝑥</m:t>
                        </m:r>
                      </m:e>
                      <m:sub>
                        <m:r>
                          <a:rPr lang="en-US" i="1">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𝑡</m:t>
                        </m:r>
                        <m:r>
                          <a:rPr lang="en-US" i="1">
                            <a:solidFill>
                              <a:schemeClr val="bg2"/>
                            </a:solidFill>
                            <a:latin typeface="Cambria Math" panose="02040503050406030204" pitchFamily="18" charset="0"/>
                            <a:sym typeface="Wingdings" panose="05000000000000000000" pitchFamily="2" charset="2"/>
                          </a:rPr>
                          <m:t>1</m:t>
                        </m:r>
                      </m:sub>
                    </m:sSub>
                    <m:r>
                      <a:rPr lang="en-US" i="1">
                        <a:solidFill>
                          <a:schemeClr val="bg2"/>
                        </a:solidFill>
                        <a:latin typeface="Cambria Math" panose="02040503050406030204" pitchFamily="18" charset="0"/>
                        <a:sym typeface="Wingdings" panose="05000000000000000000" pitchFamily="2" charset="2"/>
                      </a:rPr>
                      <m:t>,…,</m:t>
                    </m:r>
                    <m:sSub>
                      <m:sSubPr>
                        <m:ctrlPr>
                          <a:rPr lang="en-US" i="1">
                            <a:solidFill>
                              <a:schemeClr val="bg2"/>
                            </a:solidFill>
                            <a:latin typeface="Cambria Math" panose="02040503050406030204" pitchFamily="18" charset="0"/>
                            <a:sym typeface="Wingdings" panose="05000000000000000000" pitchFamily="2" charset="2"/>
                          </a:rPr>
                        </m:ctrlPr>
                      </m:sSubPr>
                      <m:e>
                        <m:r>
                          <a:rPr lang="en-US" i="1">
                            <a:solidFill>
                              <a:schemeClr val="bg2"/>
                            </a:solidFill>
                            <a:latin typeface="Cambria Math" panose="02040503050406030204" pitchFamily="18" charset="0"/>
                            <a:sym typeface="Wingdings" panose="05000000000000000000" pitchFamily="2" charset="2"/>
                          </a:rPr>
                          <m:t>𝑥</m:t>
                        </m:r>
                      </m:e>
                      <m:sub>
                        <m:r>
                          <a:rPr lang="en-US" i="1">
                            <a:solidFill>
                              <a:schemeClr val="bg2"/>
                            </a:solidFill>
                            <a:latin typeface="Cambria Math" panose="02040503050406030204" pitchFamily="18" charset="0"/>
                            <a:sym typeface="Wingdings" panose="05000000000000000000" pitchFamily="2" charset="2"/>
                          </a:rPr>
                          <m:t>𝑖</m:t>
                        </m:r>
                        <m:r>
                          <a:rPr lang="en-US" b="0" i="1" smtClean="0">
                            <a:solidFill>
                              <a:schemeClr val="bg2"/>
                            </a:solidFill>
                            <a:latin typeface="Cambria Math" panose="02040503050406030204" pitchFamily="18" charset="0"/>
                            <a:sym typeface="Wingdings" panose="05000000000000000000" pitchFamily="2" charset="2"/>
                          </a:rPr>
                          <m:t>𝑡</m:t>
                        </m:r>
                        <m:r>
                          <a:rPr lang="en-US" i="1">
                            <a:solidFill>
                              <a:schemeClr val="bg2"/>
                            </a:solidFill>
                            <a:latin typeface="Cambria Math" panose="02040503050406030204" pitchFamily="18" charset="0"/>
                            <a:sym typeface="Wingdings" panose="05000000000000000000" pitchFamily="2" charset="2"/>
                          </a:rPr>
                          <m:t>𝑘</m:t>
                        </m:r>
                      </m:sub>
                    </m:sSub>
                    <m:r>
                      <a:rPr lang="en-US" i="1">
                        <a:solidFill>
                          <a:schemeClr val="bg2"/>
                        </a:solidFill>
                        <a:latin typeface="Cambria Math" panose="02040503050406030204" pitchFamily="18" charset="0"/>
                        <a:sym typeface="Wingdings" panose="05000000000000000000" pitchFamily="2" charset="2"/>
                      </a:rPr>
                      <m:t>),</m:t>
                    </m:r>
                    <m:r>
                      <a:rPr lang="en-US" i="1">
                        <a:solidFill>
                          <a:schemeClr val="bg2"/>
                        </a:solidFill>
                        <a:latin typeface="Cambria Math" panose="02040503050406030204" pitchFamily="18" charset="0"/>
                        <a:sym typeface="Wingdings" panose="05000000000000000000" pitchFamily="2" charset="2"/>
                      </a:rPr>
                      <m:t>𝑖</m:t>
                    </m:r>
                    <m:r>
                      <a:rPr lang="en-US" i="1">
                        <a:solidFill>
                          <a:schemeClr val="bg2"/>
                        </a:solidFill>
                        <a:latin typeface="Cambria Math" panose="02040503050406030204" pitchFamily="18" charset="0"/>
                        <a:sym typeface="Wingdings" panose="05000000000000000000" pitchFamily="2" charset="2"/>
                      </a:rPr>
                      <m:t>=1,2,…,</m:t>
                    </m:r>
                    <m:r>
                      <a:rPr lang="en-US" i="1">
                        <a:solidFill>
                          <a:schemeClr val="bg2"/>
                        </a:solidFill>
                        <a:latin typeface="Cambria Math" panose="02040503050406030204" pitchFamily="18" charset="0"/>
                        <a:sym typeface="Wingdings" panose="05000000000000000000" pitchFamily="2" charset="2"/>
                      </a:rPr>
                      <m:t>𝑛</m:t>
                    </m:r>
                    <m:r>
                      <a:rPr lang="en-US" b="0" i="1" smtClean="0">
                        <a:solidFill>
                          <a:schemeClr val="bg2"/>
                        </a:solidFill>
                        <a:latin typeface="Cambria Math" panose="02040503050406030204" pitchFamily="18" charset="0"/>
                        <a:sym typeface="Wingdings" panose="05000000000000000000" pitchFamily="2" charset="2"/>
                      </a:rPr>
                      <m:t> </m:t>
                    </m:r>
                    <m:r>
                      <a:rPr lang="en-US" b="0" i="1" smtClean="0">
                        <a:solidFill>
                          <a:schemeClr val="bg2"/>
                        </a:solidFill>
                        <a:latin typeface="Cambria Math" panose="02040503050406030204" pitchFamily="18" charset="0"/>
                        <a:sym typeface="Wingdings" panose="05000000000000000000" pitchFamily="2" charset="2"/>
                      </a:rPr>
                      <m:t>𝑡</m:t>
                    </m:r>
                    <m:r>
                      <a:rPr lang="en-US" b="0" i="1" smtClean="0">
                        <a:solidFill>
                          <a:schemeClr val="bg2"/>
                        </a:solidFill>
                        <a:latin typeface="Cambria Math" panose="02040503050406030204" pitchFamily="18" charset="0"/>
                        <a:sym typeface="Wingdings" panose="05000000000000000000" pitchFamily="2" charset="2"/>
                      </a:rPr>
                      <m:t>=1,2,…,</m:t>
                    </m:r>
                    <m:r>
                      <a:rPr lang="en-US" b="0" i="1" smtClean="0">
                        <a:solidFill>
                          <a:schemeClr val="bg2"/>
                        </a:solidFill>
                        <a:latin typeface="Cambria Math" panose="02040503050406030204" pitchFamily="18" charset="0"/>
                        <a:sym typeface="Wingdings" panose="05000000000000000000" pitchFamily="2" charset="2"/>
                      </a:rPr>
                      <m:t>𝑇</m:t>
                    </m:r>
                  </m:oMath>
                </a14:m>
                <a:endParaRPr lang="en-US" dirty="0">
                  <a:solidFill>
                    <a:schemeClr val="bg2"/>
                  </a:solidFill>
                  <a:sym typeface="Wingdings" panose="05000000000000000000" pitchFamily="2" charset="2"/>
                </a:endParaRPr>
              </a:p>
              <a:p>
                <a:pPr marL="285750" indent="-285750">
                  <a:buFont typeface="Arial" panose="020B0604020202020204" pitchFamily="34" charset="0"/>
                  <a:buChar char="•"/>
                </a:pPr>
                <a:r>
                  <a:rPr lang="en-ID" dirty="0">
                    <a:solidFill>
                      <a:schemeClr val="bg2"/>
                    </a:solidFill>
                  </a:rPr>
                  <a:t>For </a:t>
                </a:r>
                <a14:m>
                  <m:oMath xmlns:m="http://schemas.openxmlformats.org/officeDocument/2006/math">
                    <m:r>
                      <a:rPr lang="en-US" b="0" i="1" smtClean="0">
                        <a:solidFill>
                          <a:schemeClr val="bg2"/>
                        </a:solidFill>
                        <a:latin typeface="Cambria Math" panose="02040503050406030204" pitchFamily="18" charset="0"/>
                      </a:rPr>
                      <m:t>𝑡</m:t>
                    </m:r>
                  </m:oMath>
                </a14:m>
                <a:r>
                  <a:rPr lang="en-ID" dirty="0">
                    <a:solidFill>
                      <a:schemeClr val="bg2"/>
                    </a:solidFill>
                  </a:rPr>
                  <a:t> periods, there are </a:t>
                </a:r>
                <a14:m>
                  <m:oMath xmlns:m="http://schemas.openxmlformats.org/officeDocument/2006/math">
                    <m:r>
                      <m:rPr>
                        <m:sty m:val="p"/>
                      </m:rPr>
                      <a:rPr lang="en-US" i="1">
                        <a:solidFill>
                          <a:schemeClr val="bg2"/>
                        </a:solidFill>
                        <a:latin typeface="Cambria Math" panose="02040503050406030204" pitchFamily="18" charset="0"/>
                      </a:rPr>
                      <m:t>t</m:t>
                    </m:r>
                    <m:r>
                      <a:rPr lang="en-US" b="0" i="1" smtClean="0">
                        <a:solidFill>
                          <a:schemeClr val="bg2"/>
                        </a:solidFill>
                        <a:latin typeface="Cambria Math" panose="02040503050406030204" pitchFamily="18" charset="0"/>
                      </a:rPr>
                      <m:t>𝑛</m:t>
                    </m:r>
                  </m:oMath>
                </a14:m>
                <a:r>
                  <a:rPr lang="en-ID" dirty="0">
                    <a:solidFill>
                      <a:schemeClr val="bg2"/>
                    </a:solidFill>
                  </a:rPr>
                  <a:t> observations for </a:t>
                </a:r>
                <a14:m>
                  <m:oMath xmlns:m="http://schemas.openxmlformats.org/officeDocument/2006/math">
                    <m:r>
                      <a:rPr lang="en-US" b="0" i="1" smtClean="0">
                        <a:solidFill>
                          <a:schemeClr val="bg2"/>
                        </a:solidFill>
                        <a:latin typeface="Cambria Math" panose="02040503050406030204" pitchFamily="18" charset="0"/>
                      </a:rPr>
                      <m:t>𝑛</m:t>
                    </m:r>
                  </m:oMath>
                </a14:m>
                <a:r>
                  <a:rPr lang="en-ID" dirty="0">
                    <a:solidFill>
                      <a:schemeClr val="bg2"/>
                    </a:solidFill>
                  </a:rPr>
                  <a:t> individuals. </a:t>
                </a:r>
              </a:p>
              <a:p>
                <a:pPr marL="285750" indent="-285750">
                  <a:buFont typeface="Arial" panose="020B0604020202020204" pitchFamily="34" charset="0"/>
                  <a:buChar char="•"/>
                </a:pPr>
                <a:r>
                  <a:rPr lang="en-ID" dirty="0">
                    <a:solidFill>
                      <a:schemeClr val="bg2"/>
                    </a:solidFill>
                  </a:rPr>
                  <a:t>Also called </a:t>
                </a:r>
                <a:r>
                  <a:rPr lang="en-ID" i="1" u="sng" dirty="0">
                    <a:solidFill>
                      <a:schemeClr val="bg2"/>
                    </a:solidFill>
                  </a:rPr>
                  <a:t>longitudinal data</a:t>
                </a:r>
                <a:endParaRPr lang="en-ID" u="sng" dirty="0">
                  <a:solidFill>
                    <a:schemeClr val="bg2"/>
                  </a:solidFill>
                </a:endParaRPr>
              </a:p>
            </p:txBody>
          </p:sp>
        </mc:Choice>
        <mc:Fallback xmlns="">
          <p:sp>
            <p:nvSpPr>
              <p:cNvPr id="2" name="Rectangle 1">
                <a:extLst>
                  <a:ext uri="{FF2B5EF4-FFF2-40B4-BE49-F238E27FC236}">
                    <a16:creationId xmlns:a16="http://schemas.microsoft.com/office/drawing/2014/main" id="{442C2F09-98E8-5DE8-D1DB-93501C913045}"/>
                  </a:ext>
                </a:extLst>
              </p:cNvPr>
              <p:cNvSpPr>
                <a:spLocks noRot="1" noChangeAspect="1" noMove="1" noResize="1" noEditPoints="1" noAdjustHandles="1" noChangeArrowheads="1" noChangeShapeType="1" noTextEdit="1"/>
              </p:cNvSpPr>
              <p:nvPr/>
            </p:nvSpPr>
            <p:spPr>
              <a:xfrm>
                <a:off x="364725" y="729711"/>
                <a:ext cx="8414549" cy="1383570"/>
              </a:xfrm>
              <a:prstGeom prst="rect">
                <a:avLst/>
              </a:prstGeom>
              <a:blipFill>
                <a:blip r:embed="rId3"/>
                <a:stretch>
                  <a:fillRect l="-145" t="-441" b="-3965"/>
                </a:stretch>
              </a:blipFill>
              <a:ln w="12700">
                <a:noFill/>
                <a:prstDash val="dash"/>
              </a:ln>
            </p:spPr>
            <p:txBody>
              <a:bodyPr/>
              <a:lstStyle/>
              <a:p>
                <a:r>
                  <a:rPr lang="en-ID">
                    <a:noFill/>
                  </a:rPr>
                  <a:t> </a:t>
                </a:r>
              </a:p>
            </p:txBody>
          </p:sp>
        </mc:Fallback>
      </mc:AlternateContent>
      <p:sp>
        <p:nvSpPr>
          <p:cNvPr id="3" name="Rectangle 2">
            <a:extLst>
              <a:ext uri="{FF2B5EF4-FFF2-40B4-BE49-F238E27FC236}">
                <a16:creationId xmlns:a16="http://schemas.microsoft.com/office/drawing/2014/main" id="{7E8528D6-4081-974C-AA21-F5B485727062}"/>
              </a:ext>
            </a:extLst>
          </p:cNvPr>
          <p:cNvSpPr/>
          <p:nvPr/>
        </p:nvSpPr>
        <p:spPr>
          <a:xfrm>
            <a:off x="364725" y="2169044"/>
            <a:ext cx="8414549" cy="503768"/>
          </a:xfrm>
          <a:prstGeom prst="rect">
            <a:avLst/>
          </a:prstGeom>
          <a:solidFill>
            <a:schemeClr val="bg2">
              <a:lumMod val="25000"/>
              <a:lumOff val="75000"/>
            </a:schemeClr>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2"/>
                </a:solidFill>
              </a:rPr>
              <a:t>In panel data settings, outcome variable likely to be correlated overtime (ex: Indonesia’s GDP in 2021 to 2022)</a:t>
            </a:r>
          </a:p>
        </p:txBody>
      </p:sp>
      <p:sp>
        <p:nvSpPr>
          <p:cNvPr id="5" name="Rectangle 4">
            <a:extLst>
              <a:ext uri="{FF2B5EF4-FFF2-40B4-BE49-F238E27FC236}">
                <a16:creationId xmlns:a16="http://schemas.microsoft.com/office/drawing/2014/main" id="{F02D6E23-5540-227D-77B2-CE5BE73C158F}"/>
              </a:ext>
            </a:extLst>
          </p:cNvPr>
          <p:cNvSpPr/>
          <p:nvPr/>
        </p:nvSpPr>
        <p:spPr>
          <a:xfrm>
            <a:off x="364725" y="2708524"/>
            <a:ext cx="8414549" cy="1111121"/>
          </a:xfrm>
          <a:prstGeom prst="rect">
            <a:avLst/>
          </a:prstGeom>
          <a:solidFill>
            <a:schemeClr val="bg2">
              <a:lumMod val="25000"/>
              <a:lumOff val="75000"/>
            </a:schemeClr>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2"/>
                </a:solidFill>
              </a:rPr>
              <a:t>main advantage of using panel data is the ability to control unobserved characteristic that relatively static over time.</a:t>
            </a:r>
          </a:p>
          <a:p>
            <a:pPr marL="285750" indent="-285750">
              <a:buFont typeface="Arial" panose="020B0604020202020204" pitchFamily="34" charset="0"/>
              <a:buChar char="•"/>
            </a:pPr>
            <a:r>
              <a:rPr lang="en-US" dirty="0">
                <a:solidFill>
                  <a:schemeClr val="bg2"/>
                </a:solidFill>
              </a:rPr>
              <a:t>Easier to achieve larger observations (demands smaller individuals)</a:t>
            </a:r>
          </a:p>
          <a:p>
            <a:pPr marL="285750" indent="-285750">
              <a:buFont typeface="Arial" panose="020B0604020202020204" pitchFamily="34" charset="0"/>
              <a:buChar char="•"/>
            </a:pPr>
            <a:r>
              <a:rPr lang="en-US" dirty="0">
                <a:solidFill>
                  <a:schemeClr val="bg2"/>
                </a:solidFill>
              </a:rPr>
              <a:t>However, it can be challenging for disaggregated level (people or families) (attrition problem)</a:t>
            </a:r>
          </a:p>
        </p:txBody>
      </p:sp>
    </p:spTree>
    <p:extLst>
      <p:ext uri="{BB962C8B-B14F-4D97-AF65-F5344CB8AC3E}">
        <p14:creationId xmlns:p14="http://schemas.microsoft.com/office/powerpoint/2010/main" val="85298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9F17227D-1D20-832C-E161-D26D99BEB64A}"/>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AE8E151C-2522-15BB-6DD7-A9FE40B8B101}"/>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Composite Error Component</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858D345-C06B-5FAF-CB4D-0808521D89B1}"/>
                  </a:ext>
                </a:extLst>
              </p:cNvPr>
              <p:cNvSpPr/>
              <p:nvPr/>
            </p:nvSpPr>
            <p:spPr>
              <a:xfrm>
                <a:off x="364725" y="729711"/>
                <a:ext cx="8414549" cy="1677823"/>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𝑣</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oMath>
                  </m:oMathPara>
                </a14:m>
                <a:endParaRPr lang="en-US" b="0" dirty="0">
                  <a:solidFill>
                    <a:schemeClr val="bg2"/>
                  </a:solidFill>
                </a:endParaRPr>
              </a:p>
              <a:p>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oMath>
                </a14:m>
                <a:r>
                  <a:rPr lang="en-US" b="0" dirty="0">
                    <a:solidFill>
                      <a:schemeClr val="bg2"/>
                    </a:solidFill>
                  </a:rPr>
                  <a:t>= unobserved unit effect (or heterogeneity</a:t>
                </a:r>
              </a:p>
              <a:p>
                <a:pPr marL="342900" indent="-342900">
                  <a:buFont typeface="Arial" panose="020B0604020202020204" pitchFamily="34" charset="0"/>
                  <a:buChar char="•"/>
                </a:pPr>
                <a:r>
                  <a:rPr lang="en-US" b="0" dirty="0">
                    <a:solidFill>
                      <a:schemeClr val="bg2"/>
                    </a:solidFill>
                  </a:rPr>
                  <a:t>Individual specifi</a:t>
                </a:r>
                <a:r>
                  <a:rPr lang="en-US" dirty="0">
                    <a:solidFill>
                      <a:schemeClr val="bg2"/>
                    </a:solidFill>
                  </a:rPr>
                  <a:t>c, does not change over time (ex: “ability”), generally contains unobserved “attributes”</a:t>
                </a:r>
                <a:endParaRPr lang="en-US" b="0" dirty="0">
                  <a:solidFill>
                    <a:schemeClr val="bg2"/>
                  </a:solidFill>
                </a:endParaRPr>
              </a:p>
              <a:p>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oMath>
                </a14:m>
                <a:r>
                  <a:rPr lang="en-US" b="0" dirty="0">
                    <a:solidFill>
                      <a:schemeClr val="bg2"/>
                    </a:solidFill>
                  </a:rPr>
                  <a:t> unobserved </a:t>
                </a:r>
                <a:r>
                  <a:rPr lang="en-US" dirty="0">
                    <a:solidFill>
                      <a:schemeClr val="bg2"/>
                    </a:solidFill>
                  </a:rPr>
                  <a:t>idiosyncratic </a:t>
                </a:r>
                <a:r>
                  <a:rPr lang="en-US" b="0" dirty="0">
                    <a:solidFill>
                      <a:schemeClr val="bg2"/>
                    </a:solidFill>
                  </a:rPr>
                  <a:t>error</a:t>
                </a:r>
              </a:p>
              <a:p>
                <a:pPr marL="342900" indent="-342900">
                  <a:buFont typeface="Arial" panose="020B0604020202020204" pitchFamily="34" charset="0"/>
                  <a:buChar char="•"/>
                </a:pPr>
                <a:r>
                  <a:rPr lang="en-US" b="0" dirty="0">
                    <a:solidFill>
                      <a:schemeClr val="bg2"/>
                    </a:solidFill>
                  </a:rPr>
                  <a:t>Specific to unit </a:t>
                </a:r>
                <a14:m>
                  <m:oMath xmlns:m="http://schemas.openxmlformats.org/officeDocument/2006/math">
                    <m:r>
                      <a:rPr lang="en-US" b="0" i="1" smtClean="0">
                        <a:solidFill>
                          <a:schemeClr val="bg2"/>
                        </a:solidFill>
                        <a:latin typeface="Cambria Math" panose="02040503050406030204" pitchFamily="18" charset="0"/>
                      </a:rPr>
                      <m:t>𝑖</m:t>
                    </m:r>
                  </m:oMath>
                </a14:m>
                <a:r>
                  <a:rPr lang="en-US" b="0" dirty="0">
                    <a:solidFill>
                      <a:schemeClr val="bg2"/>
                    </a:solidFill>
                  </a:rPr>
                  <a:t> but vary over time</a:t>
                </a:r>
                <a:r>
                  <a:rPr lang="en-US" dirty="0">
                    <a:solidFill>
                      <a:schemeClr val="bg2"/>
                    </a:solidFill>
                  </a:rPr>
                  <a:t>, might affecting the outcome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sub>
                    </m:sSub>
                  </m:oMath>
                </a14:m>
                <a:endParaRPr lang="en-ID" dirty="0">
                  <a:solidFill>
                    <a:schemeClr val="bg2"/>
                  </a:solidFill>
                </a:endParaRPr>
              </a:p>
            </p:txBody>
          </p:sp>
        </mc:Choice>
        <mc:Fallback xmlns="">
          <p:sp>
            <p:nvSpPr>
              <p:cNvPr id="2" name="Rectangle 1">
                <a:extLst>
                  <a:ext uri="{FF2B5EF4-FFF2-40B4-BE49-F238E27FC236}">
                    <a16:creationId xmlns:a16="http://schemas.microsoft.com/office/drawing/2014/main" id="{0858D345-C06B-5FAF-CB4D-0808521D89B1}"/>
                  </a:ext>
                </a:extLst>
              </p:cNvPr>
              <p:cNvSpPr>
                <a:spLocks noRot="1" noChangeAspect="1" noMove="1" noResize="1" noEditPoints="1" noAdjustHandles="1" noChangeArrowheads="1" noChangeShapeType="1" noTextEdit="1"/>
              </p:cNvSpPr>
              <p:nvPr/>
            </p:nvSpPr>
            <p:spPr>
              <a:xfrm>
                <a:off x="364725" y="729711"/>
                <a:ext cx="8414549" cy="1677823"/>
              </a:xfrm>
              <a:prstGeom prst="rect">
                <a:avLst/>
              </a:prstGeom>
              <a:blipFill>
                <a:blip r:embed="rId3"/>
                <a:stretch>
                  <a:fillRect l="-145"/>
                </a:stretch>
              </a:blipFill>
              <a:ln w="12700">
                <a:noFill/>
                <a:prstDash val="dash"/>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E949CFC-BB33-8157-4903-074F658686BB}"/>
                  </a:ext>
                </a:extLst>
              </p:cNvPr>
              <p:cNvSpPr/>
              <p:nvPr/>
            </p:nvSpPr>
            <p:spPr>
              <a:xfrm>
                <a:off x="364724" y="2500132"/>
                <a:ext cx="8414549" cy="1317344"/>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Assumptions:</a:t>
                </a: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𝐸</m:t>
                      </m:r>
                      <m:d>
                        <m:dPr>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e>
                      </m:d>
                      <m:r>
                        <a:rPr lang="en-US" b="0" i="1" smtClean="0">
                          <a:solidFill>
                            <a:schemeClr val="bg2"/>
                          </a:solidFill>
                          <a:latin typeface="Cambria Math" panose="02040503050406030204" pitchFamily="18" charset="0"/>
                        </a:rPr>
                        <m:t>=0</m:t>
                      </m:r>
                    </m:oMath>
                  </m:oMathPara>
                </a14:m>
                <a:endParaRPr lang="en-US" b="0" dirty="0">
                  <a:solidFill>
                    <a:schemeClr val="bg2"/>
                  </a:solidFill>
                </a:endParaRP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𝐸</m:t>
                      </m:r>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𝑗𝑡</m:t>
                          </m:r>
                        </m:sub>
                      </m:sSub>
                      <m:r>
                        <a:rPr lang="en-US" b="0" i="1" smtClean="0">
                          <a:solidFill>
                            <a:schemeClr val="bg2"/>
                          </a:solidFill>
                          <a:latin typeface="Cambria Math" panose="02040503050406030204" pitchFamily="18" charset="0"/>
                        </a:rPr>
                        <m:t>)=0</m:t>
                      </m:r>
                    </m:oMath>
                  </m:oMathPara>
                </a14:m>
                <a:endParaRPr lang="en-US" b="0" dirty="0">
                  <a:solidFill>
                    <a:schemeClr val="bg2"/>
                  </a:solidFill>
                </a:endParaRP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𝐸</m:t>
                      </m:r>
                      <m:d>
                        <m:dPr>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e>
                      </m:d>
                      <m:r>
                        <a:rPr lang="en-US" b="0" i="1" smtClean="0">
                          <a:solidFill>
                            <a:schemeClr val="bg2"/>
                          </a:solidFill>
                          <a:latin typeface="Cambria Math" panose="02040503050406030204" pitchFamily="18" charset="0"/>
                        </a:rPr>
                        <m:t>=0</m:t>
                      </m:r>
                    </m:oMath>
                  </m:oMathPara>
                </a14:m>
                <a:endParaRPr lang="en-ID" dirty="0">
                  <a:solidFill>
                    <a:schemeClr val="bg2"/>
                  </a:solidFill>
                </a:endParaRP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𝐸</m:t>
                      </m:r>
                      <m:d>
                        <m:dPr>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𝑗𝑡</m:t>
                              </m:r>
                            </m:sub>
                          </m:sSub>
                        </m:e>
                      </m:d>
                      <m:r>
                        <a:rPr lang="en-US" b="0" i="1" smtClean="0">
                          <a:solidFill>
                            <a:schemeClr val="bg2"/>
                          </a:solidFill>
                          <a:latin typeface="Cambria Math" panose="02040503050406030204" pitchFamily="18" charset="0"/>
                        </a:rPr>
                        <m:t>=0</m:t>
                      </m:r>
                    </m:oMath>
                  </m:oMathPara>
                </a14:m>
                <a:endParaRPr lang="en-ID" dirty="0">
                  <a:solidFill>
                    <a:schemeClr val="bg2"/>
                  </a:solidFill>
                </a:endParaRPr>
              </a:p>
            </p:txBody>
          </p:sp>
        </mc:Choice>
        <mc:Fallback xmlns="">
          <p:sp>
            <p:nvSpPr>
              <p:cNvPr id="4" name="Rectangle 3">
                <a:extLst>
                  <a:ext uri="{FF2B5EF4-FFF2-40B4-BE49-F238E27FC236}">
                    <a16:creationId xmlns:a16="http://schemas.microsoft.com/office/drawing/2014/main" id="{CE949CFC-BB33-8157-4903-074F658686BB}"/>
                  </a:ext>
                </a:extLst>
              </p:cNvPr>
              <p:cNvSpPr>
                <a:spLocks noRot="1" noChangeAspect="1" noMove="1" noResize="1" noEditPoints="1" noAdjustHandles="1" noChangeArrowheads="1" noChangeShapeType="1" noTextEdit="1"/>
              </p:cNvSpPr>
              <p:nvPr/>
            </p:nvSpPr>
            <p:spPr>
              <a:xfrm>
                <a:off x="364724" y="2500132"/>
                <a:ext cx="8414549" cy="1317344"/>
              </a:xfrm>
              <a:prstGeom prst="rect">
                <a:avLst/>
              </a:prstGeom>
              <a:blipFill>
                <a:blip r:embed="rId4"/>
                <a:stretch>
                  <a:fillRect l="-217"/>
                </a:stretch>
              </a:blipFill>
              <a:ln w="12700">
                <a:noFill/>
                <a:prstDash val="dash"/>
              </a:ln>
            </p:spPr>
            <p:txBody>
              <a:bodyPr/>
              <a:lstStyle/>
              <a:p>
                <a:r>
                  <a:rPr lang="en-ID">
                    <a:noFill/>
                  </a:rPr>
                  <a:t> </a:t>
                </a:r>
              </a:p>
            </p:txBody>
          </p:sp>
        </mc:Fallback>
      </mc:AlternateContent>
    </p:spTree>
    <p:extLst>
      <p:ext uri="{BB962C8B-B14F-4D97-AF65-F5344CB8AC3E}">
        <p14:creationId xmlns:p14="http://schemas.microsoft.com/office/powerpoint/2010/main" val="273389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0C13E7E-9D9F-C5D2-3978-45551156F847}"/>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4FB39E5A-54E7-D386-151A-694EEE250F5B}"/>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Basic Equation: Two-periods of panel data</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8F54ECD-2F37-FD32-9BBE-C76E46AB4293}"/>
                  </a:ext>
                </a:extLst>
              </p:cNvPr>
              <p:cNvSpPr/>
              <p:nvPr/>
            </p:nvSpPr>
            <p:spPr>
              <a:xfrm>
                <a:off x="364725" y="729711"/>
                <a:ext cx="3767437" cy="994917"/>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𝑦</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𝛽</m:t>
                        </m:r>
                      </m:e>
                      <m:sub>
                        <m:r>
                          <a:rPr lang="en-US" b="0" i="1" smtClean="0">
                            <a:solidFill>
                              <a:schemeClr val="bg2"/>
                            </a:solidFill>
                            <a:latin typeface="Cambria Math" panose="02040503050406030204" pitchFamily="18" charset="0"/>
                          </a:rPr>
                          <m:t>0</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𝛿</m:t>
                        </m:r>
                      </m:e>
                      <m:sub>
                        <m:r>
                          <a:rPr lang="en-US" b="0" i="1" smtClean="0">
                            <a:solidFill>
                              <a:schemeClr val="bg2"/>
                            </a:solidFill>
                            <a:latin typeface="Cambria Math" panose="02040503050406030204" pitchFamily="18" charset="0"/>
                          </a:rPr>
                          <m:t>0</m:t>
                        </m:r>
                      </m:sub>
                    </m:sSub>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𝐷</m:t>
                        </m:r>
                      </m:e>
                      <m:sub>
                        <m:r>
                          <a:rPr lang="en-US" b="0" i="1" smtClean="0">
                            <a:solidFill>
                              <a:schemeClr val="bg2"/>
                            </a:solidFill>
                            <a:latin typeface="Cambria Math" panose="02040503050406030204" pitchFamily="18" charset="0"/>
                          </a:rPr>
                          <m:t>2</m:t>
                        </m:r>
                        <m:r>
                          <a:rPr lang="en-US" b="0" i="1" smtClean="0">
                            <a:solidFill>
                              <a:schemeClr val="bg2"/>
                            </a:solidFill>
                            <a:latin typeface="Cambria Math" panose="02040503050406030204" pitchFamily="18" charset="0"/>
                          </a:rPr>
                          <m:t>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𝛽</m:t>
                        </m:r>
                      </m:e>
                      <m:sub>
                        <m:r>
                          <a:rPr lang="en-US" b="0" i="1" smtClean="0">
                            <a:solidFill>
                              <a:schemeClr val="bg2"/>
                            </a:solidFill>
                            <a:latin typeface="Cambria Math" panose="02040503050406030204" pitchFamily="18" charset="0"/>
                          </a:rPr>
                          <m:t>1</m:t>
                        </m:r>
                      </m:sub>
                    </m:sSub>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𝑣</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  </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𝐷</m:t>
                        </m:r>
                      </m:e>
                      <m:sub>
                        <m:r>
                          <a:rPr lang="en-US" b="0" i="1" smtClean="0">
                            <a:solidFill>
                              <a:schemeClr val="bg2"/>
                            </a:solidFill>
                            <a:latin typeface="Cambria Math" panose="02040503050406030204" pitchFamily="18" charset="0"/>
                          </a:rPr>
                          <m:t>2</m:t>
                        </m:r>
                        <m:r>
                          <a:rPr lang="en-US" b="0" i="1" smtClean="0">
                            <a:solidFill>
                              <a:schemeClr val="bg2"/>
                            </a:solidFill>
                            <a:latin typeface="Cambria Math" panose="02040503050406030204" pitchFamily="18" charset="0"/>
                          </a:rPr>
                          <m:t>𝑡</m:t>
                        </m:r>
                      </m:sub>
                    </m:sSub>
                    <m:d>
                      <m:dPr>
                        <m:begChr m:val="{"/>
                        <m:endChr m:val=""/>
                        <m:ctrlPr>
                          <a:rPr lang="en-US" b="0" i="1" smtClean="0">
                            <a:solidFill>
                              <a:schemeClr val="bg2"/>
                            </a:solidFill>
                            <a:latin typeface="Cambria Math" panose="02040503050406030204" pitchFamily="18" charset="0"/>
                          </a:rPr>
                        </m:ctrlPr>
                      </m:dPr>
                      <m:e>
                        <m:eqArr>
                          <m:eqArrPr>
                            <m:ctrlPr>
                              <a:rPr lang="en-US" b="0" i="1" smtClean="0">
                                <a:solidFill>
                                  <a:schemeClr val="bg2"/>
                                </a:solidFill>
                                <a:latin typeface="Cambria Math" panose="02040503050406030204" pitchFamily="18" charset="0"/>
                              </a:rPr>
                            </m:ctrlPr>
                          </m:eqArrPr>
                          <m:e>
                            <m:r>
                              <a:rPr lang="en-US" b="0" i="1" smtClean="0">
                                <a:solidFill>
                                  <a:schemeClr val="bg2"/>
                                </a:solidFill>
                                <a:latin typeface="Cambria Math" panose="02040503050406030204" pitchFamily="18" charset="0"/>
                              </a:rPr>
                              <m:t>1,   </m:t>
                            </m:r>
                            <m:r>
                              <a:rPr lang="en-US" b="0" i="1" smtClean="0">
                                <a:solidFill>
                                  <a:schemeClr val="bg2"/>
                                </a:solidFill>
                                <a:latin typeface="Cambria Math" panose="02040503050406030204" pitchFamily="18" charset="0"/>
                              </a:rPr>
                              <m:t>𝑡</m:t>
                            </m:r>
                            <m:r>
                              <a:rPr lang="en-US" b="0" i="1" smtClean="0">
                                <a:solidFill>
                                  <a:schemeClr val="bg2"/>
                                </a:solidFill>
                                <a:latin typeface="Cambria Math" panose="02040503050406030204" pitchFamily="18" charset="0"/>
                              </a:rPr>
                              <m:t>=2</m:t>
                            </m:r>
                          </m:e>
                          <m:e>
                            <m:r>
                              <a:rPr lang="en-US" b="0" i="1" smtClean="0">
                                <a:solidFill>
                                  <a:schemeClr val="bg2"/>
                                </a:solidFill>
                                <a:latin typeface="Cambria Math" panose="02040503050406030204" pitchFamily="18" charset="0"/>
                              </a:rPr>
                              <m:t>0,  </m:t>
                            </m:r>
                            <m:r>
                              <a:rPr lang="en-US" b="0" i="1" smtClean="0">
                                <a:solidFill>
                                  <a:schemeClr val="bg2"/>
                                </a:solidFill>
                                <a:latin typeface="Cambria Math" panose="02040503050406030204" pitchFamily="18" charset="0"/>
                              </a:rPr>
                              <m:t>𝑡</m:t>
                            </m:r>
                            <m:r>
                              <a:rPr lang="en-US" b="0" i="1" smtClean="0">
                                <a:solidFill>
                                  <a:schemeClr val="bg2"/>
                                </a:solidFill>
                                <a:latin typeface="Cambria Math" panose="02040503050406030204" pitchFamily="18" charset="0"/>
                              </a:rPr>
                              <m:t>=1</m:t>
                            </m:r>
                          </m:e>
                        </m:eqArr>
                      </m:e>
                    </m:d>
                  </m:oMath>
                </a14:m>
                <a:r>
                  <a:rPr lang="en-ID" dirty="0">
                    <a:solidFill>
                      <a:schemeClr val="bg2"/>
                    </a:solidFill>
                  </a:rPr>
                  <a:t>   </a:t>
                </a:r>
              </a:p>
              <a:p>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𝑣</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 </a:t>
                </a:r>
              </a:p>
              <a:p>
                <a:endParaRPr lang="en-ID" dirty="0">
                  <a:solidFill>
                    <a:schemeClr val="bg2"/>
                  </a:solidFill>
                </a:endParaRPr>
              </a:p>
            </p:txBody>
          </p:sp>
        </mc:Choice>
        <mc:Fallback xmlns="">
          <p:sp>
            <p:nvSpPr>
              <p:cNvPr id="2" name="Rectangle 1">
                <a:extLst>
                  <a:ext uri="{FF2B5EF4-FFF2-40B4-BE49-F238E27FC236}">
                    <a16:creationId xmlns:a16="http://schemas.microsoft.com/office/drawing/2014/main" id="{08F54ECD-2F37-FD32-9BBE-C76E46AB4293}"/>
                  </a:ext>
                </a:extLst>
              </p:cNvPr>
              <p:cNvSpPr>
                <a:spLocks noRot="1" noChangeAspect="1" noMove="1" noResize="1" noEditPoints="1" noAdjustHandles="1" noChangeArrowheads="1" noChangeShapeType="1" noTextEdit="1"/>
              </p:cNvSpPr>
              <p:nvPr/>
            </p:nvSpPr>
            <p:spPr>
              <a:xfrm>
                <a:off x="364725" y="729711"/>
                <a:ext cx="3767437" cy="994917"/>
              </a:xfrm>
              <a:prstGeom prst="rect">
                <a:avLst/>
              </a:prstGeom>
              <a:blipFill>
                <a:blip r:embed="rId3"/>
                <a:stretch>
                  <a:fillRect t="-103681" r="-5825" b="-110429"/>
                </a:stretch>
              </a:blipFill>
              <a:ln w="12700">
                <a:noFill/>
                <a:prstDash val="dash"/>
              </a:ln>
            </p:spPr>
            <p:txBody>
              <a:bodyPr/>
              <a:lstStyle/>
              <a:p>
                <a:r>
                  <a:rPr lang="en-ID">
                    <a:noFill/>
                  </a:rPr>
                  <a:t> </a:t>
                </a:r>
              </a:p>
            </p:txBody>
          </p:sp>
        </mc:Fallback>
      </mc:AlternateContent>
      <p:sp>
        <p:nvSpPr>
          <p:cNvPr id="5" name="Arrow: Left 4">
            <a:extLst>
              <a:ext uri="{FF2B5EF4-FFF2-40B4-BE49-F238E27FC236}">
                <a16:creationId xmlns:a16="http://schemas.microsoft.com/office/drawing/2014/main" id="{973304AB-BAF7-491B-5B13-7F03B347EFA0}"/>
              </a:ext>
            </a:extLst>
          </p:cNvPr>
          <p:cNvSpPr/>
          <p:nvPr/>
        </p:nvSpPr>
        <p:spPr>
          <a:xfrm>
            <a:off x="4230667" y="799427"/>
            <a:ext cx="879678" cy="44257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3E75D0C1-5293-FA36-5674-A41863D07AC0}"/>
              </a:ext>
            </a:extLst>
          </p:cNvPr>
          <p:cNvSpPr/>
          <p:nvPr/>
        </p:nvSpPr>
        <p:spPr>
          <a:xfrm>
            <a:off x="5185461" y="799426"/>
            <a:ext cx="2569578" cy="442575"/>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Time-fixed effect, time dummy</a:t>
            </a:r>
            <a:endParaRPr lang="en-ID" dirty="0">
              <a:solidFill>
                <a:schemeClr val="bg2"/>
              </a:solidFill>
            </a:endParaRPr>
          </a:p>
        </p:txBody>
      </p:sp>
      <p:sp>
        <p:nvSpPr>
          <p:cNvPr id="7" name="Rectangle 6">
            <a:extLst>
              <a:ext uri="{FF2B5EF4-FFF2-40B4-BE49-F238E27FC236}">
                <a16:creationId xmlns:a16="http://schemas.microsoft.com/office/drawing/2014/main" id="{3DD832C3-4A0E-544E-BD0C-0FE11BB97697}"/>
              </a:ext>
            </a:extLst>
          </p:cNvPr>
          <p:cNvSpPr/>
          <p:nvPr/>
        </p:nvSpPr>
        <p:spPr>
          <a:xfrm>
            <a:off x="364725" y="1542874"/>
            <a:ext cx="8414550" cy="627264"/>
          </a:xfrm>
          <a:prstGeom prst="rect">
            <a:avLst/>
          </a:prstGeom>
          <a:solidFill>
            <a:schemeClr val="tx1">
              <a:lumMod val="20000"/>
              <a:lumOff val="80000"/>
            </a:schemeClr>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OLS can be performed to estimates this eq. (for panel data we called it Pooled OLS (POLS). But, few important issues arise with the POLS estimator</a:t>
            </a:r>
            <a:endParaRPr lang="en-ID" dirty="0">
              <a:solidFill>
                <a:schemeClr val="bg2"/>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C7EB754-A2EE-B4F6-7817-1450F170D6F8}"/>
                  </a:ext>
                </a:extLst>
              </p:cNvPr>
              <p:cNvSpPr/>
              <p:nvPr/>
            </p:nvSpPr>
            <p:spPr>
              <a:xfrm>
                <a:off x="364725" y="2302110"/>
                <a:ext cx="8414550" cy="950376"/>
              </a:xfrm>
              <a:prstGeom prst="rect">
                <a:avLst/>
              </a:prstGeom>
              <a:solidFill>
                <a:schemeClr val="tx1">
                  <a:lumMod val="20000"/>
                  <a:lumOff val="80000"/>
                </a:schemeClr>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𝑣</m:t>
                          </m:r>
                        </m:e>
                        <m:sub>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Sub>
                    </m:oMath>
                  </m:oMathPara>
                </a14:m>
                <a:endParaRPr lang="en-US" b="0" dirty="0">
                  <a:solidFill>
                    <a:schemeClr val="bg2"/>
                  </a:solidFill>
                </a:endParaRPr>
              </a:p>
              <a:p>
                <a:pPr/>
                <a14:m>
                  <m:oMathPara xmlns:m="http://schemas.openxmlformats.org/officeDocument/2006/math">
                    <m:oMathParaPr>
                      <m:jc m:val="centerGroup"/>
                    </m:oMathParaPr>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𝑣</m:t>
                          </m:r>
                        </m:e>
                        <m:sub>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2</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2</m:t>
                          </m:r>
                        </m:sub>
                      </m:sSub>
                    </m:oMath>
                  </m:oMathPara>
                </a14:m>
                <a:endParaRPr lang="en-ID" dirty="0">
                  <a:solidFill>
                    <a:schemeClr val="bg2"/>
                  </a:solidFill>
                </a:endParaRPr>
              </a:p>
              <a:p>
                <a:r>
                  <a:rPr lang="en-ID" dirty="0">
                    <a:solidFill>
                      <a:schemeClr val="bg2"/>
                    </a:solidFill>
                  </a:rPr>
                  <a:t>Not acknowledging the presence of the same individuals, rising a potential </a:t>
                </a:r>
                <a:r>
                  <a:rPr lang="en-ID" b="1" dirty="0">
                    <a:solidFill>
                      <a:schemeClr val="bg2"/>
                    </a:solidFill>
                  </a:rPr>
                  <a:t>serial correlation </a:t>
                </a:r>
                <a:r>
                  <a:rPr lang="en-ID" dirty="0">
                    <a:solidFill>
                      <a:schemeClr val="bg2"/>
                    </a:solidFill>
                  </a:rPr>
                  <a:t>because the observation is correlated through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oMath>
                </a14:m>
                <a:endParaRPr lang="en-ID" dirty="0">
                  <a:solidFill>
                    <a:schemeClr val="bg2"/>
                  </a:solidFill>
                </a:endParaRPr>
              </a:p>
            </p:txBody>
          </p:sp>
        </mc:Choice>
        <mc:Fallback xmlns="">
          <p:sp>
            <p:nvSpPr>
              <p:cNvPr id="8" name="Rectangle 7">
                <a:extLst>
                  <a:ext uri="{FF2B5EF4-FFF2-40B4-BE49-F238E27FC236}">
                    <a16:creationId xmlns:a16="http://schemas.microsoft.com/office/drawing/2014/main" id="{2C7EB754-A2EE-B4F6-7817-1450F170D6F8}"/>
                  </a:ext>
                </a:extLst>
              </p:cNvPr>
              <p:cNvSpPr>
                <a:spLocks noRot="1" noChangeAspect="1" noMove="1" noResize="1" noEditPoints="1" noAdjustHandles="1" noChangeArrowheads="1" noChangeShapeType="1" noTextEdit="1"/>
              </p:cNvSpPr>
              <p:nvPr/>
            </p:nvSpPr>
            <p:spPr>
              <a:xfrm>
                <a:off x="364725" y="2302110"/>
                <a:ext cx="8414550" cy="950376"/>
              </a:xfrm>
              <a:prstGeom prst="rect">
                <a:avLst/>
              </a:prstGeom>
              <a:blipFill>
                <a:blip r:embed="rId4"/>
                <a:stretch>
                  <a:fillRect l="-217" b="-6410"/>
                </a:stretch>
              </a:blipFill>
              <a:ln w="12700">
                <a:noFill/>
                <a:prstDash val="dash"/>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DCD46ED-F801-C505-785A-535F969C2490}"/>
                  </a:ext>
                </a:extLst>
              </p:cNvPr>
              <p:cNvSpPr/>
              <p:nvPr/>
            </p:nvSpPr>
            <p:spPr>
              <a:xfrm>
                <a:off x="364725" y="3377534"/>
                <a:ext cx="8414550" cy="1036255"/>
              </a:xfrm>
              <a:prstGeom prst="rect">
                <a:avLst/>
              </a:prstGeom>
              <a:solidFill>
                <a:schemeClr val="tx1">
                  <a:lumMod val="20000"/>
                  <a:lumOff val="80000"/>
                </a:schemeClr>
              </a:solid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To preserve its consistency, OLS requires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 and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𝑣</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 are uncorrelated. Thus,</a:t>
                </a: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𝐶𝑜𝑣</m:t>
                      </m:r>
                      <m:d>
                        <m:dPr>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e>
                      </m:d>
                      <m:r>
                        <a:rPr lang="en-US" b="0" i="1" smtClean="0">
                          <a:solidFill>
                            <a:schemeClr val="bg2"/>
                          </a:solidFill>
                          <a:latin typeface="Cambria Math" panose="02040503050406030204" pitchFamily="18" charset="0"/>
                        </a:rPr>
                        <m:t>=0</m:t>
                      </m:r>
                    </m:oMath>
                  </m:oMathPara>
                </a14:m>
                <a:endParaRPr lang="en-ID" dirty="0">
                  <a:solidFill>
                    <a:schemeClr val="bg2"/>
                  </a:solidFill>
                </a:endParaRP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𝐶𝑜𝑣</m:t>
                      </m:r>
                      <m:d>
                        <m:dPr>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𝑖𝑡</m:t>
                              </m:r>
                            </m:sub>
                          </m:sSub>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e>
                      </m:d>
                      <m:r>
                        <a:rPr lang="en-US" b="0" i="1" smtClean="0">
                          <a:solidFill>
                            <a:schemeClr val="bg2"/>
                          </a:solidFill>
                          <a:latin typeface="Cambria Math" panose="02040503050406030204" pitchFamily="18" charset="0"/>
                        </a:rPr>
                        <m:t>=0</m:t>
                      </m:r>
                    </m:oMath>
                  </m:oMathPara>
                </a14:m>
                <a:endParaRPr lang="en-ID" dirty="0">
                  <a:solidFill>
                    <a:schemeClr val="bg2"/>
                  </a:solidFill>
                </a:endParaRPr>
              </a:p>
              <a:p>
                <a:r>
                  <a:rPr lang="en-ID" dirty="0">
                    <a:solidFill>
                      <a:schemeClr val="bg2"/>
                    </a:solidFill>
                  </a:rPr>
                  <a:t>This would be easily violated since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𝑥</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 is correlated with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oMath>
                </a14:m>
                <a:r>
                  <a:rPr lang="en-ID" dirty="0">
                    <a:solidFill>
                      <a:schemeClr val="bg2"/>
                    </a:solidFill>
                  </a:rPr>
                  <a:t> </a:t>
                </a:r>
                <a:r>
                  <a:rPr lang="en-ID" b="1" i="1" dirty="0">
                    <a:solidFill>
                      <a:schemeClr val="bg2"/>
                    </a:solidFill>
                  </a:rPr>
                  <a:t>(suffered from heterogeneity bias)</a:t>
                </a:r>
              </a:p>
            </p:txBody>
          </p:sp>
        </mc:Choice>
        <mc:Fallback xmlns="">
          <p:sp>
            <p:nvSpPr>
              <p:cNvPr id="9" name="Rectangle 8">
                <a:extLst>
                  <a:ext uri="{FF2B5EF4-FFF2-40B4-BE49-F238E27FC236}">
                    <a16:creationId xmlns:a16="http://schemas.microsoft.com/office/drawing/2014/main" id="{3DCD46ED-F801-C505-785A-535F969C2490}"/>
                  </a:ext>
                </a:extLst>
              </p:cNvPr>
              <p:cNvSpPr>
                <a:spLocks noRot="1" noChangeAspect="1" noMove="1" noResize="1" noEditPoints="1" noAdjustHandles="1" noChangeArrowheads="1" noChangeShapeType="1" noTextEdit="1"/>
              </p:cNvSpPr>
              <p:nvPr/>
            </p:nvSpPr>
            <p:spPr>
              <a:xfrm>
                <a:off x="364725" y="3377534"/>
                <a:ext cx="8414550" cy="1036255"/>
              </a:xfrm>
              <a:prstGeom prst="rect">
                <a:avLst/>
              </a:prstGeom>
              <a:blipFill>
                <a:blip r:embed="rId5"/>
                <a:stretch>
                  <a:fillRect l="-217" b="-1765"/>
                </a:stretch>
              </a:blipFill>
              <a:ln w="12700">
                <a:noFill/>
                <a:prstDash val="dash"/>
              </a:ln>
            </p:spPr>
            <p:txBody>
              <a:bodyPr/>
              <a:lstStyle/>
              <a:p>
                <a:r>
                  <a:rPr lang="en-ID">
                    <a:noFill/>
                  </a:rPr>
                  <a:t> </a:t>
                </a:r>
              </a:p>
            </p:txBody>
          </p:sp>
        </mc:Fallback>
      </mc:AlternateContent>
    </p:spTree>
    <p:extLst>
      <p:ext uri="{BB962C8B-B14F-4D97-AF65-F5344CB8AC3E}">
        <p14:creationId xmlns:p14="http://schemas.microsoft.com/office/powerpoint/2010/main" val="395404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D7A9E32-6B3E-7ADF-4A59-B238F668E381}"/>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0805F120-255C-2575-B231-7AA71B66192A}"/>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First Difference Estimator</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AB466D3-E5D0-9B66-0757-8355F51107DF}"/>
                  </a:ext>
                </a:extLst>
              </p:cNvPr>
              <p:cNvSpPr/>
              <p:nvPr/>
            </p:nvSpPr>
            <p:spPr>
              <a:xfrm>
                <a:off x="364724" y="1576833"/>
                <a:ext cx="3767437" cy="994917"/>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𝑦</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2</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m:t>
                        </m:r>
                        <m:r>
                          <a:rPr lang="en-US" sz="1600" b="0" i="1" smtClean="0">
                            <a:solidFill>
                              <a:schemeClr val="bg2"/>
                            </a:solidFill>
                            <a:latin typeface="Cambria Math" panose="02040503050406030204" pitchFamily="18" charset="0"/>
                          </a:rPr>
                          <m:t>𝛽</m:t>
                        </m:r>
                      </m:e>
                      <m:sub>
                        <m:r>
                          <a:rPr lang="en-US" sz="1600" b="0" i="1" smtClean="0">
                            <a:solidFill>
                              <a:schemeClr val="bg2"/>
                            </a:solidFill>
                            <a:latin typeface="Cambria Math" panose="02040503050406030204" pitchFamily="18" charset="0"/>
                          </a:rPr>
                          <m:t>0</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𝛿</m:t>
                        </m:r>
                      </m:e>
                      <m:sub>
                        <m:r>
                          <a:rPr lang="en-US" sz="1600" b="0" i="1" smtClean="0">
                            <a:solidFill>
                              <a:schemeClr val="bg2"/>
                            </a:solidFill>
                            <a:latin typeface="Cambria Math" panose="02040503050406030204" pitchFamily="18" charset="0"/>
                          </a:rPr>
                          <m:t>0</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𝛽</m:t>
                        </m:r>
                      </m:e>
                      <m:sub>
                        <m:r>
                          <a:rPr lang="en-US" sz="1600" b="0" i="1" smtClean="0">
                            <a:solidFill>
                              <a:schemeClr val="bg2"/>
                            </a:solidFill>
                            <a:latin typeface="Cambria Math" panose="02040503050406030204" pitchFamily="18" charset="0"/>
                          </a:rPr>
                          <m:t>1</m:t>
                        </m:r>
                      </m:sub>
                    </m:sSub>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𝑥</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2</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𝛼</m:t>
                        </m:r>
                      </m:e>
                      <m:sub>
                        <m:r>
                          <a:rPr lang="en-US" sz="1600" b="0" i="1" smtClean="0">
                            <a:solidFill>
                              <a:schemeClr val="bg2"/>
                            </a:solidFill>
                            <a:latin typeface="Cambria Math" panose="02040503050406030204" pitchFamily="18" charset="0"/>
                          </a:rPr>
                          <m:t>𝑖</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𝑢</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2</m:t>
                        </m:r>
                      </m:sub>
                    </m:sSub>
                  </m:oMath>
                </a14:m>
                <a:r>
                  <a:rPr lang="en-ID" sz="1600" dirty="0">
                    <a:solidFill>
                      <a:schemeClr val="bg2"/>
                    </a:solidFill>
                  </a:rPr>
                  <a:t> </a:t>
                </a:r>
              </a:p>
              <a:p>
                <a14:m>
                  <m:oMath xmlns:m="http://schemas.openxmlformats.org/officeDocument/2006/math">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𝑦</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1</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𝛽</m:t>
                        </m:r>
                      </m:e>
                      <m:sub>
                        <m:r>
                          <a:rPr lang="en-US" sz="1600" b="0" i="1" smtClean="0">
                            <a:solidFill>
                              <a:schemeClr val="bg2"/>
                            </a:solidFill>
                            <a:latin typeface="Cambria Math" panose="02040503050406030204" pitchFamily="18" charset="0"/>
                          </a:rPr>
                          <m:t>0</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𝛽</m:t>
                        </m:r>
                      </m:e>
                      <m:sub>
                        <m:r>
                          <a:rPr lang="en-US" sz="1600" b="0" i="1" smtClean="0">
                            <a:solidFill>
                              <a:schemeClr val="bg2"/>
                            </a:solidFill>
                            <a:latin typeface="Cambria Math" panose="02040503050406030204" pitchFamily="18" charset="0"/>
                          </a:rPr>
                          <m:t>1</m:t>
                        </m:r>
                      </m:sub>
                    </m:sSub>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𝑥</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1</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𝛼</m:t>
                        </m:r>
                      </m:e>
                      <m:sub>
                        <m:r>
                          <a:rPr lang="en-US" sz="1600" b="0" i="1" smtClean="0">
                            <a:solidFill>
                              <a:schemeClr val="bg2"/>
                            </a:solidFill>
                            <a:latin typeface="Cambria Math" panose="02040503050406030204" pitchFamily="18" charset="0"/>
                          </a:rPr>
                          <m:t>𝑖</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𝑢</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1</m:t>
                        </m:r>
                      </m:sub>
                    </m:sSub>
                  </m:oMath>
                </a14:m>
                <a:r>
                  <a:rPr lang="en-ID" sz="1600" dirty="0">
                    <a:solidFill>
                      <a:schemeClr val="bg2"/>
                    </a:solidFill>
                  </a:rPr>
                  <a:t> </a:t>
                </a:r>
              </a:p>
            </p:txBody>
          </p:sp>
        </mc:Choice>
        <mc:Fallback xmlns="">
          <p:sp>
            <p:nvSpPr>
              <p:cNvPr id="2" name="Rectangle 1">
                <a:extLst>
                  <a:ext uri="{FF2B5EF4-FFF2-40B4-BE49-F238E27FC236}">
                    <a16:creationId xmlns:a16="http://schemas.microsoft.com/office/drawing/2014/main" id="{4AB466D3-E5D0-9B66-0757-8355F51107DF}"/>
                  </a:ext>
                </a:extLst>
              </p:cNvPr>
              <p:cNvSpPr>
                <a:spLocks noRot="1" noChangeAspect="1" noMove="1" noResize="1" noEditPoints="1" noAdjustHandles="1" noChangeArrowheads="1" noChangeShapeType="1" noTextEdit="1"/>
              </p:cNvSpPr>
              <p:nvPr/>
            </p:nvSpPr>
            <p:spPr>
              <a:xfrm>
                <a:off x="364724" y="1576833"/>
                <a:ext cx="3767437" cy="994917"/>
              </a:xfrm>
              <a:prstGeom prst="rect">
                <a:avLst/>
              </a:prstGeom>
              <a:blipFill>
                <a:blip r:embed="rId3"/>
                <a:stretch>
                  <a:fillRect/>
                </a:stretch>
              </a:blipFill>
              <a:ln w="12700">
                <a:noFill/>
                <a:prstDash val="dash"/>
              </a:ln>
            </p:spPr>
            <p:txBody>
              <a:bodyPr/>
              <a:lstStyle/>
              <a:p>
                <a:r>
                  <a:rPr lang="en-ID">
                    <a:noFill/>
                  </a:rPr>
                  <a:t> </a:t>
                </a:r>
              </a:p>
            </p:txBody>
          </p:sp>
        </mc:Fallback>
      </mc:AlternateContent>
      <p:sp>
        <p:nvSpPr>
          <p:cNvPr id="4" name="Rectangle 3">
            <a:extLst>
              <a:ext uri="{FF2B5EF4-FFF2-40B4-BE49-F238E27FC236}">
                <a16:creationId xmlns:a16="http://schemas.microsoft.com/office/drawing/2014/main" id="{39E9E046-AD94-38F4-713A-73C617B00423}"/>
              </a:ext>
            </a:extLst>
          </p:cNvPr>
          <p:cNvSpPr/>
          <p:nvPr/>
        </p:nvSpPr>
        <p:spPr>
          <a:xfrm>
            <a:off x="364725" y="726786"/>
            <a:ext cx="8414549" cy="627264"/>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rPr>
              <a:t>Differencing the variables across period can become a solution to eliminate the source of bias in POLS</a:t>
            </a:r>
            <a:endParaRPr lang="en-ID" sz="1600" dirty="0">
              <a:solidFill>
                <a:schemeClr val="bg2"/>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4B6114-3608-D816-F528-89EAFCA93B64}"/>
                  </a:ext>
                </a:extLst>
              </p:cNvPr>
              <p:cNvSpPr/>
              <p:nvPr/>
            </p:nvSpPr>
            <p:spPr>
              <a:xfrm>
                <a:off x="272125" y="2740778"/>
                <a:ext cx="4207276" cy="621318"/>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𝑦</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2</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𝑦</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1</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𝛿</m:t>
                          </m:r>
                        </m:e>
                        <m:sub>
                          <m:r>
                            <a:rPr lang="en-US" sz="1600" b="0" i="1" smtClean="0">
                              <a:solidFill>
                                <a:schemeClr val="bg2"/>
                              </a:solidFill>
                              <a:latin typeface="Cambria Math" panose="02040503050406030204" pitchFamily="18" charset="0"/>
                            </a:rPr>
                            <m:t>0</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𝛽</m:t>
                          </m:r>
                        </m:e>
                        <m:sub>
                          <m:r>
                            <a:rPr lang="en-US" sz="1600" b="0" i="1" smtClean="0">
                              <a:solidFill>
                                <a:schemeClr val="bg2"/>
                              </a:solidFill>
                              <a:latin typeface="Cambria Math" panose="02040503050406030204" pitchFamily="18" charset="0"/>
                            </a:rPr>
                            <m:t>1</m:t>
                          </m:r>
                        </m:sub>
                      </m:sSub>
                      <m:d>
                        <m:dPr>
                          <m:ctrlPr>
                            <a:rPr lang="en-US" sz="1600" b="0" i="1" smtClean="0">
                              <a:solidFill>
                                <a:schemeClr val="bg2"/>
                              </a:solidFill>
                              <a:latin typeface="Cambria Math" panose="02040503050406030204" pitchFamily="18" charset="0"/>
                            </a:rPr>
                          </m:ctrlPr>
                        </m:dPr>
                        <m:e>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𝑥</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2</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𝑥</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1</m:t>
                              </m:r>
                            </m:sub>
                          </m:sSub>
                        </m:e>
                      </m:d>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𝑢</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2</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𝑢</m:t>
                          </m:r>
                        </m:e>
                        <m:sub>
                          <m:r>
                            <a:rPr lang="en-US" sz="1600" b="0" i="1" smtClean="0">
                              <a:solidFill>
                                <a:schemeClr val="bg2"/>
                              </a:solidFill>
                              <a:latin typeface="Cambria Math" panose="02040503050406030204" pitchFamily="18" charset="0"/>
                            </a:rPr>
                            <m:t>𝑖</m:t>
                          </m:r>
                          <m:r>
                            <a:rPr lang="en-US" sz="1600" b="0" i="1" smtClean="0">
                              <a:solidFill>
                                <a:schemeClr val="bg2"/>
                              </a:solidFill>
                              <a:latin typeface="Cambria Math" panose="02040503050406030204" pitchFamily="18" charset="0"/>
                            </a:rPr>
                            <m:t>1</m:t>
                          </m:r>
                        </m:sub>
                      </m:sSub>
                      <m:r>
                        <a:rPr lang="en-US" sz="1600" b="0" i="1" smtClean="0">
                          <a:solidFill>
                            <a:schemeClr val="bg2"/>
                          </a:solidFill>
                          <a:latin typeface="Cambria Math" panose="02040503050406030204" pitchFamily="18" charset="0"/>
                        </a:rPr>
                        <m:t>)</m:t>
                      </m:r>
                    </m:oMath>
                  </m:oMathPara>
                </a14:m>
                <a:endParaRPr lang="en-ID" sz="1600" dirty="0">
                  <a:solidFill>
                    <a:schemeClr val="bg2"/>
                  </a:solidFill>
                </a:endParaRPr>
              </a:p>
            </p:txBody>
          </p:sp>
        </mc:Choice>
        <mc:Fallback xmlns="">
          <p:sp>
            <p:nvSpPr>
              <p:cNvPr id="5" name="Rectangle 4">
                <a:extLst>
                  <a:ext uri="{FF2B5EF4-FFF2-40B4-BE49-F238E27FC236}">
                    <a16:creationId xmlns:a16="http://schemas.microsoft.com/office/drawing/2014/main" id="{FE4B6114-3608-D816-F528-89EAFCA93B64}"/>
                  </a:ext>
                </a:extLst>
              </p:cNvPr>
              <p:cNvSpPr>
                <a:spLocks noRot="1" noChangeAspect="1" noMove="1" noResize="1" noEditPoints="1" noAdjustHandles="1" noChangeArrowheads="1" noChangeShapeType="1" noTextEdit="1"/>
              </p:cNvSpPr>
              <p:nvPr/>
            </p:nvSpPr>
            <p:spPr>
              <a:xfrm>
                <a:off x="272125" y="2740778"/>
                <a:ext cx="4207276" cy="621318"/>
              </a:xfrm>
              <a:prstGeom prst="rect">
                <a:avLst/>
              </a:prstGeom>
              <a:blipFill>
                <a:blip r:embed="rId4"/>
                <a:stretch>
                  <a:fillRect/>
                </a:stretch>
              </a:blipFill>
              <a:ln w="12700">
                <a:noFill/>
                <a:prstDash val="dash"/>
              </a:ln>
            </p:spPr>
            <p:txBody>
              <a:bodyPr/>
              <a:lstStyle/>
              <a:p>
                <a:r>
                  <a:rPr lang="en-ID">
                    <a:noFill/>
                  </a:rPr>
                  <a:t> </a:t>
                </a:r>
              </a:p>
            </p:txBody>
          </p:sp>
        </mc:Fallback>
      </mc:AlternateContent>
      <p:sp>
        <p:nvSpPr>
          <p:cNvPr id="7" name="Rectangle 6">
            <a:extLst>
              <a:ext uri="{FF2B5EF4-FFF2-40B4-BE49-F238E27FC236}">
                <a16:creationId xmlns:a16="http://schemas.microsoft.com/office/drawing/2014/main" id="{03C7B0D5-A69F-4A84-90E0-30BEDF15B92A}"/>
              </a:ext>
            </a:extLst>
          </p:cNvPr>
          <p:cNvSpPr/>
          <p:nvPr/>
        </p:nvSpPr>
        <p:spPr>
          <a:xfrm>
            <a:off x="364724" y="1485133"/>
            <a:ext cx="3767437" cy="346155"/>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rPr>
              <a:t>Subtract period 2 to period 1</a:t>
            </a:r>
            <a:endParaRPr lang="en-ID" sz="1600" dirty="0">
              <a:solidFill>
                <a:schemeClr val="bg2"/>
              </a:solidFill>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B24BAA6-B296-7CAF-1154-8718E6437309}"/>
                  </a:ext>
                </a:extLst>
              </p:cNvPr>
              <p:cNvSpPr/>
              <p:nvPr/>
            </p:nvSpPr>
            <p:spPr>
              <a:xfrm>
                <a:off x="272124" y="3837244"/>
                <a:ext cx="4207276" cy="376225"/>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𝑦</m:t>
                          </m:r>
                        </m:e>
                        <m:sub>
                          <m:r>
                            <a:rPr lang="en-US" sz="1600" b="0" i="1" smtClean="0">
                              <a:solidFill>
                                <a:schemeClr val="bg2"/>
                              </a:solidFill>
                              <a:latin typeface="Cambria Math" panose="02040503050406030204" pitchFamily="18" charset="0"/>
                            </a:rPr>
                            <m:t>𝑖</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𝛿</m:t>
                          </m:r>
                        </m:e>
                        <m:sub>
                          <m:r>
                            <a:rPr lang="en-US" sz="1600" b="0" i="1" smtClean="0">
                              <a:solidFill>
                                <a:schemeClr val="bg2"/>
                              </a:solidFill>
                              <a:latin typeface="Cambria Math" panose="02040503050406030204" pitchFamily="18" charset="0"/>
                            </a:rPr>
                            <m:t>0</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𝛽</m:t>
                          </m:r>
                        </m:e>
                        <m:sub>
                          <m:r>
                            <a:rPr lang="en-US" sz="1600" b="0" i="1" smtClean="0">
                              <a:solidFill>
                                <a:schemeClr val="bg2"/>
                              </a:solidFill>
                              <a:latin typeface="Cambria Math" panose="02040503050406030204" pitchFamily="18" charset="0"/>
                            </a:rPr>
                            <m:t>1</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𝑥</m:t>
                          </m:r>
                        </m:e>
                        <m:sub>
                          <m:r>
                            <a:rPr lang="en-US" sz="1600" b="0" i="1" smtClean="0">
                              <a:solidFill>
                                <a:schemeClr val="bg2"/>
                              </a:solidFill>
                              <a:latin typeface="Cambria Math" panose="02040503050406030204" pitchFamily="18" charset="0"/>
                            </a:rPr>
                            <m:t>𝑖</m:t>
                          </m:r>
                        </m:sub>
                      </m:sSub>
                      <m:r>
                        <a:rPr lang="en-US" sz="1600" b="0" i="1" smtClean="0">
                          <a:solidFill>
                            <a:schemeClr val="bg2"/>
                          </a:solidFill>
                          <a:latin typeface="Cambria Math" panose="02040503050406030204" pitchFamily="18" charset="0"/>
                        </a:rPr>
                        <m:t>+∆</m:t>
                      </m:r>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𝑢</m:t>
                          </m:r>
                        </m:e>
                        <m:sub>
                          <m:r>
                            <a:rPr lang="en-US" sz="1600" b="0" i="1" smtClean="0">
                              <a:solidFill>
                                <a:schemeClr val="bg2"/>
                              </a:solidFill>
                              <a:latin typeface="Cambria Math" panose="02040503050406030204" pitchFamily="18" charset="0"/>
                            </a:rPr>
                            <m:t>𝑖</m:t>
                          </m:r>
                        </m:sub>
                      </m:sSub>
                    </m:oMath>
                  </m:oMathPara>
                </a14:m>
                <a:endParaRPr lang="en-ID" sz="1600" dirty="0">
                  <a:solidFill>
                    <a:schemeClr val="bg2"/>
                  </a:solidFill>
                </a:endParaRPr>
              </a:p>
            </p:txBody>
          </p:sp>
        </mc:Choice>
        <mc:Fallback xmlns="">
          <p:sp>
            <p:nvSpPr>
              <p:cNvPr id="9" name="Rectangle 8">
                <a:extLst>
                  <a:ext uri="{FF2B5EF4-FFF2-40B4-BE49-F238E27FC236}">
                    <a16:creationId xmlns:a16="http://schemas.microsoft.com/office/drawing/2014/main" id="{1B24BAA6-B296-7CAF-1154-8718E6437309}"/>
                  </a:ext>
                </a:extLst>
              </p:cNvPr>
              <p:cNvSpPr>
                <a:spLocks noRot="1" noChangeAspect="1" noMove="1" noResize="1" noEditPoints="1" noAdjustHandles="1" noChangeArrowheads="1" noChangeShapeType="1" noTextEdit="1"/>
              </p:cNvSpPr>
              <p:nvPr/>
            </p:nvSpPr>
            <p:spPr>
              <a:xfrm>
                <a:off x="272124" y="3837244"/>
                <a:ext cx="4207276" cy="376225"/>
              </a:xfrm>
              <a:prstGeom prst="rect">
                <a:avLst/>
              </a:prstGeom>
              <a:blipFill>
                <a:blip r:embed="rId5"/>
                <a:stretch>
                  <a:fillRect b="-6452"/>
                </a:stretch>
              </a:blipFill>
              <a:ln w="12700">
                <a:noFill/>
                <a:prstDash val="dash"/>
              </a:ln>
            </p:spPr>
            <p:txBody>
              <a:bodyPr/>
              <a:lstStyle/>
              <a:p>
                <a:r>
                  <a:rPr lang="en-ID">
                    <a:noFill/>
                  </a:rPr>
                  <a:t> </a:t>
                </a:r>
              </a:p>
            </p:txBody>
          </p:sp>
        </mc:Fallback>
      </mc:AlternateContent>
      <p:sp>
        <p:nvSpPr>
          <p:cNvPr id="17" name="Arrow: Left 16">
            <a:extLst>
              <a:ext uri="{FF2B5EF4-FFF2-40B4-BE49-F238E27FC236}">
                <a16:creationId xmlns:a16="http://schemas.microsoft.com/office/drawing/2014/main" id="{83DE2F67-7332-3448-EC2F-056846C4FD12}"/>
              </a:ext>
            </a:extLst>
          </p:cNvPr>
          <p:cNvSpPr/>
          <p:nvPr/>
        </p:nvSpPr>
        <p:spPr>
          <a:xfrm rot="16200000">
            <a:off x="2004302" y="2462327"/>
            <a:ext cx="488280" cy="44257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Arrow: Left 17">
            <a:extLst>
              <a:ext uri="{FF2B5EF4-FFF2-40B4-BE49-F238E27FC236}">
                <a16:creationId xmlns:a16="http://schemas.microsoft.com/office/drawing/2014/main" id="{0F53CB05-FB61-865A-1603-5481D1C80412}"/>
              </a:ext>
            </a:extLst>
          </p:cNvPr>
          <p:cNvSpPr/>
          <p:nvPr/>
        </p:nvSpPr>
        <p:spPr>
          <a:xfrm rot="16200000">
            <a:off x="2004302" y="3371817"/>
            <a:ext cx="488280" cy="44257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F10695F8-33CC-4BFC-0F9B-9A99C7E89D51}"/>
              </a:ext>
            </a:extLst>
          </p:cNvPr>
          <p:cNvSpPr/>
          <p:nvPr/>
        </p:nvSpPr>
        <p:spPr>
          <a:xfrm>
            <a:off x="2248442" y="3824111"/>
            <a:ext cx="633654" cy="4882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noFill/>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30E41FD-A248-356E-FC7F-286A6AED63DC}"/>
                  </a:ext>
                </a:extLst>
              </p:cNvPr>
              <p:cNvSpPr/>
              <p:nvPr/>
            </p:nvSpPr>
            <p:spPr>
              <a:xfrm>
                <a:off x="4375231" y="1742254"/>
                <a:ext cx="4404043" cy="1112869"/>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rPr>
                  <a:t>It can be useful for isolating causal effects.</a:t>
                </a:r>
              </a:p>
              <a:p>
                <a:r>
                  <a:rPr lang="en-US" sz="1600" dirty="0">
                    <a:solidFill>
                      <a:schemeClr val="bg2"/>
                    </a:solidFill>
                  </a:rPr>
                  <a:t>However, this model requires </a:t>
                </a:r>
                <a14:m>
                  <m:oMath xmlns:m="http://schemas.openxmlformats.org/officeDocument/2006/math">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𝑥</m:t>
                        </m:r>
                      </m:e>
                      <m:sub>
                        <m:r>
                          <a:rPr lang="en-US" sz="1600" b="0" i="1" smtClean="0">
                            <a:solidFill>
                              <a:schemeClr val="bg2"/>
                            </a:solidFill>
                            <a:latin typeface="Cambria Math" panose="02040503050406030204" pitchFamily="18" charset="0"/>
                          </a:rPr>
                          <m:t>𝑖</m:t>
                        </m:r>
                      </m:sub>
                    </m:sSub>
                  </m:oMath>
                </a14:m>
                <a:r>
                  <a:rPr lang="en-ID" sz="1600" dirty="0">
                    <a:solidFill>
                      <a:schemeClr val="bg2"/>
                    </a:solidFill>
                  </a:rPr>
                  <a:t> to have some variation.</a:t>
                </a:r>
              </a:p>
            </p:txBody>
          </p:sp>
        </mc:Choice>
        <mc:Fallback xmlns="">
          <p:sp>
            <p:nvSpPr>
              <p:cNvPr id="21" name="Rectangle 20">
                <a:extLst>
                  <a:ext uri="{FF2B5EF4-FFF2-40B4-BE49-F238E27FC236}">
                    <a16:creationId xmlns:a16="http://schemas.microsoft.com/office/drawing/2014/main" id="{530E41FD-A248-356E-FC7F-286A6AED63DC}"/>
                  </a:ext>
                </a:extLst>
              </p:cNvPr>
              <p:cNvSpPr>
                <a:spLocks noRot="1" noChangeAspect="1" noMove="1" noResize="1" noEditPoints="1" noAdjustHandles="1" noChangeArrowheads="1" noChangeShapeType="1" noTextEdit="1"/>
              </p:cNvSpPr>
              <p:nvPr/>
            </p:nvSpPr>
            <p:spPr>
              <a:xfrm>
                <a:off x="4375231" y="1742254"/>
                <a:ext cx="4404043" cy="1112869"/>
              </a:xfrm>
              <a:prstGeom prst="rect">
                <a:avLst/>
              </a:prstGeom>
              <a:blipFill>
                <a:blip r:embed="rId6"/>
                <a:stretch>
                  <a:fillRect l="-691"/>
                </a:stretch>
              </a:blipFill>
              <a:ln w="12700">
                <a:solidFill>
                  <a:schemeClr val="tx1"/>
                </a:solidFill>
                <a:prstDash val="dash"/>
              </a:ln>
            </p:spPr>
            <p:txBody>
              <a:bodyPr/>
              <a:lstStyle/>
              <a:p>
                <a:r>
                  <a:rPr lang="en-ID">
                    <a:noFill/>
                  </a:rPr>
                  <a:t> </a:t>
                </a:r>
              </a:p>
            </p:txBody>
          </p:sp>
        </mc:Fallback>
      </mc:AlternateContent>
      <p:cxnSp>
        <p:nvCxnSpPr>
          <p:cNvPr id="23" name="Straight Arrow Connector 22">
            <a:extLst>
              <a:ext uri="{FF2B5EF4-FFF2-40B4-BE49-F238E27FC236}">
                <a16:creationId xmlns:a16="http://schemas.microsoft.com/office/drawing/2014/main" id="{1BCBA219-50E5-5403-71C5-DF4AE4BA790A}"/>
              </a:ext>
            </a:extLst>
          </p:cNvPr>
          <p:cNvCxnSpPr>
            <a:stCxn id="21" idx="2"/>
          </p:cNvCxnSpPr>
          <p:nvPr/>
        </p:nvCxnSpPr>
        <p:spPr>
          <a:xfrm flipH="1">
            <a:off x="3657600" y="2855123"/>
            <a:ext cx="2919653" cy="117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D348E6F-3895-3FB7-9517-66A3A0FC9D00}"/>
              </a:ext>
            </a:extLst>
          </p:cNvPr>
          <p:cNvSpPr/>
          <p:nvPr/>
        </p:nvSpPr>
        <p:spPr>
          <a:xfrm>
            <a:off x="4375231" y="2974689"/>
            <a:ext cx="4404043" cy="1112869"/>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rPr>
              <a:t>Moreover, we have to careful in estimating more than 2 period because it is no longer a cross-sectional data!</a:t>
            </a:r>
            <a:endParaRPr lang="en-ID" sz="1600" dirty="0">
              <a:solidFill>
                <a:schemeClr val="bg2"/>
              </a:solidFill>
            </a:endParaRPr>
          </a:p>
        </p:txBody>
      </p:sp>
    </p:spTree>
    <p:extLst>
      <p:ext uri="{BB962C8B-B14F-4D97-AF65-F5344CB8AC3E}">
        <p14:creationId xmlns:p14="http://schemas.microsoft.com/office/powerpoint/2010/main" val="150050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Fixed Effect (Within Estimator)</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CA92ED1-0EEE-A1F9-6C79-501441698FD6}"/>
                  </a:ext>
                </a:extLst>
              </p:cNvPr>
              <p:cNvSpPr/>
              <p:nvPr/>
            </p:nvSpPr>
            <p:spPr>
              <a:xfrm>
                <a:off x="297102" y="797443"/>
                <a:ext cx="8414549" cy="944271"/>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rPr>
                  <a:t>FE model captures changes within groups’ variations removing individual fixed effect. This approach provides consistent estimation, even if </a:t>
                </a:r>
                <a14:m>
                  <m:oMath xmlns:m="http://schemas.openxmlformats.org/officeDocument/2006/math">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𝑥</m:t>
                        </m:r>
                      </m:e>
                      <m:sub>
                        <m:r>
                          <a:rPr lang="en-US" sz="1600" b="0" i="1" smtClean="0">
                            <a:solidFill>
                              <a:schemeClr val="bg2"/>
                            </a:solidFill>
                            <a:latin typeface="Cambria Math" panose="02040503050406030204" pitchFamily="18" charset="0"/>
                          </a:rPr>
                          <m:t>𝑖𝑡</m:t>
                        </m:r>
                      </m:sub>
                    </m:sSub>
                  </m:oMath>
                </a14:m>
                <a:r>
                  <a:rPr lang="en-ID" sz="1600" dirty="0">
                    <a:solidFill>
                      <a:schemeClr val="bg2"/>
                    </a:solidFill>
                  </a:rPr>
                  <a:t> is correlated with </a:t>
                </a:r>
                <a14:m>
                  <m:oMath xmlns:m="http://schemas.openxmlformats.org/officeDocument/2006/math">
                    <m:sSub>
                      <m:sSubPr>
                        <m:ctrlPr>
                          <a:rPr lang="en-US" sz="1600" b="0" i="1" smtClean="0">
                            <a:solidFill>
                              <a:schemeClr val="bg2"/>
                            </a:solidFill>
                            <a:latin typeface="Cambria Math" panose="02040503050406030204" pitchFamily="18" charset="0"/>
                          </a:rPr>
                        </m:ctrlPr>
                      </m:sSubPr>
                      <m:e>
                        <m:r>
                          <a:rPr lang="en-US" sz="1600" b="0" i="1" smtClean="0">
                            <a:solidFill>
                              <a:schemeClr val="bg2"/>
                            </a:solidFill>
                            <a:latin typeface="Cambria Math" panose="02040503050406030204" pitchFamily="18" charset="0"/>
                          </a:rPr>
                          <m:t>𝜇</m:t>
                        </m:r>
                      </m:e>
                      <m:sub>
                        <m:r>
                          <a:rPr lang="en-US" sz="1600" b="0" i="1" smtClean="0">
                            <a:solidFill>
                              <a:schemeClr val="bg2"/>
                            </a:solidFill>
                            <a:latin typeface="Cambria Math" panose="02040503050406030204" pitchFamily="18" charset="0"/>
                          </a:rPr>
                          <m:t>𝑖</m:t>
                        </m:r>
                      </m:sub>
                    </m:sSub>
                  </m:oMath>
                </a14:m>
                <a:endParaRPr lang="en-ID" sz="1600" dirty="0">
                  <a:solidFill>
                    <a:schemeClr val="bg2"/>
                  </a:solidFill>
                </a:endParaRPr>
              </a:p>
            </p:txBody>
          </p:sp>
        </mc:Choice>
        <mc:Fallback xmlns="">
          <p:sp>
            <p:nvSpPr>
              <p:cNvPr id="3" name="Rectangle 2">
                <a:extLst>
                  <a:ext uri="{FF2B5EF4-FFF2-40B4-BE49-F238E27FC236}">
                    <a16:creationId xmlns:a16="http://schemas.microsoft.com/office/drawing/2014/main" id="{1CA92ED1-0EEE-A1F9-6C79-501441698FD6}"/>
                  </a:ext>
                </a:extLst>
              </p:cNvPr>
              <p:cNvSpPr>
                <a:spLocks noRot="1" noChangeAspect="1" noMove="1" noResize="1" noEditPoints="1" noAdjustHandles="1" noChangeArrowheads="1" noChangeShapeType="1" noTextEdit="1"/>
              </p:cNvSpPr>
              <p:nvPr/>
            </p:nvSpPr>
            <p:spPr>
              <a:xfrm>
                <a:off x="297102" y="797443"/>
                <a:ext cx="8414549" cy="944271"/>
              </a:xfrm>
              <a:prstGeom prst="rect">
                <a:avLst/>
              </a:prstGeom>
              <a:blipFill>
                <a:blip r:embed="rId3"/>
                <a:stretch>
                  <a:fillRect l="-362"/>
                </a:stretch>
              </a:blipFill>
              <a:ln w="12700">
                <a:solidFill>
                  <a:schemeClr val="tx1"/>
                </a:solidFill>
                <a:prstDash val="dash"/>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43D5FC-A740-A275-6947-1D746075F3B2}"/>
                  </a:ext>
                </a:extLst>
              </p:cNvPr>
              <p:cNvSpPr txBox="1"/>
              <p:nvPr/>
            </p:nvSpPr>
            <p:spPr>
              <a:xfrm>
                <a:off x="297102" y="2368977"/>
                <a:ext cx="3716383" cy="369332"/>
              </a:xfrm>
              <a:prstGeom prst="rect">
                <a:avLst/>
              </a:prstGeom>
              <a:noFill/>
            </p:spPr>
            <p:txBody>
              <a:bodyPr wrap="square">
                <a:spAutoFit/>
              </a:bodyPr>
              <a:lstStyle/>
              <a:p>
                <a14:m>
                  <m:oMath xmlns:m="http://schemas.openxmlformats.org/officeDocument/2006/math">
                    <m:sSub>
                      <m:sSubPr>
                        <m:ctrlPr>
                          <a:rPr lang="en-ID" sz="1800" i="1" smtClean="0">
                            <a:solidFill>
                              <a:srgbClr val="836967"/>
                            </a:solidFill>
                            <a:latin typeface="Cambria Math" panose="02040503050406030204" pitchFamily="18" charset="0"/>
                          </a:rPr>
                        </m:ctrlPr>
                      </m:sSubPr>
                      <m:e>
                        <m:r>
                          <a:rPr lang="en-ID" sz="1800" i="1">
                            <a:latin typeface="Cambria Math" panose="02040503050406030204" pitchFamily="18" charset="0"/>
                          </a:rPr>
                          <m:t>𝑦</m:t>
                        </m:r>
                      </m:e>
                      <m:sub>
                        <m:r>
                          <a:rPr lang="en-ID" sz="1800" i="1">
                            <a:latin typeface="Cambria Math" panose="02040503050406030204" pitchFamily="18" charset="0"/>
                          </a:rPr>
                          <m:t>𝑖𝑡</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𝛽</m:t>
                        </m:r>
                      </m:e>
                      <m:sub>
                        <m:r>
                          <a:rPr lang="en-ID" sz="1800" i="0">
                            <a:latin typeface="Cambria Math" panose="02040503050406030204" pitchFamily="18" charset="0"/>
                          </a:rPr>
                          <m:t>1</m:t>
                        </m:r>
                      </m:sub>
                    </m:sSub>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𝑥</m:t>
                        </m:r>
                      </m:e>
                      <m:sub>
                        <m:r>
                          <a:rPr lang="en-ID" sz="1800" i="1">
                            <a:latin typeface="Cambria Math" panose="02040503050406030204" pitchFamily="18" charset="0"/>
                          </a:rPr>
                          <m:t>𝑖𝑡</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𝛼</m:t>
                        </m:r>
                      </m:e>
                      <m:sub>
                        <m:r>
                          <a:rPr lang="en-ID" sz="1800" i="1">
                            <a:latin typeface="Cambria Math" panose="02040503050406030204" pitchFamily="18" charset="0"/>
                          </a:rPr>
                          <m:t>𝑖</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𝑢</m:t>
                        </m:r>
                      </m:e>
                      <m:sub>
                        <m:r>
                          <a:rPr lang="en-ID" sz="1800" i="1">
                            <a:latin typeface="Cambria Math" panose="02040503050406030204" pitchFamily="18" charset="0"/>
                          </a:rPr>
                          <m:t>𝑖𝑡</m:t>
                        </m:r>
                      </m:sub>
                    </m:sSub>
                    <m:r>
                      <a:rPr lang="en-ID" sz="1800" i="0">
                        <a:latin typeface="Cambria Math" panose="02040503050406030204" pitchFamily="18" charset="0"/>
                      </a:rPr>
                      <m:t>, </m:t>
                    </m:r>
                    <m:r>
                      <a:rPr lang="en-ID" sz="1800" i="1">
                        <a:latin typeface="Cambria Math" panose="02040503050406030204" pitchFamily="18" charset="0"/>
                      </a:rPr>
                      <m:t>𝑡</m:t>
                    </m:r>
                    <m:r>
                      <a:rPr lang="en-ID" sz="1800" i="0">
                        <a:latin typeface="Cambria Math" panose="02040503050406030204" pitchFamily="18" charset="0"/>
                      </a:rPr>
                      <m:t>=1,2,..,</m:t>
                    </m:r>
                    <m:r>
                      <a:rPr lang="en-ID" sz="1800" i="1">
                        <a:latin typeface="Cambria Math" panose="02040503050406030204" pitchFamily="18" charset="0"/>
                      </a:rPr>
                      <m:t>𝑇</m:t>
                    </m:r>
                  </m:oMath>
                </a14:m>
                <a:r>
                  <a:rPr lang="en-ID" sz="1800" dirty="0"/>
                  <a:t> </a:t>
                </a:r>
              </a:p>
            </p:txBody>
          </p:sp>
        </mc:Choice>
        <mc:Fallback xmlns="">
          <p:sp>
            <p:nvSpPr>
              <p:cNvPr id="6" name="TextBox 5">
                <a:extLst>
                  <a:ext uri="{FF2B5EF4-FFF2-40B4-BE49-F238E27FC236}">
                    <a16:creationId xmlns:a16="http://schemas.microsoft.com/office/drawing/2014/main" id="{8A43D5FC-A740-A275-6947-1D746075F3B2}"/>
                  </a:ext>
                </a:extLst>
              </p:cNvPr>
              <p:cNvSpPr txBox="1">
                <a:spLocks noRot="1" noChangeAspect="1" noMove="1" noResize="1" noEditPoints="1" noAdjustHandles="1" noChangeArrowheads="1" noChangeShapeType="1" noTextEdit="1"/>
              </p:cNvSpPr>
              <p:nvPr/>
            </p:nvSpPr>
            <p:spPr>
              <a:xfrm>
                <a:off x="297102" y="2368977"/>
                <a:ext cx="3716383" cy="369332"/>
              </a:xfrm>
              <a:prstGeom prst="rect">
                <a:avLst/>
              </a:prstGeom>
              <a:blipFill>
                <a:blip r:embed="rId4"/>
                <a:stretch>
                  <a:fillRect b="-15000"/>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4A579B-AACF-81C5-E27E-508E094F7E68}"/>
                  </a:ext>
                </a:extLst>
              </p:cNvPr>
              <p:cNvSpPr txBox="1"/>
              <p:nvPr/>
            </p:nvSpPr>
            <p:spPr>
              <a:xfrm>
                <a:off x="297102" y="3158838"/>
                <a:ext cx="3716383" cy="369332"/>
              </a:xfrm>
              <a:prstGeom prst="rect">
                <a:avLst/>
              </a:prstGeom>
              <a:noFill/>
            </p:spPr>
            <p:txBody>
              <a:bodyPr wrap="square">
                <a:spAutoFit/>
              </a:bodyPr>
              <a:lstStyle/>
              <a:p>
                <a14:m>
                  <m:oMath xmlns:m="http://schemas.openxmlformats.org/officeDocument/2006/math">
                    <m:sSub>
                      <m:sSubPr>
                        <m:ctrlPr>
                          <a:rPr lang="en-ID" sz="1800" i="1" smtClean="0">
                            <a:solidFill>
                              <a:srgbClr val="836967"/>
                            </a:solidFill>
                            <a:latin typeface="Cambria Math" panose="02040503050406030204" pitchFamily="18" charset="0"/>
                          </a:rPr>
                        </m:ctrlPr>
                      </m:sSubPr>
                      <m:e>
                        <m:acc>
                          <m:accPr>
                            <m:chr m:val="̅"/>
                            <m:ctrlPr>
                              <a:rPr lang="en-ID" sz="1800" i="1">
                                <a:solidFill>
                                  <a:srgbClr val="836967"/>
                                </a:solidFill>
                                <a:latin typeface="Cambria Math" panose="02040503050406030204" pitchFamily="18" charset="0"/>
                              </a:rPr>
                            </m:ctrlPr>
                          </m:accPr>
                          <m:e>
                            <m:r>
                              <a:rPr lang="en-ID" sz="1800" i="1">
                                <a:latin typeface="Cambria Math" panose="02040503050406030204" pitchFamily="18" charset="0"/>
                              </a:rPr>
                              <m:t>𝑦</m:t>
                            </m:r>
                          </m:e>
                        </m:acc>
                      </m:e>
                      <m:sub>
                        <m:r>
                          <a:rPr lang="en-ID" sz="1800" i="1">
                            <a:latin typeface="Cambria Math" panose="02040503050406030204" pitchFamily="18" charset="0"/>
                          </a:rPr>
                          <m:t>𝑖</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𝛽</m:t>
                        </m:r>
                      </m:e>
                      <m:sub>
                        <m:r>
                          <a:rPr lang="en-ID" sz="1800" i="0">
                            <a:latin typeface="Cambria Math" panose="02040503050406030204" pitchFamily="18" charset="0"/>
                          </a:rPr>
                          <m:t>1</m:t>
                        </m:r>
                      </m:sub>
                    </m:sSub>
                    <m:sSub>
                      <m:sSubPr>
                        <m:ctrlPr>
                          <a:rPr lang="en-ID" sz="1800" i="1">
                            <a:solidFill>
                              <a:srgbClr val="836967"/>
                            </a:solidFill>
                            <a:latin typeface="Cambria Math" panose="02040503050406030204" pitchFamily="18" charset="0"/>
                          </a:rPr>
                        </m:ctrlPr>
                      </m:sSubPr>
                      <m:e>
                        <m:acc>
                          <m:accPr>
                            <m:chr m:val="̅"/>
                            <m:ctrlPr>
                              <a:rPr lang="en-ID" sz="1800" i="1">
                                <a:solidFill>
                                  <a:srgbClr val="836967"/>
                                </a:solidFill>
                                <a:latin typeface="Cambria Math" panose="02040503050406030204" pitchFamily="18" charset="0"/>
                              </a:rPr>
                            </m:ctrlPr>
                          </m:accPr>
                          <m:e>
                            <m:r>
                              <a:rPr lang="en-ID" sz="1800" i="1">
                                <a:latin typeface="Cambria Math" panose="02040503050406030204" pitchFamily="18" charset="0"/>
                              </a:rPr>
                              <m:t>𝑥</m:t>
                            </m:r>
                          </m:e>
                        </m:acc>
                      </m:e>
                      <m:sub>
                        <m:r>
                          <a:rPr lang="en-ID" sz="1800" i="1">
                            <a:latin typeface="Cambria Math" panose="02040503050406030204" pitchFamily="18" charset="0"/>
                          </a:rPr>
                          <m:t>𝑖</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𝛼</m:t>
                        </m:r>
                      </m:e>
                      <m:sub>
                        <m:r>
                          <a:rPr lang="en-ID" sz="1800" i="1">
                            <a:latin typeface="Cambria Math" panose="02040503050406030204" pitchFamily="18" charset="0"/>
                          </a:rPr>
                          <m:t>𝑖</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acc>
                          <m:accPr>
                            <m:chr m:val="̅"/>
                            <m:ctrlPr>
                              <a:rPr lang="en-ID" sz="1800" i="1">
                                <a:solidFill>
                                  <a:srgbClr val="836967"/>
                                </a:solidFill>
                                <a:latin typeface="Cambria Math" panose="02040503050406030204" pitchFamily="18" charset="0"/>
                              </a:rPr>
                            </m:ctrlPr>
                          </m:accPr>
                          <m:e>
                            <m:r>
                              <a:rPr lang="en-ID" sz="1800" i="1">
                                <a:latin typeface="Cambria Math" panose="02040503050406030204" pitchFamily="18" charset="0"/>
                              </a:rPr>
                              <m:t>𝑢</m:t>
                            </m:r>
                          </m:e>
                        </m:acc>
                      </m:e>
                      <m:sub>
                        <m:r>
                          <a:rPr lang="en-ID" sz="1800" i="1">
                            <a:latin typeface="Cambria Math" panose="02040503050406030204" pitchFamily="18" charset="0"/>
                          </a:rPr>
                          <m:t>𝑖</m:t>
                        </m:r>
                      </m:sub>
                    </m:sSub>
                  </m:oMath>
                </a14:m>
                <a:r>
                  <a:rPr lang="en-ID" sz="1800" dirty="0"/>
                  <a:t> </a:t>
                </a:r>
              </a:p>
            </p:txBody>
          </p:sp>
        </mc:Choice>
        <mc:Fallback xmlns="">
          <p:sp>
            <p:nvSpPr>
              <p:cNvPr id="8" name="TextBox 7">
                <a:extLst>
                  <a:ext uri="{FF2B5EF4-FFF2-40B4-BE49-F238E27FC236}">
                    <a16:creationId xmlns:a16="http://schemas.microsoft.com/office/drawing/2014/main" id="{A54A579B-AACF-81C5-E27E-508E094F7E68}"/>
                  </a:ext>
                </a:extLst>
              </p:cNvPr>
              <p:cNvSpPr txBox="1">
                <a:spLocks noRot="1" noChangeAspect="1" noMove="1" noResize="1" noEditPoints="1" noAdjustHandles="1" noChangeArrowheads="1" noChangeShapeType="1" noTextEdit="1"/>
              </p:cNvSpPr>
              <p:nvPr/>
            </p:nvSpPr>
            <p:spPr>
              <a:xfrm>
                <a:off x="297102" y="3158838"/>
                <a:ext cx="3716383" cy="369332"/>
              </a:xfrm>
              <a:prstGeom prst="rect">
                <a:avLst/>
              </a:prstGeom>
              <a:blipFill>
                <a:blip r:embed="rId5"/>
                <a:stretch>
                  <a:fillRect b="-14754"/>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F6F4C5-3A3A-1867-0A8A-7A9DB06BAC51}"/>
                  </a:ext>
                </a:extLst>
              </p:cNvPr>
              <p:cNvSpPr txBox="1"/>
              <p:nvPr/>
            </p:nvSpPr>
            <p:spPr>
              <a:xfrm>
                <a:off x="297102" y="3898746"/>
                <a:ext cx="3716383" cy="369332"/>
              </a:xfrm>
              <a:prstGeom prst="rect">
                <a:avLst/>
              </a:prstGeom>
              <a:noFill/>
            </p:spPr>
            <p:txBody>
              <a:bodyPr wrap="square">
                <a:spAutoFit/>
              </a:bodyPr>
              <a:lstStyle/>
              <a:p>
                <a14:m>
                  <m:oMath xmlns:m="http://schemas.openxmlformats.org/officeDocument/2006/math">
                    <m:sSub>
                      <m:sSubPr>
                        <m:ctrlPr>
                          <a:rPr lang="en-ID" sz="1800" i="1" smtClean="0">
                            <a:solidFill>
                              <a:srgbClr val="836967"/>
                            </a:solidFill>
                            <a:latin typeface="Cambria Math" panose="02040503050406030204" pitchFamily="18" charset="0"/>
                          </a:rPr>
                        </m:ctrlPr>
                      </m:sSubPr>
                      <m:e>
                        <m:acc>
                          <m:accPr>
                            <m:chr m:val="̈"/>
                            <m:ctrlPr>
                              <a:rPr lang="en-ID" sz="1800" i="1">
                                <a:solidFill>
                                  <a:srgbClr val="836967"/>
                                </a:solidFill>
                                <a:latin typeface="Cambria Math" panose="02040503050406030204" pitchFamily="18" charset="0"/>
                              </a:rPr>
                            </m:ctrlPr>
                          </m:accPr>
                          <m:e>
                            <m:r>
                              <a:rPr lang="en-ID" sz="1800" i="1">
                                <a:latin typeface="Cambria Math" panose="02040503050406030204" pitchFamily="18" charset="0"/>
                              </a:rPr>
                              <m:t>𝑦</m:t>
                            </m:r>
                          </m:e>
                        </m:acc>
                      </m:e>
                      <m:sub>
                        <m:r>
                          <a:rPr lang="en-ID" sz="1800" i="1">
                            <a:latin typeface="Cambria Math" panose="02040503050406030204" pitchFamily="18" charset="0"/>
                          </a:rPr>
                          <m:t>𝑖𝑡</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𝛽</m:t>
                        </m:r>
                      </m:e>
                      <m:sub>
                        <m:r>
                          <a:rPr lang="en-ID" sz="1800" i="0">
                            <a:latin typeface="Cambria Math" panose="02040503050406030204" pitchFamily="18" charset="0"/>
                          </a:rPr>
                          <m:t>1</m:t>
                        </m:r>
                      </m:sub>
                    </m:sSub>
                    <m:sSub>
                      <m:sSubPr>
                        <m:ctrlPr>
                          <a:rPr lang="en-ID" sz="1800" i="1">
                            <a:solidFill>
                              <a:srgbClr val="836967"/>
                            </a:solidFill>
                            <a:latin typeface="Cambria Math" panose="02040503050406030204" pitchFamily="18" charset="0"/>
                          </a:rPr>
                        </m:ctrlPr>
                      </m:sSubPr>
                      <m:e>
                        <m:acc>
                          <m:accPr>
                            <m:chr m:val="̈"/>
                            <m:ctrlPr>
                              <a:rPr lang="en-ID" sz="1800" i="1">
                                <a:solidFill>
                                  <a:srgbClr val="836967"/>
                                </a:solidFill>
                                <a:latin typeface="Cambria Math" panose="02040503050406030204" pitchFamily="18" charset="0"/>
                              </a:rPr>
                            </m:ctrlPr>
                          </m:accPr>
                          <m:e>
                            <m:r>
                              <a:rPr lang="en-ID" sz="1800" i="1">
                                <a:latin typeface="Cambria Math" panose="02040503050406030204" pitchFamily="18" charset="0"/>
                              </a:rPr>
                              <m:t>𝑥</m:t>
                            </m:r>
                          </m:e>
                        </m:acc>
                      </m:e>
                      <m:sub>
                        <m:r>
                          <a:rPr lang="en-ID" sz="1800" i="1">
                            <a:latin typeface="Cambria Math" panose="02040503050406030204" pitchFamily="18" charset="0"/>
                          </a:rPr>
                          <m:t>𝑖𝑡</m:t>
                        </m:r>
                      </m:sub>
                    </m:sSub>
                    <m:r>
                      <a:rPr lang="en-ID" sz="1800" i="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acc>
                          <m:accPr>
                            <m:chr m:val="̈"/>
                            <m:ctrlPr>
                              <a:rPr lang="en-ID" sz="1800" i="1">
                                <a:solidFill>
                                  <a:srgbClr val="836967"/>
                                </a:solidFill>
                                <a:latin typeface="Cambria Math" panose="02040503050406030204" pitchFamily="18" charset="0"/>
                              </a:rPr>
                            </m:ctrlPr>
                          </m:accPr>
                          <m:e>
                            <m:r>
                              <a:rPr lang="en-ID" sz="1800" i="1">
                                <a:latin typeface="Cambria Math" panose="02040503050406030204" pitchFamily="18" charset="0"/>
                              </a:rPr>
                              <m:t>𝑢</m:t>
                            </m:r>
                          </m:e>
                        </m:acc>
                      </m:e>
                      <m:sub>
                        <m:r>
                          <a:rPr lang="en-ID" sz="1800" i="1">
                            <a:latin typeface="Cambria Math" panose="02040503050406030204" pitchFamily="18" charset="0"/>
                          </a:rPr>
                          <m:t>𝑖𝑡</m:t>
                        </m:r>
                      </m:sub>
                    </m:sSub>
                  </m:oMath>
                </a14:m>
                <a:r>
                  <a:rPr lang="en-ID" sz="1800" dirty="0"/>
                  <a:t> </a:t>
                </a:r>
              </a:p>
            </p:txBody>
          </p:sp>
        </mc:Choice>
        <mc:Fallback xmlns="">
          <p:sp>
            <p:nvSpPr>
              <p:cNvPr id="10" name="TextBox 9">
                <a:extLst>
                  <a:ext uri="{FF2B5EF4-FFF2-40B4-BE49-F238E27FC236}">
                    <a16:creationId xmlns:a16="http://schemas.microsoft.com/office/drawing/2014/main" id="{EBF6F4C5-3A3A-1867-0A8A-7A9DB06BAC51}"/>
                  </a:ext>
                </a:extLst>
              </p:cNvPr>
              <p:cNvSpPr txBox="1">
                <a:spLocks noRot="1" noChangeAspect="1" noMove="1" noResize="1" noEditPoints="1" noAdjustHandles="1" noChangeArrowheads="1" noChangeShapeType="1" noTextEdit="1"/>
              </p:cNvSpPr>
              <p:nvPr/>
            </p:nvSpPr>
            <p:spPr>
              <a:xfrm>
                <a:off x="297102" y="3898746"/>
                <a:ext cx="3716383" cy="369332"/>
              </a:xfrm>
              <a:prstGeom prst="rect">
                <a:avLst/>
              </a:prstGeom>
              <a:blipFill>
                <a:blip r:embed="rId6"/>
                <a:stretch>
                  <a:fillRect b="-15000"/>
                </a:stretch>
              </a:blipFill>
            </p:spPr>
            <p:txBody>
              <a:bodyPr/>
              <a:lstStyle/>
              <a:p>
                <a:r>
                  <a:rPr lang="en-ID">
                    <a:noFill/>
                  </a:rPr>
                  <a:t> </a:t>
                </a:r>
              </a:p>
            </p:txBody>
          </p:sp>
        </mc:Fallback>
      </mc:AlternateContent>
      <p:sp>
        <p:nvSpPr>
          <p:cNvPr id="11" name="Rectangle 10">
            <a:extLst>
              <a:ext uri="{FF2B5EF4-FFF2-40B4-BE49-F238E27FC236}">
                <a16:creationId xmlns:a16="http://schemas.microsoft.com/office/drawing/2014/main" id="{E740EA4F-03F2-3BB1-1A2B-7096AF494A94}"/>
              </a:ext>
            </a:extLst>
          </p:cNvPr>
          <p:cNvSpPr/>
          <p:nvPr/>
        </p:nvSpPr>
        <p:spPr>
          <a:xfrm>
            <a:off x="297102" y="1896841"/>
            <a:ext cx="3948327" cy="369333"/>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highlight>
                  <a:srgbClr val="FFFF00"/>
                </a:highlight>
              </a:rPr>
              <a:t>Consider panel data eq below</a:t>
            </a:r>
            <a:endParaRPr lang="en-ID" sz="1600" dirty="0">
              <a:solidFill>
                <a:schemeClr val="bg2"/>
              </a:solidFill>
              <a:highlight>
                <a:srgbClr val="FFFF00"/>
              </a:highlight>
            </a:endParaRPr>
          </a:p>
        </p:txBody>
      </p:sp>
      <p:sp>
        <p:nvSpPr>
          <p:cNvPr id="12" name="Rectangle 11">
            <a:extLst>
              <a:ext uri="{FF2B5EF4-FFF2-40B4-BE49-F238E27FC236}">
                <a16:creationId xmlns:a16="http://schemas.microsoft.com/office/drawing/2014/main" id="{BA855A2B-C879-5C31-A68D-2BBCA370FC00}"/>
              </a:ext>
            </a:extLst>
          </p:cNvPr>
          <p:cNvSpPr/>
          <p:nvPr/>
        </p:nvSpPr>
        <p:spPr>
          <a:xfrm>
            <a:off x="297102" y="2780402"/>
            <a:ext cx="3948327" cy="369333"/>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highlight>
                  <a:srgbClr val="FFFF00"/>
                </a:highlight>
              </a:rPr>
              <a:t>We calculate within-groups’ average</a:t>
            </a:r>
            <a:endParaRPr lang="en-ID" sz="1600" dirty="0">
              <a:solidFill>
                <a:schemeClr val="bg2"/>
              </a:solidFill>
              <a:highlight>
                <a:srgbClr val="FFFF00"/>
              </a:highlight>
            </a:endParaRPr>
          </a:p>
        </p:txBody>
      </p:sp>
      <p:sp>
        <p:nvSpPr>
          <p:cNvPr id="13" name="Rectangle 12">
            <a:extLst>
              <a:ext uri="{FF2B5EF4-FFF2-40B4-BE49-F238E27FC236}">
                <a16:creationId xmlns:a16="http://schemas.microsoft.com/office/drawing/2014/main" id="{56302B5E-04B0-5493-83E6-64DAE2266444}"/>
              </a:ext>
            </a:extLst>
          </p:cNvPr>
          <p:cNvSpPr/>
          <p:nvPr/>
        </p:nvSpPr>
        <p:spPr>
          <a:xfrm>
            <a:off x="297101" y="3529413"/>
            <a:ext cx="5218328" cy="369333"/>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highlight>
                  <a:srgbClr val="FFFF00"/>
                </a:highlight>
              </a:rPr>
              <a:t>Subtracting panel data eq with its with groups’ average</a:t>
            </a:r>
            <a:endParaRPr lang="en-ID" sz="1600" dirty="0">
              <a:solidFill>
                <a:schemeClr val="bg2"/>
              </a:solidFill>
              <a:highlight>
                <a:srgbClr val="FFFF00"/>
              </a:highlight>
            </a:endParaRPr>
          </a:p>
        </p:txBody>
      </p:sp>
      <p:sp>
        <p:nvSpPr>
          <p:cNvPr id="14" name="Rectangle 13">
            <a:extLst>
              <a:ext uri="{FF2B5EF4-FFF2-40B4-BE49-F238E27FC236}">
                <a16:creationId xmlns:a16="http://schemas.microsoft.com/office/drawing/2014/main" id="{B0C223B7-C0DD-8318-C599-0ECF49B65CBC}"/>
              </a:ext>
            </a:extLst>
          </p:cNvPr>
          <p:cNvSpPr/>
          <p:nvPr/>
        </p:nvSpPr>
        <p:spPr>
          <a:xfrm>
            <a:off x="2155293" y="3897503"/>
            <a:ext cx="3135164" cy="369333"/>
          </a:xfrm>
          <a:prstGeom prst="rect">
            <a:avLst/>
          </a:pr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highlight>
                  <a:srgbClr val="008000"/>
                </a:highlight>
                <a:sym typeface="Wingdings" panose="05000000000000000000" pitchFamily="2" charset="2"/>
              </a:rPr>
              <a:t> </a:t>
            </a:r>
            <a:r>
              <a:rPr lang="en-US" sz="1600" dirty="0">
                <a:solidFill>
                  <a:schemeClr val="bg1"/>
                </a:solidFill>
                <a:highlight>
                  <a:srgbClr val="008000"/>
                </a:highlight>
              </a:rPr>
              <a:t>Within-groups transformation</a:t>
            </a:r>
            <a:endParaRPr lang="en-ID" sz="1600" dirty="0">
              <a:solidFill>
                <a:schemeClr val="bg1"/>
              </a:solidFill>
              <a:highlight>
                <a:srgbClr val="008000"/>
              </a:highlight>
            </a:endParaRPr>
          </a:p>
        </p:txBody>
      </p:sp>
      <p:sp>
        <p:nvSpPr>
          <p:cNvPr id="15" name="Rectangle 14">
            <a:extLst>
              <a:ext uri="{FF2B5EF4-FFF2-40B4-BE49-F238E27FC236}">
                <a16:creationId xmlns:a16="http://schemas.microsoft.com/office/drawing/2014/main" id="{9FAC71D2-03A4-C95E-CFE3-831F2619A311}"/>
              </a:ext>
            </a:extLst>
          </p:cNvPr>
          <p:cNvSpPr/>
          <p:nvPr/>
        </p:nvSpPr>
        <p:spPr>
          <a:xfrm>
            <a:off x="5434151" y="2209265"/>
            <a:ext cx="3277500" cy="1142273"/>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rPr>
              <a:t>Since 𝛼 depicts a constant value of individual-specific unobservable effects, subtracting it might erase the effect</a:t>
            </a:r>
            <a:endParaRPr lang="en-ID" sz="1600" dirty="0">
              <a:solidFill>
                <a:schemeClr val="bg2"/>
              </a:solidFill>
            </a:endParaRPr>
          </a:p>
        </p:txBody>
      </p:sp>
      <p:sp>
        <p:nvSpPr>
          <p:cNvPr id="16" name="Oval 15">
            <a:extLst>
              <a:ext uri="{FF2B5EF4-FFF2-40B4-BE49-F238E27FC236}">
                <a16:creationId xmlns:a16="http://schemas.microsoft.com/office/drawing/2014/main" id="{692EC9F8-E647-E973-2519-D0673B90ACDB}"/>
              </a:ext>
            </a:extLst>
          </p:cNvPr>
          <p:cNvSpPr/>
          <p:nvPr/>
        </p:nvSpPr>
        <p:spPr>
          <a:xfrm>
            <a:off x="1666875" y="2428958"/>
            <a:ext cx="333375" cy="3463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20" name="Connector: Elbow 19">
            <a:extLst>
              <a:ext uri="{FF2B5EF4-FFF2-40B4-BE49-F238E27FC236}">
                <a16:creationId xmlns:a16="http://schemas.microsoft.com/office/drawing/2014/main" id="{67B9D46A-EC9C-DEA4-CB18-01791FA5DE75}"/>
              </a:ext>
            </a:extLst>
          </p:cNvPr>
          <p:cNvCxnSpPr>
            <a:cxnSpLocks/>
            <a:stCxn id="16" idx="0"/>
            <a:endCxn id="15" idx="1"/>
          </p:cNvCxnSpPr>
          <p:nvPr/>
        </p:nvCxnSpPr>
        <p:spPr>
          <a:xfrm rot="16200000" flipH="1">
            <a:off x="3458135" y="804386"/>
            <a:ext cx="351444" cy="3600588"/>
          </a:xfrm>
          <a:prstGeom prst="bentConnector4">
            <a:avLst>
              <a:gd name="adj1" fmla="val -37943"/>
              <a:gd name="adj2" fmla="val 728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52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Random Effect</a:t>
            </a:r>
          </a:p>
        </p:txBody>
      </p:sp>
      <p:sp>
        <p:nvSpPr>
          <p:cNvPr id="3" name="Rectangle 2">
            <a:extLst>
              <a:ext uri="{FF2B5EF4-FFF2-40B4-BE49-F238E27FC236}">
                <a16:creationId xmlns:a16="http://schemas.microsoft.com/office/drawing/2014/main" id="{6199CECD-9E0E-A307-57BC-1A9DB4702E6E}"/>
              </a:ext>
            </a:extLst>
          </p:cNvPr>
          <p:cNvSpPr/>
          <p:nvPr/>
        </p:nvSpPr>
        <p:spPr>
          <a:xfrm>
            <a:off x="297102" y="797443"/>
            <a:ext cx="8414549" cy="764657"/>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2"/>
                </a:solidFill>
              </a:rPr>
              <a:t>Unlike FE, RE model treats individual-specific unobservable variables as random and uncorrelated with explanatory variables (but might correlated with explained variable)</a:t>
            </a:r>
            <a:endParaRPr lang="en-ID" sz="1600" dirty="0">
              <a:solidFill>
                <a:schemeClr val="bg2"/>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D99E28-EDAB-968E-D167-A8B6D18AB1A2}"/>
                  </a:ext>
                </a:extLst>
              </p:cNvPr>
              <p:cNvSpPr txBox="1"/>
              <p:nvPr/>
            </p:nvSpPr>
            <p:spPr>
              <a:xfrm>
                <a:off x="297100" y="1635365"/>
                <a:ext cx="4274899"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D" sz="1800" i="1" smtClean="0">
                              <a:solidFill>
                                <a:srgbClr val="836967"/>
                              </a:solidFill>
                              <a:latin typeface="Cambria Math" panose="02040503050406030204" pitchFamily="18" charset="0"/>
                            </a:rPr>
                          </m:ctrlPr>
                        </m:sSubPr>
                        <m:e>
                          <m:r>
                            <a:rPr lang="en-ID" sz="1800" i="1">
                              <a:latin typeface="Cambria Math" panose="02040503050406030204" pitchFamily="18" charset="0"/>
                            </a:rPr>
                            <m:t>𝑦</m:t>
                          </m:r>
                        </m:e>
                        <m:sub>
                          <m:r>
                            <a:rPr lang="en-ID" sz="1800" i="1">
                              <a:latin typeface="Cambria Math" panose="02040503050406030204" pitchFamily="18" charset="0"/>
                            </a:rPr>
                            <m:t>𝑖𝑡</m:t>
                          </m:r>
                        </m:sub>
                      </m:sSub>
                      <m:r>
                        <a:rPr lang="en-ID" sz="180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𝛽</m:t>
                          </m:r>
                        </m:e>
                        <m:sub>
                          <m:r>
                            <a:rPr lang="en-ID" sz="1800">
                              <a:latin typeface="Cambria Math" panose="02040503050406030204" pitchFamily="18" charset="0"/>
                            </a:rPr>
                            <m:t>0</m:t>
                          </m:r>
                        </m:sub>
                      </m:sSub>
                      <m:r>
                        <a:rPr lang="en-ID" sz="180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𝛽</m:t>
                          </m:r>
                        </m:e>
                        <m:sub>
                          <m:r>
                            <a:rPr lang="en-ID" sz="1800">
                              <a:latin typeface="Cambria Math" panose="02040503050406030204" pitchFamily="18" charset="0"/>
                            </a:rPr>
                            <m:t>1</m:t>
                          </m:r>
                        </m:sub>
                      </m:sSub>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𝑥</m:t>
                          </m:r>
                        </m:e>
                        <m:sub>
                          <m:r>
                            <a:rPr lang="en-ID" sz="1800" i="1">
                              <a:latin typeface="Cambria Math" panose="02040503050406030204" pitchFamily="18" charset="0"/>
                            </a:rPr>
                            <m:t>𝑖𝑡</m:t>
                          </m:r>
                          <m:r>
                            <a:rPr lang="en-ID" sz="1800">
                              <a:latin typeface="Cambria Math" panose="02040503050406030204" pitchFamily="18" charset="0"/>
                            </a:rPr>
                            <m:t>1</m:t>
                          </m:r>
                        </m:sub>
                      </m:sSub>
                      <m:r>
                        <a:rPr lang="en-ID" sz="1800">
                          <a:latin typeface="Cambria Math" panose="02040503050406030204" pitchFamily="18" charset="0"/>
                        </a:rPr>
                        <m:t>+…+</m:t>
                      </m:r>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𝛽</m:t>
                          </m:r>
                        </m:e>
                        <m:sub>
                          <m:r>
                            <a:rPr lang="en-ID" sz="1800" i="1">
                              <a:latin typeface="Cambria Math" panose="02040503050406030204" pitchFamily="18" charset="0"/>
                            </a:rPr>
                            <m:t>𝑘</m:t>
                          </m:r>
                        </m:sub>
                      </m:sSub>
                      <m:sSub>
                        <m:sSubPr>
                          <m:ctrlPr>
                            <a:rPr lang="en-ID" sz="1800" i="1">
                              <a:solidFill>
                                <a:srgbClr val="836967"/>
                              </a:solidFill>
                              <a:latin typeface="Cambria Math" panose="02040503050406030204" pitchFamily="18" charset="0"/>
                            </a:rPr>
                          </m:ctrlPr>
                        </m:sSubPr>
                        <m:e>
                          <m:r>
                            <a:rPr lang="en-ID" sz="1800" i="1">
                              <a:latin typeface="Cambria Math" panose="02040503050406030204" pitchFamily="18" charset="0"/>
                            </a:rPr>
                            <m:t>𝑥</m:t>
                          </m:r>
                        </m:e>
                        <m:sub>
                          <m:r>
                            <a:rPr lang="en-ID" sz="1800" i="1">
                              <a:latin typeface="Cambria Math" panose="02040503050406030204" pitchFamily="18" charset="0"/>
                            </a:rPr>
                            <m:t>𝑖𝑡𝑘</m:t>
                          </m:r>
                        </m:sub>
                      </m:sSub>
                      <m:r>
                        <a:rPr lang="en-US" sz="1800" b="0" i="0"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𝑖𝑡</m:t>
                          </m:r>
                        </m:sub>
                      </m:sSub>
                    </m:oMath>
                  </m:oMathPara>
                </a14:m>
                <a:endParaRPr lang="en-ID" sz="1800" dirty="0"/>
              </a:p>
            </p:txBody>
          </p:sp>
        </mc:Choice>
        <mc:Fallback xmlns="">
          <p:sp>
            <p:nvSpPr>
              <p:cNvPr id="7" name="TextBox 6">
                <a:extLst>
                  <a:ext uri="{FF2B5EF4-FFF2-40B4-BE49-F238E27FC236}">
                    <a16:creationId xmlns:a16="http://schemas.microsoft.com/office/drawing/2014/main" id="{ECD99E28-EDAB-968E-D167-A8B6D18AB1A2}"/>
                  </a:ext>
                </a:extLst>
              </p:cNvPr>
              <p:cNvSpPr txBox="1">
                <a:spLocks noRot="1" noChangeAspect="1" noMove="1" noResize="1" noEditPoints="1" noAdjustHandles="1" noChangeArrowheads="1" noChangeShapeType="1" noTextEdit="1"/>
              </p:cNvSpPr>
              <p:nvPr/>
            </p:nvSpPr>
            <p:spPr>
              <a:xfrm>
                <a:off x="297100" y="1635365"/>
                <a:ext cx="4274899" cy="369332"/>
              </a:xfrm>
              <a:prstGeom prst="rect">
                <a:avLst/>
              </a:prstGeom>
              <a:blipFill>
                <a:blip r:embed="rId3"/>
                <a:stretch>
                  <a:fillRect b="-14754"/>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7A44A2-76A7-DEDF-D314-038EA44EA1E2}"/>
                  </a:ext>
                </a:extLst>
              </p:cNvPr>
              <p:cNvSpPr txBox="1"/>
              <p:nvPr/>
            </p:nvSpPr>
            <p:spPr>
              <a:xfrm>
                <a:off x="297101" y="2004697"/>
                <a:ext cx="3023273" cy="369332"/>
              </a:xfrm>
              <a:prstGeom prst="rect">
                <a:avLst/>
              </a:prstGeom>
              <a:noFill/>
            </p:spPr>
            <p:txBody>
              <a:bodyPr wrap="square">
                <a:spAutoFit/>
              </a:bodyPr>
              <a:lstStyle/>
              <a:p>
                <a14:m>
                  <m:oMath xmlns:m="http://schemas.openxmlformats.org/officeDocument/2006/math">
                    <m:sSub>
                      <m:sSubPr>
                        <m:ctrlPr>
                          <a:rPr lang="en-US" sz="1800" b="0" i="1" smtClean="0">
                            <a:solidFill>
                              <a:schemeClr val="bg2"/>
                            </a:solidFill>
                            <a:latin typeface="Cambria Math" panose="02040503050406030204" pitchFamily="18" charset="0"/>
                          </a:rPr>
                        </m:ctrlPr>
                      </m:sSubPr>
                      <m:e>
                        <m:r>
                          <a:rPr lang="en-US" sz="1800" b="0" i="1" smtClean="0">
                            <a:solidFill>
                              <a:schemeClr val="bg2"/>
                            </a:solidFill>
                            <a:latin typeface="Cambria Math" panose="02040503050406030204" pitchFamily="18" charset="0"/>
                          </a:rPr>
                          <m:t>𝜖</m:t>
                        </m:r>
                      </m:e>
                      <m:sub>
                        <m:r>
                          <a:rPr lang="en-US" sz="1800" b="0" i="1" smtClean="0">
                            <a:solidFill>
                              <a:schemeClr val="bg2"/>
                            </a:solidFill>
                            <a:latin typeface="Cambria Math" panose="02040503050406030204" pitchFamily="18" charset="0"/>
                          </a:rPr>
                          <m:t>𝑖𝑡</m:t>
                        </m:r>
                      </m:sub>
                    </m:sSub>
                    <m:r>
                      <a:rPr lang="en-US" sz="1800" b="0" i="1" smtClean="0">
                        <a:solidFill>
                          <a:schemeClr val="bg2"/>
                        </a:solidFill>
                        <a:latin typeface="Cambria Math" panose="02040503050406030204" pitchFamily="18" charset="0"/>
                      </a:rPr>
                      <m:t>=</m:t>
                    </m:r>
                    <m:sSub>
                      <m:sSubPr>
                        <m:ctrlPr>
                          <a:rPr lang="en-ID" sz="1800" i="1" smtClean="0">
                            <a:solidFill>
                              <a:schemeClr val="bg2"/>
                            </a:solidFill>
                            <a:latin typeface="Cambria Math" panose="02040503050406030204" pitchFamily="18" charset="0"/>
                          </a:rPr>
                        </m:ctrlPr>
                      </m:sSubPr>
                      <m:e>
                        <m:r>
                          <a:rPr lang="en-ID" sz="1800" i="1">
                            <a:solidFill>
                              <a:schemeClr val="bg2"/>
                            </a:solidFill>
                            <a:latin typeface="Cambria Math" panose="02040503050406030204" pitchFamily="18" charset="0"/>
                          </a:rPr>
                          <m:t>𝛼</m:t>
                        </m:r>
                      </m:e>
                      <m:sub>
                        <m:r>
                          <a:rPr lang="en-ID" sz="1800" i="1">
                            <a:solidFill>
                              <a:schemeClr val="bg2"/>
                            </a:solidFill>
                            <a:latin typeface="Cambria Math" panose="02040503050406030204" pitchFamily="18" charset="0"/>
                          </a:rPr>
                          <m:t>𝑖</m:t>
                        </m:r>
                      </m:sub>
                    </m:sSub>
                    <m:r>
                      <a:rPr lang="en-ID" sz="1800">
                        <a:solidFill>
                          <a:schemeClr val="bg2"/>
                        </a:solidFill>
                        <a:latin typeface="Cambria Math" panose="02040503050406030204" pitchFamily="18" charset="0"/>
                      </a:rPr>
                      <m:t>+</m:t>
                    </m:r>
                    <m:sSub>
                      <m:sSubPr>
                        <m:ctrlPr>
                          <a:rPr lang="en-ID" sz="1800" i="1">
                            <a:solidFill>
                              <a:schemeClr val="bg2"/>
                            </a:solidFill>
                            <a:latin typeface="Cambria Math" panose="02040503050406030204" pitchFamily="18" charset="0"/>
                          </a:rPr>
                        </m:ctrlPr>
                      </m:sSubPr>
                      <m:e>
                        <m:r>
                          <a:rPr lang="en-ID" sz="1800" i="1">
                            <a:solidFill>
                              <a:schemeClr val="bg2"/>
                            </a:solidFill>
                            <a:latin typeface="Cambria Math" panose="02040503050406030204" pitchFamily="18" charset="0"/>
                          </a:rPr>
                          <m:t>𝑢</m:t>
                        </m:r>
                      </m:e>
                      <m:sub>
                        <m:r>
                          <a:rPr lang="en-ID" sz="1800" i="1">
                            <a:solidFill>
                              <a:schemeClr val="bg2"/>
                            </a:solidFill>
                            <a:latin typeface="Cambria Math" panose="02040503050406030204" pitchFamily="18" charset="0"/>
                          </a:rPr>
                          <m:t>𝑖𝑡</m:t>
                        </m:r>
                      </m:sub>
                    </m:sSub>
                  </m:oMath>
                </a14:m>
                <a:r>
                  <a:rPr lang="en-ID" sz="1800" dirty="0">
                    <a:solidFill>
                      <a:schemeClr val="bg2"/>
                    </a:solidFill>
                  </a:rPr>
                  <a:t> </a:t>
                </a:r>
              </a:p>
            </p:txBody>
          </p:sp>
        </mc:Choice>
        <mc:Fallback xmlns="">
          <p:sp>
            <p:nvSpPr>
              <p:cNvPr id="9" name="TextBox 8">
                <a:extLst>
                  <a:ext uri="{FF2B5EF4-FFF2-40B4-BE49-F238E27FC236}">
                    <a16:creationId xmlns:a16="http://schemas.microsoft.com/office/drawing/2014/main" id="{907A44A2-76A7-DEDF-D314-038EA44EA1E2}"/>
                  </a:ext>
                </a:extLst>
              </p:cNvPr>
              <p:cNvSpPr txBox="1">
                <a:spLocks noRot="1" noChangeAspect="1" noMove="1" noResize="1" noEditPoints="1" noAdjustHandles="1" noChangeArrowheads="1" noChangeShapeType="1" noTextEdit="1"/>
              </p:cNvSpPr>
              <p:nvPr/>
            </p:nvSpPr>
            <p:spPr>
              <a:xfrm>
                <a:off x="297101" y="2004697"/>
                <a:ext cx="3023273" cy="369332"/>
              </a:xfrm>
              <a:prstGeom prst="rect">
                <a:avLst/>
              </a:prstGeom>
              <a:blipFill>
                <a:blip r:embed="rId4"/>
                <a:stretch>
                  <a:fillRect b="-3333"/>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60DEF99-9C4C-6D99-2241-80E0E2182B1A}"/>
                  </a:ext>
                </a:extLst>
              </p:cNvPr>
              <p:cNvSpPr/>
              <p:nvPr/>
            </p:nvSpPr>
            <p:spPr>
              <a:xfrm>
                <a:off x="3265202" y="2048289"/>
                <a:ext cx="4964398" cy="764657"/>
              </a:xfrm>
              <a:prstGeom prst="rect">
                <a:avLst/>
              </a:prstGeom>
              <a:solidFill>
                <a:srgbClr val="FFFF00"/>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2"/>
                    </a:solidFill>
                  </a:rPr>
                  <a:t>Because the composite error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𝜖</m:t>
                        </m:r>
                      </m:e>
                      <m:sub>
                        <m:r>
                          <a:rPr lang="en-US" b="0" i="1" smtClean="0">
                            <a:solidFill>
                              <a:schemeClr val="bg2"/>
                            </a:solidFill>
                            <a:latin typeface="Cambria Math" panose="02040503050406030204" pitchFamily="18" charset="0"/>
                          </a:rPr>
                          <m:t>𝑖𝑡</m:t>
                        </m:r>
                      </m:sub>
                    </m:sSub>
                  </m:oMath>
                </a14:m>
                <a:r>
                  <a:rPr lang="en-ID" dirty="0">
                    <a:solidFill>
                      <a:schemeClr val="bg2"/>
                    </a:solidFill>
                  </a:rPr>
                  <a:t> is important, simply estimating with POLS might leads to inconsistent and bias in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𝛽</m:t>
                        </m:r>
                      </m:e>
                      <m:sub>
                        <m:r>
                          <a:rPr lang="en-US" b="0" i="1" smtClean="0">
                            <a:solidFill>
                              <a:schemeClr val="bg2"/>
                            </a:solidFill>
                            <a:latin typeface="Cambria Math" panose="02040503050406030204" pitchFamily="18" charset="0"/>
                          </a:rPr>
                          <m:t>𝑗</m:t>
                        </m:r>
                      </m:sub>
                    </m:sSub>
                  </m:oMath>
                </a14:m>
                <a:r>
                  <a:rPr lang="en-ID" dirty="0">
                    <a:solidFill>
                      <a:schemeClr val="bg2"/>
                    </a:solidFill>
                  </a:rPr>
                  <a:t> caused by positive serial autocorrelation among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𝛼</m:t>
                        </m:r>
                      </m:e>
                      <m:sub>
                        <m:r>
                          <a:rPr lang="en-US" b="0" i="1" smtClean="0">
                            <a:solidFill>
                              <a:schemeClr val="bg2"/>
                            </a:solidFill>
                            <a:latin typeface="Cambria Math" panose="02040503050406030204" pitchFamily="18" charset="0"/>
                          </a:rPr>
                          <m:t>𝑖</m:t>
                        </m:r>
                      </m:sub>
                    </m:sSub>
                  </m:oMath>
                </a14:m>
                <a:r>
                  <a:rPr lang="en-ID" dirty="0">
                    <a:solidFill>
                      <a:schemeClr val="bg2"/>
                    </a:solidFill>
                  </a:rPr>
                  <a:t> and </a:t>
                </a:r>
                <a14:m>
                  <m:oMath xmlns:m="http://schemas.openxmlformats.org/officeDocument/2006/math">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𝑢</m:t>
                        </m:r>
                      </m:e>
                      <m:sub>
                        <m:r>
                          <a:rPr lang="en-US" b="0" i="1" smtClean="0">
                            <a:solidFill>
                              <a:schemeClr val="bg2"/>
                            </a:solidFill>
                            <a:latin typeface="Cambria Math" panose="02040503050406030204" pitchFamily="18" charset="0"/>
                          </a:rPr>
                          <m:t>𝑖𝑡</m:t>
                        </m:r>
                      </m:sub>
                    </m:sSub>
                  </m:oMath>
                </a14:m>
                <a:endParaRPr lang="en-ID" dirty="0">
                  <a:solidFill>
                    <a:schemeClr val="bg2"/>
                  </a:solidFill>
                </a:endParaRPr>
              </a:p>
            </p:txBody>
          </p:sp>
        </mc:Choice>
        <mc:Fallback xmlns="">
          <p:sp>
            <p:nvSpPr>
              <p:cNvPr id="10" name="Rectangle 9">
                <a:extLst>
                  <a:ext uri="{FF2B5EF4-FFF2-40B4-BE49-F238E27FC236}">
                    <a16:creationId xmlns:a16="http://schemas.microsoft.com/office/drawing/2014/main" id="{860DEF99-9C4C-6D99-2241-80E0E2182B1A}"/>
                  </a:ext>
                </a:extLst>
              </p:cNvPr>
              <p:cNvSpPr>
                <a:spLocks noRot="1" noChangeAspect="1" noMove="1" noResize="1" noEditPoints="1" noAdjustHandles="1" noChangeArrowheads="1" noChangeShapeType="1" noTextEdit="1"/>
              </p:cNvSpPr>
              <p:nvPr/>
            </p:nvSpPr>
            <p:spPr>
              <a:xfrm>
                <a:off x="3265202" y="2048289"/>
                <a:ext cx="4964398" cy="764657"/>
              </a:xfrm>
              <a:prstGeom prst="rect">
                <a:avLst/>
              </a:prstGeom>
              <a:blipFill>
                <a:blip r:embed="rId5"/>
                <a:stretch>
                  <a:fillRect l="-245" r="-245" b="-4724"/>
                </a:stretch>
              </a:blipFill>
              <a:ln w="12700">
                <a:solidFill>
                  <a:schemeClr val="tx1"/>
                </a:solidFill>
                <a:prstDash val="dash"/>
              </a:ln>
            </p:spPr>
            <p:txBody>
              <a:bodyPr/>
              <a:lstStyle/>
              <a:p>
                <a:r>
                  <a:rPr lang="en-ID">
                    <a:noFill/>
                  </a:rPr>
                  <a:t> </a:t>
                </a:r>
              </a:p>
            </p:txBody>
          </p:sp>
        </mc:Fallback>
      </mc:AlternateContent>
      <p:cxnSp>
        <p:nvCxnSpPr>
          <p:cNvPr id="12" name="Connector: Elbow 11">
            <a:extLst>
              <a:ext uri="{FF2B5EF4-FFF2-40B4-BE49-F238E27FC236}">
                <a16:creationId xmlns:a16="http://schemas.microsoft.com/office/drawing/2014/main" id="{04612600-F332-90FB-1FA9-9B4F155C9D24}"/>
              </a:ext>
            </a:extLst>
          </p:cNvPr>
          <p:cNvCxnSpPr>
            <a:cxnSpLocks/>
            <a:stCxn id="10" idx="1"/>
          </p:cNvCxnSpPr>
          <p:nvPr/>
        </p:nvCxnSpPr>
        <p:spPr>
          <a:xfrm rot="10800000">
            <a:off x="1721224" y="2189368"/>
            <a:ext cx="1543978" cy="2412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471CE0A-2FAC-3E80-7B54-48937F0C9087}"/>
              </a:ext>
            </a:extLst>
          </p:cNvPr>
          <p:cNvSpPr/>
          <p:nvPr/>
        </p:nvSpPr>
        <p:spPr>
          <a:xfrm>
            <a:off x="180986" y="2930359"/>
            <a:ext cx="3730614" cy="764657"/>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2"/>
                </a:solidFill>
              </a:rPr>
              <a:t>Hence RE implements GLS transformation to eliminates serial correlation in error below:</a:t>
            </a:r>
            <a:endParaRPr lang="en-ID" dirty="0">
              <a:solidFill>
                <a:schemeClr val="bg2"/>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7CC8FE-C832-8019-43D7-2BEE9592F8BA}"/>
                  </a:ext>
                </a:extLst>
              </p:cNvPr>
              <p:cNvSpPr txBox="1"/>
              <p:nvPr/>
            </p:nvSpPr>
            <p:spPr>
              <a:xfrm>
                <a:off x="489158" y="3797215"/>
                <a:ext cx="2257484" cy="634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𝜃</m:t>
                      </m:r>
                      <m:r>
                        <a:rPr lang="en-ID" i="0">
                          <a:latin typeface="Cambria Math" panose="02040503050406030204" pitchFamily="18" charset="0"/>
                        </a:rPr>
                        <m:t>=1−</m:t>
                      </m:r>
                      <m:sSup>
                        <m:sSupPr>
                          <m:ctrlPr>
                            <a:rPr lang="en-ID" i="1">
                              <a:solidFill>
                                <a:srgbClr val="836967"/>
                              </a:solidFill>
                              <a:latin typeface="Cambria Math" panose="02040503050406030204" pitchFamily="18" charset="0"/>
                            </a:rPr>
                          </m:ctrlPr>
                        </m:sSupPr>
                        <m:e>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𝜎</m:t>
                                      </m:r>
                                    </m:e>
                                    <m:sub>
                                      <m:r>
                                        <a:rPr lang="en-ID" i="1">
                                          <a:latin typeface="Cambria Math" panose="02040503050406030204" pitchFamily="18" charset="0"/>
                                        </a:rPr>
                                        <m:t>𝑢</m:t>
                                      </m:r>
                                    </m:sub>
                                    <m:sup>
                                      <m:r>
                                        <a:rPr lang="en-ID" i="0">
                                          <a:latin typeface="Cambria Math" panose="02040503050406030204" pitchFamily="18" charset="0"/>
                                        </a:rPr>
                                        <m:t>2</m:t>
                                      </m:r>
                                    </m:sup>
                                  </m:sSubSup>
                                </m:num>
                                <m:den>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𝜎</m:t>
                                      </m:r>
                                    </m:e>
                                    <m:sub>
                                      <m:r>
                                        <a:rPr lang="en-ID" i="1">
                                          <a:latin typeface="Cambria Math" panose="02040503050406030204" pitchFamily="18" charset="0"/>
                                        </a:rPr>
                                        <m:t>𝑢</m:t>
                                      </m:r>
                                    </m:sub>
                                    <m:sup>
                                      <m:r>
                                        <a:rPr lang="en-ID" i="0">
                                          <a:latin typeface="Cambria Math" panose="02040503050406030204" pitchFamily="18" charset="0"/>
                                        </a:rPr>
                                        <m:t>2</m:t>
                                      </m:r>
                                    </m:sup>
                                  </m:sSubSup>
                                  <m:r>
                                    <a:rPr lang="en-ID" i="0">
                                      <a:latin typeface="Cambria Math" panose="02040503050406030204" pitchFamily="18" charset="0"/>
                                    </a:rPr>
                                    <m:t>+</m:t>
                                  </m:r>
                                  <m:r>
                                    <a:rPr lang="en-ID" i="1">
                                      <a:latin typeface="Cambria Math" panose="02040503050406030204" pitchFamily="18" charset="0"/>
                                    </a:rPr>
                                    <m:t>𝑇</m:t>
                                  </m:r>
                                  <m:sSubSup>
                                    <m:sSubSupPr>
                                      <m:ctrlPr>
                                        <a:rPr lang="en-ID" i="1">
                                          <a:solidFill>
                                            <a:srgbClr val="836967"/>
                                          </a:solidFill>
                                          <a:latin typeface="Cambria Math" panose="02040503050406030204" pitchFamily="18" charset="0"/>
                                        </a:rPr>
                                      </m:ctrlPr>
                                    </m:sSubSupPr>
                                    <m:e>
                                      <m:r>
                                        <a:rPr lang="en-ID" i="1">
                                          <a:latin typeface="Cambria Math" panose="02040503050406030204" pitchFamily="18" charset="0"/>
                                        </a:rPr>
                                        <m:t>𝜎</m:t>
                                      </m:r>
                                    </m:e>
                                    <m:sub>
                                      <m:r>
                                        <a:rPr lang="en-ID" i="1">
                                          <a:latin typeface="Cambria Math" panose="02040503050406030204" pitchFamily="18" charset="0"/>
                                        </a:rPr>
                                        <m:t>𝑎</m:t>
                                      </m:r>
                                    </m:sub>
                                    <m:sup>
                                      <m:r>
                                        <a:rPr lang="en-ID" i="0">
                                          <a:latin typeface="Cambria Math" panose="02040503050406030204" pitchFamily="18" charset="0"/>
                                        </a:rPr>
                                        <m:t>2</m:t>
                                      </m:r>
                                    </m:sup>
                                  </m:sSubSup>
                                </m:den>
                              </m:f>
                            </m:e>
                          </m:d>
                        </m:e>
                        <m:sup>
                          <m:f>
                            <m:fPr>
                              <m:type m:val="lin"/>
                              <m:ctrlPr>
                                <a:rPr lang="en-ID" i="1">
                                  <a:latin typeface="Cambria Math" panose="02040503050406030204" pitchFamily="18" charset="0"/>
                                </a:rPr>
                              </m:ctrlPr>
                            </m:fPr>
                            <m:num>
                              <m:r>
                                <a:rPr lang="en-ID" i="0">
                                  <a:latin typeface="Cambria Math" panose="02040503050406030204" pitchFamily="18" charset="0"/>
                                </a:rPr>
                                <m:t>1</m:t>
                              </m:r>
                            </m:num>
                            <m:den>
                              <m:r>
                                <a:rPr lang="en-ID" i="0">
                                  <a:latin typeface="Cambria Math" panose="02040503050406030204" pitchFamily="18" charset="0"/>
                                </a:rPr>
                                <m:t>2</m:t>
                              </m:r>
                            </m:den>
                          </m:f>
                        </m:sup>
                      </m:sSup>
                    </m:oMath>
                  </m:oMathPara>
                </a14:m>
                <a:endParaRPr lang="en-ID" dirty="0"/>
              </a:p>
            </p:txBody>
          </p:sp>
        </mc:Choice>
        <mc:Fallback xmlns="">
          <p:sp>
            <p:nvSpPr>
              <p:cNvPr id="8" name="TextBox 7">
                <a:extLst>
                  <a:ext uri="{FF2B5EF4-FFF2-40B4-BE49-F238E27FC236}">
                    <a16:creationId xmlns:a16="http://schemas.microsoft.com/office/drawing/2014/main" id="{2C7CC8FE-C832-8019-43D7-2BEE9592F8BA}"/>
                  </a:ext>
                </a:extLst>
              </p:cNvPr>
              <p:cNvSpPr txBox="1">
                <a:spLocks noRot="1" noChangeAspect="1" noMove="1" noResize="1" noEditPoints="1" noAdjustHandles="1" noChangeArrowheads="1" noChangeShapeType="1" noTextEdit="1"/>
              </p:cNvSpPr>
              <p:nvPr/>
            </p:nvSpPr>
            <p:spPr>
              <a:xfrm>
                <a:off x="489158" y="3797215"/>
                <a:ext cx="2257484" cy="634917"/>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50916CF-633D-A51E-1CD5-7D0F2230AFA2}"/>
                  </a:ext>
                </a:extLst>
              </p:cNvPr>
              <p:cNvSpPr txBox="1"/>
              <p:nvPr/>
            </p:nvSpPr>
            <p:spPr>
              <a:xfrm>
                <a:off x="4358173" y="3960723"/>
                <a:ext cx="4296669" cy="584775"/>
              </a:xfrm>
              <a:prstGeom prst="rect">
                <a:avLst/>
              </a:prstGeom>
              <a:noFill/>
            </p:spPr>
            <p:txBody>
              <a:bodyPr wrap="square">
                <a:spAutoFit/>
              </a:bodyPr>
              <a:lstStyle/>
              <a:p>
                <a14:m>
                  <m:oMath xmlns:m="http://schemas.openxmlformats.org/officeDocument/2006/math">
                    <m:sSub>
                      <m:sSubPr>
                        <m:ctrlPr>
                          <a:rPr lang="en-ID" sz="1600" i="1" smtClean="0">
                            <a:solidFill>
                              <a:srgbClr val="836967"/>
                            </a:solidFill>
                            <a:latin typeface="Cambria Math" panose="02040503050406030204" pitchFamily="18" charset="0"/>
                          </a:rPr>
                        </m:ctrlPr>
                      </m:sSubPr>
                      <m:e>
                        <m:r>
                          <a:rPr lang="en-ID" sz="1600" i="1">
                            <a:latin typeface="Cambria Math" panose="02040503050406030204" pitchFamily="18" charset="0"/>
                          </a:rPr>
                          <m:t>𝑦</m:t>
                        </m:r>
                      </m:e>
                      <m:sub>
                        <m:r>
                          <a:rPr lang="en-ID" sz="1600" i="1">
                            <a:latin typeface="Cambria Math" panose="02040503050406030204" pitchFamily="18" charset="0"/>
                          </a:rPr>
                          <m:t>𝑖𝑡</m:t>
                        </m:r>
                      </m:sub>
                    </m:sSub>
                    <m:r>
                      <a:rPr lang="en-ID" sz="1600" i="0">
                        <a:latin typeface="Cambria Math" panose="02040503050406030204" pitchFamily="18" charset="0"/>
                      </a:rPr>
                      <m:t>−</m:t>
                    </m:r>
                    <m:r>
                      <a:rPr lang="en-ID" sz="1600" i="1" smtClean="0">
                        <a:latin typeface="Cambria Math" panose="02040503050406030204" pitchFamily="18" charset="0"/>
                      </a:rPr>
                      <m:t>𝜃</m:t>
                    </m:r>
                    <m:sSub>
                      <m:sSubPr>
                        <m:ctrlPr>
                          <a:rPr lang="en-ID" sz="1600" i="1">
                            <a:solidFill>
                              <a:srgbClr val="836967"/>
                            </a:solidFill>
                            <a:latin typeface="Cambria Math" panose="02040503050406030204" pitchFamily="18" charset="0"/>
                          </a:rPr>
                        </m:ctrlPr>
                      </m:sSubPr>
                      <m:e>
                        <m:acc>
                          <m:accPr>
                            <m:chr m:val="̅"/>
                            <m:ctrlPr>
                              <a:rPr lang="en-ID" sz="1600" i="1">
                                <a:solidFill>
                                  <a:srgbClr val="836967"/>
                                </a:solidFill>
                                <a:latin typeface="Cambria Math" panose="02040503050406030204" pitchFamily="18" charset="0"/>
                              </a:rPr>
                            </m:ctrlPr>
                          </m:accPr>
                          <m:e>
                            <m:r>
                              <a:rPr lang="en-ID" sz="1600" i="1">
                                <a:latin typeface="Cambria Math" panose="02040503050406030204" pitchFamily="18" charset="0"/>
                              </a:rPr>
                              <m:t>𝑦</m:t>
                            </m:r>
                          </m:e>
                        </m:acc>
                      </m:e>
                      <m:sub>
                        <m:r>
                          <a:rPr lang="en-ID" sz="1600" i="1">
                            <a:latin typeface="Cambria Math" panose="02040503050406030204" pitchFamily="18" charset="0"/>
                          </a:rPr>
                          <m:t>𝑖</m:t>
                        </m:r>
                      </m:sub>
                    </m:sSub>
                    <m:r>
                      <a:rPr lang="en-ID" sz="1600" i="0">
                        <a:latin typeface="Cambria Math" panose="02040503050406030204" pitchFamily="18" charset="0"/>
                      </a:rPr>
                      <m:t>=</m:t>
                    </m:r>
                    <m:sSub>
                      <m:sSubPr>
                        <m:ctrlPr>
                          <a:rPr lang="en-ID" sz="1600" i="1">
                            <a:solidFill>
                              <a:srgbClr val="836967"/>
                            </a:solidFill>
                            <a:latin typeface="Cambria Math" panose="02040503050406030204" pitchFamily="18" charset="0"/>
                          </a:rPr>
                        </m:ctrlPr>
                      </m:sSubPr>
                      <m:e>
                        <m:r>
                          <a:rPr lang="en-ID" sz="1600" i="1">
                            <a:latin typeface="Cambria Math" panose="02040503050406030204" pitchFamily="18" charset="0"/>
                          </a:rPr>
                          <m:t>𝛽</m:t>
                        </m:r>
                      </m:e>
                      <m:sub>
                        <m:r>
                          <a:rPr lang="en-ID" sz="1600" i="0">
                            <a:latin typeface="Cambria Math" panose="02040503050406030204" pitchFamily="18" charset="0"/>
                          </a:rPr>
                          <m:t>0</m:t>
                        </m:r>
                      </m:sub>
                    </m:sSub>
                    <m:d>
                      <m:dPr>
                        <m:ctrlPr>
                          <a:rPr lang="en-ID" sz="1600" i="1">
                            <a:solidFill>
                              <a:srgbClr val="836967"/>
                            </a:solidFill>
                            <a:latin typeface="Cambria Math" panose="02040503050406030204" pitchFamily="18" charset="0"/>
                          </a:rPr>
                        </m:ctrlPr>
                      </m:dPr>
                      <m:e>
                        <m:r>
                          <a:rPr lang="en-ID" sz="1600" i="0">
                            <a:latin typeface="Cambria Math" panose="02040503050406030204" pitchFamily="18" charset="0"/>
                          </a:rPr>
                          <m:t>1−</m:t>
                        </m:r>
                        <m:r>
                          <a:rPr lang="en-ID" sz="1600" i="1">
                            <a:latin typeface="Cambria Math" panose="02040503050406030204" pitchFamily="18" charset="0"/>
                          </a:rPr>
                          <m:t>𝜃</m:t>
                        </m:r>
                      </m:e>
                    </m:d>
                    <m:r>
                      <a:rPr lang="en-ID" sz="1600" i="0">
                        <a:latin typeface="Cambria Math" panose="02040503050406030204" pitchFamily="18" charset="0"/>
                      </a:rPr>
                      <m:t>+</m:t>
                    </m:r>
                    <m:sSub>
                      <m:sSubPr>
                        <m:ctrlPr>
                          <a:rPr lang="en-ID" sz="1600" i="1">
                            <a:solidFill>
                              <a:srgbClr val="836967"/>
                            </a:solidFill>
                            <a:latin typeface="Cambria Math" panose="02040503050406030204" pitchFamily="18" charset="0"/>
                          </a:rPr>
                        </m:ctrlPr>
                      </m:sSubPr>
                      <m:e>
                        <m:r>
                          <a:rPr lang="en-ID" sz="1600" i="1">
                            <a:latin typeface="Cambria Math" panose="02040503050406030204" pitchFamily="18" charset="0"/>
                          </a:rPr>
                          <m:t>𝛽</m:t>
                        </m:r>
                      </m:e>
                      <m:sub>
                        <m:r>
                          <a:rPr lang="en-ID" sz="1600" i="0">
                            <a:latin typeface="Cambria Math" panose="02040503050406030204" pitchFamily="18" charset="0"/>
                          </a:rPr>
                          <m:t>1</m:t>
                        </m:r>
                      </m:sub>
                    </m:sSub>
                    <m:d>
                      <m:dPr>
                        <m:ctrlPr>
                          <a:rPr lang="en-ID" sz="1600" i="1">
                            <a:solidFill>
                              <a:srgbClr val="836967"/>
                            </a:solidFill>
                            <a:latin typeface="Cambria Math" panose="02040503050406030204" pitchFamily="18" charset="0"/>
                          </a:rPr>
                        </m:ctrlPr>
                      </m:dPr>
                      <m:e>
                        <m:sSub>
                          <m:sSubPr>
                            <m:ctrlPr>
                              <a:rPr lang="en-ID" sz="1600" i="1">
                                <a:solidFill>
                                  <a:srgbClr val="836967"/>
                                </a:solidFill>
                                <a:latin typeface="Cambria Math" panose="02040503050406030204" pitchFamily="18" charset="0"/>
                              </a:rPr>
                            </m:ctrlPr>
                          </m:sSubPr>
                          <m:e>
                            <m:r>
                              <a:rPr lang="en-ID" sz="1600" i="1">
                                <a:latin typeface="Cambria Math" panose="02040503050406030204" pitchFamily="18" charset="0"/>
                              </a:rPr>
                              <m:t>𝑥</m:t>
                            </m:r>
                          </m:e>
                          <m:sub>
                            <m:r>
                              <a:rPr lang="en-ID" sz="1600" i="1">
                                <a:latin typeface="Cambria Math" panose="02040503050406030204" pitchFamily="18" charset="0"/>
                              </a:rPr>
                              <m:t>𝑖𝑡</m:t>
                            </m:r>
                            <m:r>
                              <a:rPr lang="en-ID" sz="1600" i="0">
                                <a:latin typeface="Cambria Math" panose="02040503050406030204" pitchFamily="18" charset="0"/>
                              </a:rPr>
                              <m:t>1</m:t>
                            </m:r>
                          </m:sub>
                        </m:sSub>
                        <m:r>
                          <a:rPr lang="en-ID" sz="1600" i="0">
                            <a:latin typeface="Cambria Math" panose="02040503050406030204" pitchFamily="18" charset="0"/>
                          </a:rPr>
                          <m:t>−</m:t>
                        </m:r>
                        <m:r>
                          <a:rPr lang="en-ID" sz="1600" i="1">
                            <a:latin typeface="Cambria Math" panose="02040503050406030204" pitchFamily="18" charset="0"/>
                          </a:rPr>
                          <m:t>𝜃</m:t>
                        </m:r>
                        <m:sSub>
                          <m:sSubPr>
                            <m:ctrlPr>
                              <a:rPr lang="en-ID" sz="1600" i="1">
                                <a:solidFill>
                                  <a:srgbClr val="836967"/>
                                </a:solidFill>
                                <a:latin typeface="Cambria Math" panose="02040503050406030204" pitchFamily="18" charset="0"/>
                              </a:rPr>
                            </m:ctrlPr>
                          </m:sSubPr>
                          <m:e>
                            <m:acc>
                              <m:accPr>
                                <m:chr m:val="̅"/>
                                <m:ctrlPr>
                                  <a:rPr lang="en-ID" sz="1600" i="1">
                                    <a:solidFill>
                                      <a:srgbClr val="836967"/>
                                    </a:solidFill>
                                    <a:latin typeface="Cambria Math" panose="02040503050406030204" pitchFamily="18" charset="0"/>
                                  </a:rPr>
                                </m:ctrlPr>
                              </m:accPr>
                              <m:e>
                                <m:r>
                                  <a:rPr lang="en-ID" sz="1600" i="1">
                                    <a:latin typeface="Cambria Math" panose="02040503050406030204" pitchFamily="18" charset="0"/>
                                  </a:rPr>
                                  <m:t>𝑥</m:t>
                                </m:r>
                              </m:e>
                            </m:acc>
                          </m:e>
                          <m:sub>
                            <m:r>
                              <a:rPr lang="en-ID" sz="1600" i="1">
                                <a:latin typeface="Cambria Math" panose="02040503050406030204" pitchFamily="18" charset="0"/>
                              </a:rPr>
                              <m:t>𝑖</m:t>
                            </m:r>
                            <m:r>
                              <a:rPr lang="en-ID" sz="1600" i="0">
                                <a:latin typeface="Cambria Math" panose="02040503050406030204" pitchFamily="18" charset="0"/>
                              </a:rPr>
                              <m:t>1</m:t>
                            </m:r>
                          </m:sub>
                        </m:sSub>
                      </m:e>
                    </m:d>
                    <m:r>
                      <a:rPr lang="en-ID" sz="1600" i="0">
                        <a:latin typeface="Cambria Math" panose="02040503050406030204" pitchFamily="18" charset="0"/>
                      </a:rPr>
                      <m:t>+…</m:t>
                    </m:r>
                  </m:oMath>
                </a14:m>
                <a:r>
                  <a:rPr lang="en-US" sz="1600" i="0" dirty="0">
                    <a:latin typeface="Cambria Math" panose="02040503050406030204" pitchFamily="18" charset="0"/>
                  </a:rPr>
                  <a:t> </a:t>
                </a:r>
              </a:p>
              <a:p>
                <a:r>
                  <a:rPr lang="en-ID" sz="1600" dirty="0"/>
                  <a:t>	</a:t>
                </a:r>
                <a14:m>
                  <m:oMath xmlns:m="http://schemas.openxmlformats.org/officeDocument/2006/math">
                    <m:r>
                      <a:rPr lang="en-ID" sz="1600" i="0">
                        <a:latin typeface="Cambria Math" panose="02040503050406030204" pitchFamily="18" charset="0"/>
                      </a:rPr>
                      <m:t>+</m:t>
                    </m:r>
                    <m:sSub>
                      <m:sSubPr>
                        <m:ctrlPr>
                          <a:rPr lang="en-ID" sz="1600" i="1">
                            <a:solidFill>
                              <a:srgbClr val="836967"/>
                            </a:solidFill>
                            <a:latin typeface="Cambria Math" panose="02040503050406030204" pitchFamily="18" charset="0"/>
                          </a:rPr>
                        </m:ctrlPr>
                      </m:sSubPr>
                      <m:e>
                        <m:r>
                          <a:rPr lang="en-ID" sz="1600" i="1">
                            <a:latin typeface="Cambria Math" panose="02040503050406030204" pitchFamily="18" charset="0"/>
                          </a:rPr>
                          <m:t>𝛽</m:t>
                        </m:r>
                      </m:e>
                      <m:sub>
                        <m:r>
                          <a:rPr lang="en-ID" sz="1600" i="1">
                            <a:latin typeface="Cambria Math" panose="02040503050406030204" pitchFamily="18" charset="0"/>
                          </a:rPr>
                          <m:t>𝑘</m:t>
                        </m:r>
                      </m:sub>
                    </m:sSub>
                    <m:d>
                      <m:dPr>
                        <m:ctrlPr>
                          <a:rPr lang="en-ID" sz="1600" i="1">
                            <a:solidFill>
                              <a:srgbClr val="836967"/>
                            </a:solidFill>
                            <a:latin typeface="Cambria Math" panose="02040503050406030204" pitchFamily="18" charset="0"/>
                          </a:rPr>
                        </m:ctrlPr>
                      </m:dPr>
                      <m:e>
                        <m:sSub>
                          <m:sSubPr>
                            <m:ctrlPr>
                              <a:rPr lang="en-ID" sz="1600" i="1">
                                <a:solidFill>
                                  <a:srgbClr val="836967"/>
                                </a:solidFill>
                                <a:latin typeface="Cambria Math" panose="02040503050406030204" pitchFamily="18" charset="0"/>
                              </a:rPr>
                            </m:ctrlPr>
                          </m:sSubPr>
                          <m:e>
                            <m:r>
                              <a:rPr lang="en-ID" sz="1600" i="1">
                                <a:latin typeface="Cambria Math" panose="02040503050406030204" pitchFamily="18" charset="0"/>
                              </a:rPr>
                              <m:t>𝑥</m:t>
                            </m:r>
                          </m:e>
                          <m:sub>
                            <m:r>
                              <a:rPr lang="en-ID" sz="1600" i="1">
                                <a:latin typeface="Cambria Math" panose="02040503050406030204" pitchFamily="18" charset="0"/>
                              </a:rPr>
                              <m:t>𝑖𝑡𝑘</m:t>
                            </m:r>
                          </m:sub>
                        </m:sSub>
                        <m:r>
                          <a:rPr lang="en-ID" sz="1600" i="0">
                            <a:latin typeface="Cambria Math" panose="02040503050406030204" pitchFamily="18" charset="0"/>
                          </a:rPr>
                          <m:t>−</m:t>
                        </m:r>
                        <m:r>
                          <a:rPr lang="en-ID" sz="1600" i="1">
                            <a:latin typeface="Cambria Math" panose="02040503050406030204" pitchFamily="18" charset="0"/>
                          </a:rPr>
                          <m:t>𝜃</m:t>
                        </m:r>
                        <m:sSub>
                          <m:sSubPr>
                            <m:ctrlPr>
                              <a:rPr lang="en-ID" sz="1600" i="1">
                                <a:solidFill>
                                  <a:srgbClr val="836967"/>
                                </a:solidFill>
                                <a:latin typeface="Cambria Math" panose="02040503050406030204" pitchFamily="18" charset="0"/>
                              </a:rPr>
                            </m:ctrlPr>
                          </m:sSubPr>
                          <m:e>
                            <m:acc>
                              <m:accPr>
                                <m:chr m:val="̅"/>
                                <m:ctrlPr>
                                  <a:rPr lang="en-ID" sz="1600" i="1">
                                    <a:solidFill>
                                      <a:srgbClr val="836967"/>
                                    </a:solidFill>
                                    <a:latin typeface="Cambria Math" panose="02040503050406030204" pitchFamily="18" charset="0"/>
                                  </a:rPr>
                                </m:ctrlPr>
                              </m:accPr>
                              <m:e>
                                <m:r>
                                  <a:rPr lang="en-ID" sz="1600" i="1">
                                    <a:latin typeface="Cambria Math" panose="02040503050406030204" pitchFamily="18" charset="0"/>
                                  </a:rPr>
                                  <m:t>𝑥</m:t>
                                </m:r>
                              </m:e>
                            </m:acc>
                          </m:e>
                          <m:sub>
                            <m:r>
                              <a:rPr lang="en-ID" sz="1600" i="1">
                                <a:latin typeface="Cambria Math" panose="02040503050406030204" pitchFamily="18" charset="0"/>
                              </a:rPr>
                              <m:t>𝑖𝑘</m:t>
                            </m:r>
                          </m:sub>
                        </m:sSub>
                      </m:e>
                    </m:d>
                    <m:r>
                      <a:rPr lang="en-ID" sz="1600" i="0">
                        <a:latin typeface="Cambria Math" panose="02040503050406030204" pitchFamily="18" charset="0"/>
                      </a:rPr>
                      <m:t>+</m:t>
                    </m:r>
                    <m:d>
                      <m:dPr>
                        <m:ctrlPr>
                          <a:rPr lang="en-ID" sz="1600" i="1">
                            <a:latin typeface="Cambria Math" panose="02040503050406030204" pitchFamily="18" charset="0"/>
                          </a:rPr>
                        </m:ctrlPr>
                      </m:dPr>
                      <m:e>
                        <m:sSub>
                          <m:sSubPr>
                            <m:ctrlPr>
                              <a:rPr lang="en-ID" sz="1600" i="1">
                                <a:solidFill>
                                  <a:srgbClr val="836967"/>
                                </a:solidFill>
                                <a:latin typeface="Cambria Math" panose="02040503050406030204" pitchFamily="18" charset="0"/>
                              </a:rPr>
                            </m:ctrlPr>
                          </m:sSubPr>
                          <m:e>
                            <m:r>
                              <a:rPr lang="en-ID" sz="1600" i="1">
                                <a:latin typeface="Cambria Math" panose="02040503050406030204" pitchFamily="18" charset="0"/>
                              </a:rPr>
                              <m:t>𝑣</m:t>
                            </m:r>
                          </m:e>
                          <m:sub>
                            <m:r>
                              <a:rPr lang="en-ID" sz="1600" i="1">
                                <a:latin typeface="Cambria Math" panose="02040503050406030204" pitchFamily="18" charset="0"/>
                              </a:rPr>
                              <m:t>𝑖𝑡</m:t>
                            </m:r>
                          </m:sub>
                        </m:sSub>
                        <m:r>
                          <a:rPr lang="en-ID" sz="1600" i="0">
                            <a:latin typeface="Cambria Math" panose="02040503050406030204" pitchFamily="18" charset="0"/>
                          </a:rPr>
                          <m:t>−</m:t>
                        </m:r>
                        <m:r>
                          <a:rPr lang="en-ID" sz="1600" i="1">
                            <a:latin typeface="Cambria Math" panose="02040503050406030204" pitchFamily="18" charset="0"/>
                          </a:rPr>
                          <m:t>𝜃</m:t>
                        </m:r>
                        <m:sSub>
                          <m:sSubPr>
                            <m:ctrlPr>
                              <a:rPr lang="en-ID" sz="1600" i="1">
                                <a:solidFill>
                                  <a:srgbClr val="836967"/>
                                </a:solidFill>
                                <a:latin typeface="Cambria Math" panose="02040503050406030204" pitchFamily="18" charset="0"/>
                              </a:rPr>
                            </m:ctrlPr>
                          </m:sSubPr>
                          <m:e>
                            <m:acc>
                              <m:accPr>
                                <m:chr m:val="̅"/>
                                <m:ctrlPr>
                                  <a:rPr lang="en-ID" sz="1600" i="1">
                                    <a:solidFill>
                                      <a:srgbClr val="836967"/>
                                    </a:solidFill>
                                    <a:latin typeface="Cambria Math" panose="02040503050406030204" pitchFamily="18" charset="0"/>
                                  </a:rPr>
                                </m:ctrlPr>
                              </m:accPr>
                              <m:e>
                                <m:r>
                                  <a:rPr lang="en-ID" sz="1600" i="1">
                                    <a:latin typeface="Cambria Math" panose="02040503050406030204" pitchFamily="18" charset="0"/>
                                  </a:rPr>
                                  <m:t>𝑣</m:t>
                                </m:r>
                              </m:e>
                            </m:acc>
                          </m:e>
                          <m:sub>
                            <m:r>
                              <a:rPr lang="en-ID" sz="1600" i="1">
                                <a:latin typeface="Cambria Math" panose="02040503050406030204" pitchFamily="18" charset="0"/>
                              </a:rPr>
                              <m:t>𝑖</m:t>
                            </m:r>
                          </m:sub>
                        </m:sSub>
                      </m:e>
                    </m:d>
                  </m:oMath>
                </a14:m>
                <a:endParaRPr lang="en-ID" sz="1600" dirty="0"/>
              </a:p>
            </p:txBody>
          </p:sp>
        </mc:Choice>
        <mc:Fallback xmlns="">
          <p:sp>
            <p:nvSpPr>
              <p:cNvPr id="13" name="TextBox 12">
                <a:extLst>
                  <a:ext uri="{FF2B5EF4-FFF2-40B4-BE49-F238E27FC236}">
                    <a16:creationId xmlns:a16="http://schemas.microsoft.com/office/drawing/2014/main" id="{150916CF-633D-A51E-1CD5-7D0F2230AFA2}"/>
                  </a:ext>
                </a:extLst>
              </p:cNvPr>
              <p:cNvSpPr txBox="1">
                <a:spLocks noRot="1" noChangeAspect="1" noMove="1" noResize="1" noEditPoints="1" noAdjustHandles="1" noChangeArrowheads="1" noChangeShapeType="1" noTextEdit="1"/>
              </p:cNvSpPr>
              <p:nvPr/>
            </p:nvSpPr>
            <p:spPr>
              <a:xfrm>
                <a:off x="4358173" y="3960723"/>
                <a:ext cx="4296669" cy="584775"/>
              </a:xfrm>
              <a:prstGeom prst="rect">
                <a:avLst/>
              </a:prstGeom>
              <a:blipFill>
                <a:blip r:embed="rId7"/>
                <a:stretch>
                  <a:fillRect b="-6250"/>
                </a:stretch>
              </a:blipFill>
            </p:spPr>
            <p:txBody>
              <a:bodyPr/>
              <a:lstStyle/>
              <a:p>
                <a:r>
                  <a:rPr lang="en-ID">
                    <a:noFill/>
                  </a:rPr>
                  <a:t> </a:t>
                </a:r>
              </a:p>
            </p:txBody>
          </p:sp>
        </mc:Fallback>
      </mc:AlternateContent>
      <p:cxnSp>
        <p:nvCxnSpPr>
          <p:cNvPr id="15" name="Connector: Elbow 14">
            <a:extLst>
              <a:ext uri="{FF2B5EF4-FFF2-40B4-BE49-F238E27FC236}">
                <a16:creationId xmlns:a16="http://schemas.microsoft.com/office/drawing/2014/main" id="{2F79A486-6DBA-BEFB-F296-334FFC6ED9FD}"/>
              </a:ext>
            </a:extLst>
          </p:cNvPr>
          <p:cNvCxnSpPr>
            <a:cxnSpLocks/>
            <a:stCxn id="8" idx="3"/>
            <a:endCxn id="13" idx="1"/>
          </p:cNvCxnSpPr>
          <p:nvPr/>
        </p:nvCxnSpPr>
        <p:spPr>
          <a:xfrm>
            <a:off x="2746642" y="4114674"/>
            <a:ext cx="1611531" cy="138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925D9690-9F31-8C48-DF2F-008D6C6DF416}"/>
                  </a:ext>
                </a:extLst>
              </p:cNvPr>
              <p:cNvSpPr/>
              <p:nvPr/>
            </p:nvSpPr>
            <p:spPr>
              <a:xfrm>
                <a:off x="4179672" y="2930359"/>
                <a:ext cx="4475170" cy="764657"/>
              </a:xfrm>
              <a:prstGeom prst="rect">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 xmlns:m="http://schemas.openxmlformats.org/officeDocument/2006/math">
                    <m:r>
                      <a:rPr lang="en-US" b="0" i="1" smtClean="0">
                        <a:solidFill>
                          <a:schemeClr val="bg2"/>
                        </a:solidFill>
                        <a:latin typeface="Cambria Math" panose="02040503050406030204" pitchFamily="18" charset="0"/>
                      </a:rPr>
                      <m:t>𝜃</m:t>
                    </m:r>
                  </m:oMath>
                </a14:m>
                <a:r>
                  <a:rPr lang="en-ID" dirty="0">
                    <a:solidFill>
                      <a:schemeClr val="bg2"/>
                    </a:solidFill>
                  </a:rPr>
                  <a:t> is then included in equation below, called </a:t>
                </a:r>
                <a:r>
                  <a:rPr lang="en-ID" b="1" i="1" dirty="0">
                    <a:solidFill>
                      <a:schemeClr val="bg2"/>
                    </a:solidFill>
                  </a:rPr>
                  <a:t>quasi-demeaned</a:t>
                </a:r>
                <a:r>
                  <a:rPr lang="en-ID" i="1" dirty="0">
                    <a:solidFill>
                      <a:schemeClr val="bg2"/>
                    </a:solidFill>
                  </a:rPr>
                  <a:t>, </a:t>
                </a:r>
                <a:r>
                  <a:rPr lang="en-ID" dirty="0">
                    <a:solidFill>
                      <a:schemeClr val="bg2"/>
                    </a:solidFill>
                  </a:rPr>
                  <a:t>reducing part of time average.</a:t>
                </a:r>
              </a:p>
            </p:txBody>
          </p:sp>
        </mc:Choice>
        <mc:Fallback xmlns="">
          <p:sp>
            <p:nvSpPr>
              <p:cNvPr id="18" name="Rectangle 17">
                <a:extLst>
                  <a:ext uri="{FF2B5EF4-FFF2-40B4-BE49-F238E27FC236}">
                    <a16:creationId xmlns:a16="http://schemas.microsoft.com/office/drawing/2014/main" id="{925D9690-9F31-8C48-DF2F-008D6C6DF416}"/>
                  </a:ext>
                </a:extLst>
              </p:cNvPr>
              <p:cNvSpPr>
                <a:spLocks noRot="1" noChangeAspect="1" noMove="1" noResize="1" noEditPoints="1" noAdjustHandles="1" noChangeArrowheads="1" noChangeShapeType="1" noTextEdit="1"/>
              </p:cNvSpPr>
              <p:nvPr/>
            </p:nvSpPr>
            <p:spPr>
              <a:xfrm>
                <a:off x="4179672" y="2930359"/>
                <a:ext cx="4475170" cy="764657"/>
              </a:xfrm>
              <a:prstGeom prst="rect">
                <a:avLst/>
              </a:prstGeom>
              <a:blipFill>
                <a:blip r:embed="rId8"/>
                <a:stretch>
                  <a:fillRect l="-272" r="-272"/>
                </a:stretch>
              </a:blipFill>
              <a:ln w="12700">
                <a:solidFill>
                  <a:schemeClr val="tx1"/>
                </a:solidFill>
                <a:prstDash val="dash"/>
              </a:ln>
            </p:spPr>
            <p:txBody>
              <a:bodyPr/>
              <a:lstStyle/>
              <a:p>
                <a:r>
                  <a:rPr lang="en-ID">
                    <a:noFill/>
                  </a:rPr>
                  <a:t> </a:t>
                </a:r>
              </a:p>
            </p:txBody>
          </p:sp>
        </mc:Fallback>
      </mc:AlternateContent>
    </p:spTree>
    <p:extLst>
      <p:ext uri="{BB962C8B-B14F-4D97-AF65-F5344CB8AC3E}">
        <p14:creationId xmlns:p14="http://schemas.microsoft.com/office/powerpoint/2010/main" val="328936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0039139-CC07-89EE-0DE2-72532F8DA97B}"/>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9863455A-FA9C-EFB4-87C6-716314B5CB35}"/>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Several Tests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8B779B9-411E-B2D3-97F8-3B8F43167572}"/>
                  </a:ext>
                </a:extLst>
              </p:cNvPr>
              <p:cNvSpPr txBox="1"/>
              <p:nvPr/>
            </p:nvSpPr>
            <p:spPr>
              <a:xfrm>
                <a:off x="503501" y="643554"/>
                <a:ext cx="8315379" cy="3293209"/>
              </a:xfrm>
              <a:prstGeom prst="rect">
                <a:avLst/>
              </a:prstGeom>
              <a:noFill/>
            </p:spPr>
            <p:txBody>
              <a:bodyPr wrap="square" rtlCol="0">
                <a:spAutoFit/>
              </a:bodyPr>
              <a:lstStyle/>
              <a:p>
                <a:r>
                  <a:rPr lang="en-US" sz="1600" b="1" dirty="0"/>
                  <a:t>Chow Test (F-Test): </a:t>
                </a:r>
                <a:r>
                  <a:rPr lang="en-US" sz="1600" dirty="0"/>
                  <a:t>Identify the presence of structure breaks among units, to decide the “</a:t>
                </a:r>
                <a:r>
                  <a:rPr lang="en-US" sz="1600" dirty="0" err="1"/>
                  <a:t>poolability</a:t>
                </a:r>
                <a:r>
                  <a:rPr lang="en-US" sz="1600" dirty="0"/>
                  <a:t>” of the data. In essence, the test can be useful to determine whether we use POLS or FE (</a:t>
                </a:r>
                <a:r>
                  <a:rPr lang="en-US" sz="1600" dirty="0" err="1"/>
                  <a:t>pFtest</a:t>
                </a:r>
                <a:r>
                  <a:rPr lang="en-US" sz="1600" dirty="0"/>
                  <a:t>) </a:t>
                </a:r>
              </a:p>
              <a:p>
                <a:endParaRPr lang="en-US" sz="1600" dirty="0"/>
              </a:p>
              <a:p>
                <a:endParaRPr lang="en-US" sz="1600" dirty="0"/>
              </a:p>
              <a:p>
                <a:endParaRPr lang="en-US" sz="1600" dirty="0"/>
              </a:p>
              <a:p>
                <a:r>
                  <a:rPr lang="en-ID" sz="1600" b="1" dirty="0"/>
                  <a:t>Wooldridge Test</a:t>
                </a:r>
                <a:r>
                  <a:rPr lang="en-ID" sz="1600" dirty="0"/>
                  <a:t>: Identify Autocorrelation, both unobserved unit and idiosyncratic. This test considered as semi parametric test, thus still valid under error heteroskedasticity and non-normal error(</a:t>
                </a:r>
                <a:r>
                  <a:rPr lang="en-ID" sz="1600" dirty="0" err="1"/>
                  <a:t>pWtest</a:t>
                </a:r>
                <a:r>
                  <a:rPr lang="en-ID" sz="1600" dirty="0"/>
                  <a:t>)</a:t>
                </a:r>
              </a:p>
              <a:p>
                <a:r>
                  <a:rPr lang="en-ID" sz="1600" b="1" dirty="0"/>
                  <a:t>Hausman Test</a:t>
                </a:r>
                <a:r>
                  <a:rPr lang="en-ID" sz="1600" dirty="0"/>
                  <a:t>: </a:t>
                </a:r>
                <a:r>
                  <a:rPr lang="en-US" sz="1600" dirty="0"/>
                  <a:t>It was originally used to test one form of endogeneity, when </a:t>
                </a:r>
                <a14:m>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𝜖</m:t>
                        </m:r>
                      </m:e>
                      <m:sub>
                        <m:r>
                          <a:rPr lang="en-US" sz="1600" i="1" dirty="0" smtClean="0">
                            <a:latin typeface="Cambria Math" panose="02040503050406030204" pitchFamily="18" charset="0"/>
                          </a:rPr>
                          <m:t>𝑖𝑡</m:t>
                        </m:r>
                      </m:sub>
                    </m:sSub>
                  </m:oMath>
                </a14:m>
                <a:r>
                  <a:rPr lang="en-US" sz="1600" dirty="0"/>
                  <a:t> is covered by </a:t>
                </a:r>
                <a14:m>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𝑥</m:t>
                        </m:r>
                      </m:e>
                      <m:sub>
                        <m:r>
                          <a:rPr lang="en-US" sz="1600" i="1" dirty="0" smtClean="0">
                            <a:latin typeface="Cambria Math" panose="02040503050406030204" pitchFamily="18" charset="0"/>
                          </a:rPr>
                          <m:t>𝑖𝑡</m:t>
                        </m:r>
                      </m:sub>
                    </m:sSub>
                  </m:oMath>
                </a14:m>
                <a:r>
                  <a:rPr lang="en-US" sz="1600" dirty="0"/>
                  <a:t>. However, with this logic, it can be used to see the existence of </a:t>
                </a:r>
                <a14:m>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𝛼</m:t>
                        </m:r>
                      </m:e>
                      <m:sub>
                        <m:r>
                          <a:rPr lang="en-US" sz="1600" i="1" dirty="0" smtClean="0">
                            <a:latin typeface="Cambria Math" panose="02040503050406030204" pitchFamily="18" charset="0"/>
                          </a:rPr>
                          <m:t>𝑖</m:t>
                        </m:r>
                      </m:sub>
                    </m:sSub>
                  </m:oMath>
                </a14:m>
                <a:r>
                  <a:rPr lang="en-US" sz="1600" dirty="0"/>
                  <a:t> and </a:t>
                </a:r>
                <a14:m>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𝑢</m:t>
                        </m:r>
                      </m:e>
                      <m:sub>
                        <m:r>
                          <a:rPr lang="en-US" sz="1600" i="1" dirty="0" smtClean="0">
                            <a:latin typeface="Cambria Math" panose="02040503050406030204" pitchFamily="18" charset="0"/>
                          </a:rPr>
                          <m:t>𝑖𝑡</m:t>
                        </m:r>
                      </m:sub>
                    </m:sSub>
                  </m:oMath>
                </a14:m>
                <a:r>
                  <a:rPr lang="en-US" sz="1600" dirty="0"/>
                  <a:t> in order to compare FE and RE.(</a:t>
                </a:r>
                <a:r>
                  <a:rPr lang="en-US" sz="1600" dirty="0" err="1"/>
                  <a:t>phtest</a:t>
                </a:r>
                <a:r>
                  <a:rPr lang="en-US" sz="1600" dirty="0"/>
                  <a:t>)</a:t>
                </a:r>
              </a:p>
              <a:p>
                <a:r>
                  <a:rPr lang="en-ID" sz="1600" b="1" dirty="0"/>
                  <a:t>Breusch-Pagan LM Test</a:t>
                </a:r>
                <a:r>
                  <a:rPr lang="en-ID" sz="1600" dirty="0"/>
                  <a:t>: Estimating the significance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𝛼</m:t>
                        </m:r>
                      </m:e>
                      <m:sub>
                        <m:r>
                          <a:rPr lang="en-US" sz="1600" b="0" i="1" smtClean="0">
                            <a:latin typeface="Cambria Math" panose="02040503050406030204" pitchFamily="18" charset="0"/>
                          </a:rPr>
                          <m:t>𝑖</m:t>
                        </m:r>
                      </m:sub>
                    </m:sSub>
                  </m:oMath>
                </a14:m>
                <a:r>
                  <a:rPr lang="en-ID" sz="1600" dirty="0"/>
                  <a:t>. (</a:t>
                </a:r>
                <a:r>
                  <a:rPr lang="en-ID" sz="1600" dirty="0" err="1"/>
                  <a:t>plmtest</a:t>
                </a:r>
                <a:r>
                  <a:rPr lang="en-ID" sz="1600" dirty="0"/>
                  <a:t>)</a:t>
                </a:r>
              </a:p>
            </p:txBody>
          </p:sp>
        </mc:Choice>
        <mc:Fallback xmlns="">
          <p:sp>
            <p:nvSpPr>
              <p:cNvPr id="2" name="TextBox 1">
                <a:extLst>
                  <a:ext uri="{FF2B5EF4-FFF2-40B4-BE49-F238E27FC236}">
                    <a16:creationId xmlns:a16="http://schemas.microsoft.com/office/drawing/2014/main" id="{58B779B9-411E-B2D3-97F8-3B8F43167572}"/>
                  </a:ext>
                </a:extLst>
              </p:cNvPr>
              <p:cNvSpPr txBox="1">
                <a:spLocks noRot="1" noChangeAspect="1" noMove="1" noResize="1" noEditPoints="1" noAdjustHandles="1" noChangeArrowheads="1" noChangeShapeType="1" noTextEdit="1"/>
              </p:cNvSpPr>
              <p:nvPr/>
            </p:nvSpPr>
            <p:spPr>
              <a:xfrm>
                <a:off x="503501" y="643554"/>
                <a:ext cx="8315379" cy="3293209"/>
              </a:xfrm>
              <a:prstGeom prst="rect">
                <a:avLst/>
              </a:prstGeom>
              <a:blipFill>
                <a:blip r:embed="rId3"/>
                <a:stretch>
                  <a:fillRect l="-440" t="-556" r="-806" b="-1481"/>
                </a:stretch>
              </a:blipFill>
            </p:spPr>
            <p:txBody>
              <a:bodyPr/>
              <a:lstStyle/>
              <a:p>
                <a:r>
                  <a:rPr lang="en-ID">
                    <a:noFill/>
                  </a:rPr>
                  <a:t> </a:t>
                </a:r>
              </a:p>
            </p:txBody>
          </p:sp>
        </mc:Fallback>
      </mc:AlternateContent>
      <p:pic>
        <p:nvPicPr>
          <p:cNvPr id="5" name="Picture 4">
            <a:extLst>
              <a:ext uri="{FF2B5EF4-FFF2-40B4-BE49-F238E27FC236}">
                <a16:creationId xmlns:a16="http://schemas.microsoft.com/office/drawing/2014/main" id="{D30D7C96-2DFB-3BDE-6B67-A42512108B48}"/>
              </a:ext>
            </a:extLst>
          </p:cNvPr>
          <p:cNvPicPr>
            <a:picLocks noChangeAspect="1"/>
          </p:cNvPicPr>
          <p:nvPr/>
        </p:nvPicPr>
        <p:blipFill>
          <a:blip r:embed="rId4"/>
          <a:stretch>
            <a:fillRect/>
          </a:stretch>
        </p:blipFill>
        <p:spPr>
          <a:xfrm>
            <a:off x="3790657" y="1463954"/>
            <a:ext cx="1954823" cy="612186"/>
          </a:xfrm>
          <a:prstGeom prst="rect">
            <a:avLst/>
          </a:prstGeom>
        </p:spPr>
      </p:pic>
    </p:spTree>
    <p:extLst>
      <p:ext uri="{BB962C8B-B14F-4D97-AF65-F5344CB8AC3E}">
        <p14:creationId xmlns:p14="http://schemas.microsoft.com/office/powerpoint/2010/main" val="352120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Dynamic Panel Data Estimation</a:t>
            </a:r>
          </a:p>
        </p:txBody>
      </p:sp>
      <p:sp>
        <p:nvSpPr>
          <p:cNvPr id="4" name="Rectangle 3">
            <a:extLst>
              <a:ext uri="{FF2B5EF4-FFF2-40B4-BE49-F238E27FC236}">
                <a16:creationId xmlns:a16="http://schemas.microsoft.com/office/drawing/2014/main" id="{2784510B-FF3F-CFDC-2A35-9E34464A6F6A}"/>
              </a:ext>
            </a:extLst>
          </p:cNvPr>
          <p:cNvSpPr/>
          <p:nvPr/>
        </p:nvSpPr>
        <p:spPr>
          <a:xfrm>
            <a:off x="405007" y="797443"/>
            <a:ext cx="8333985" cy="534077"/>
          </a:xfrm>
          <a:prstGeom prst="rect">
            <a:avLst/>
          </a:prstGeom>
          <a:noFill/>
          <a:ln w="3175">
            <a:no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2"/>
                </a:solidFill>
              </a:rPr>
              <a:t>In some cases, some data might be correlated with it lagged values. Thus, incorporating dynamic aspect in panel data estimation is crucial.</a:t>
            </a:r>
            <a:endParaRPr lang="en-ID" dirty="0">
              <a:solidFill>
                <a:schemeClr val="bg2"/>
              </a:solidFill>
            </a:endParaRPr>
          </a:p>
        </p:txBody>
      </p:sp>
      <p:sp>
        <p:nvSpPr>
          <p:cNvPr id="9" name="Rectangle 8">
            <a:extLst>
              <a:ext uri="{FF2B5EF4-FFF2-40B4-BE49-F238E27FC236}">
                <a16:creationId xmlns:a16="http://schemas.microsoft.com/office/drawing/2014/main" id="{AB8D0D4C-F4BD-6DB8-5F25-A093BBBE1F02}"/>
              </a:ext>
            </a:extLst>
          </p:cNvPr>
          <p:cNvSpPr/>
          <p:nvPr/>
        </p:nvSpPr>
        <p:spPr>
          <a:xfrm>
            <a:off x="405007" y="1331520"/>
            <a:ext cx="8333985" cy="2122880"/>
          </a:xfrm>
          <a:prstGeom prst="rect">
            <a:avLst/>
          </a:prstGeom>
          <a:noFill/>
          <a:ln w="3175">
            <a:no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bg2"/>
                </a:solidFill>
              </a:rPr>
              <a:t>Why dynamic panel estimation is important:</a:t>
            </a:r>
          </a:p>
          <a:p>
            <a:pPr marL="171450" lvl="2" indent="-171450" algn="just">
              <a:buFont typeface="Arial" panose="020B0604020202020204" pitchFamily="34" charset="0"/>
              <a:buChar char="•"/>
            </a:pPr>
            <a:r>
              <a:rPr lang="en-ID" sz="1500" dirty="0">
                <a:solidFill>
                  <a:schemeClr val="bg2"/>
                </a:solidFill>
              </a:rPr>
              <a:t>Capturing dynamic in economic relationship </a:t>
            </a:r>
          </a:p>
          <a:p>
            <a:pPr marL="171450" lvl="2" indent="-171450" algn="just">
              <a:buFont typeface="Arial" panose="020B0604020202020204" pitchFamily="34" charset="0"/>
              <a:buChar char="•"/>
            </a:pPr>
            <a:r>
              <a:rPr lang="en-ID" sz="1500" dirty="0">
                <a:solidFill>
                  <a:schemeClr val="bg2"/>
                </a:solidFill>
              </a:rPr>
              <a:t>Avoiding misspecification from ignoring lagged dependence</a:t>
            </a:r>
          </a:p>
          <a:p>
            <a:pPr marL="171450" lvl="2" indent="-171450" algn="just">
              <a:buFont typeface="Arial" panose="020B0604020202020204" pitchFamily="34" charset="0"/>
              <a:buChar char="•"/>
            </a:pPr>
            <a:r>
              <a:rPr lang="en-ID" sz="1500" dirty="0">
                <a:solidFill>
                  <a:schemeClr val="bg2"/>
                </a:solidFill>
              </a:rPr>
              <a:t>Correcting bias in standard estimators</a:t>
            </a:r>
          </a:p>
          <a:p>
            <a:pPr marL="171450" lvl="2" indent="-171450" algn="just">
              <a:buFont typeface="Arial" panose="020B0604020202020204" pitchFamily="34" charset="0"/>
              <a:buChar char="•"/>
            </a:pPr>
            <a:r>
              <a:rPr lang="en-US" sz="1500" dirty="0">
                <a:solidFill>
                  <a:schemeClr val="bg2"/>
                </a:solidFill>
              </a:rPr>
              <a:t>Better Identification in Growth and Convergence Analysis (captures persistence and adjustment process)</a:t>
            </a:r>
          </a:p>
          <a:p>
            <a:pPr marL="171450" lvl="2" indent="-171450" algn="just">
              <a:buFont typeface="Arial" panose="020B0604020202020204" pitchFamily="34" charset="0"/>
              <a:buChar char="•"/>
            </a:pPr>
            <a:r>
              <a:rPr lang="en-US" sz="1500" dirty="0">
                <a:solidFill>
                  <a:schemeClr val="bg2"/>
                </a:solidFill>
              </a:rPr>
              <a:t>Solving Endogeneity and Initial Conditions Problems</a:t>
            </a:r>
            <a:endParaRPr lang="en-ID" sz="1500" dirty="0">
              <a:solidFill>
                <a:schemeClr val="bg2"/>
              </a:solidFill>
            </a:endParaRPr>
          </a:p>
        </p:txBody>
      </p:sp>
    </p:spTree>
    <p:extLst>
      <p:ext uri="{BB962C8B-B14F-4D97-AF65-F5344CB8AC3E}">
        <p14:creationId xmlns:p14="http://schemas.microsoft.com/office/powerpoint/2010/main" val="4705812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8920</TotalTime>
  <Words>2044</Words>
  <Application>Microsoft Office PowerPoint</Application>
  <PresentationFormat>On-screen Show (16:9)</PresentationFormat>
  <Paragraphs>160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Proxima Nova</vt:lpstr>
      <vt:lpstr>Lato</vt:lpstr>
      <vt:lpstr>Cambria Math</vt:lpstr>
      <vt:lpstr>Wingdings</vt:lpstr>
      <vt:lpstr>Quattrocento Sans</vt:lpstr>
      <vt:lpstr>Streamline</vt:lpstr>
      <vt:lpstr>Panel Data Regression</vt:lpstr>
      <vt:lpstr>Structure</vt:lpstr>
      <vt:lpstr>Composite Error Component</vt:lpstr>
      <vt:lpstr>Basic Equation: Two-periods of panel data</vt:lpstr>
      <vt:lpstr>First Difference Estimator</vt:lpstr>
      <vt:lpstr>Fixed Effect (Within Estimator)</vt:lpstr>
      <vt:lpstr>Random Effect</vt:lpstr>
      <vt:lpstr>Several Tests</vt:lpstr>
      <vt:lpstr>Dynamic Panel Data Estimation</vt:lpstr>
      <vt:lpstr>The risk of using static estimation to estimates lagged dependent variable: Nickell Bias (Nickell, 1981)</vt:lpstr>
      <vt:lpstr>Panel GMM (General Form)</vt:lpstr>
      <vt:lpstr>Panel GMM (General Form)</vt:lpstr>
      <vt:lpstr>Difference GMM</vt:lpstr>
      <vt:lpstr>Difference GMM vs System GMM</vt:lpstr>
      <vt:lpstr>Difference GMM vs System GMM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 Struktur, Manajemen, dan Visualisasi Data Kuantitatif</dc:title>
  <dc:creator>Muhammad Akmal Farouqi</dc:creator>
  <cp:lastModifiedBy>Muhammad Akmal Farouqi</cp:lastModifiedBy>
  <cp:revision>117</cp:revision>
  <dcterms:modified xsi:type="dcterms:W3CDTF">2025-05-25T19:55:39Z</dcterms:modified>
</cp:coreProperties>
</file>