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72" r:id="rId3"/>
    <p:sldId id="261" r:id="rId4"/>
    <p:sldId id="279" r:id="rId5"/>
    <p:sldId id="280" r:id="rId6"/>
    <p:sldId id="281" r:id="rId7"/>
    <p:sldId id="278" r:id="rId8"/>
    <p:sldId id="285" r:id="rId9"/>
    <p:sldId id="286" r:id="rId10"/>
    <p:sldId id="287" r:id="rId11"/>
    <p:sldId id="282" r:id="rId12"/>
    <p:sldId id="283" r:id="rId13"/>
    <p:sldId id="284" r:id="rId14"/>
    <p:sldId id="260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Quattrocento Sans" panose="020B05020500000200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93534" autoAdjust="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kmal Farouqi" userId="e4f78791bd2de569" providerId="LiveId" clId="{C82D171B-1F08-4FE7-9DEF-086512B004D7}"/>
    <pc:docChg chg="modSld">
      <pc:chgData name="Muhammad Akmal Farouqi" userId="e4f78791bd2de569" providerId="LiveId" clId="{C82D171B-1F08-4FE7-9DEF-086512B004D7}" dt="2024-11-22T13:09:00.018" v="9" actId="14100"/>
      <pc:docMkLst>
        <pc:docMk/>
      </pc:docMkLst>
      <pc:sldChg chg="addSp modSp mod">
        <pc:chgData name="Muhammad Akmal Farouqi" userId="e4f78791bd2de569" providerId="LiveId" clId="{C82D171B-1F08-4FE7-9DEF-086512B004D7}" dt="2024-11-22T12:58:52.638" v="6" actId="1076"/>
        <pc:sldMkLst>
          <pc:docMk/>
          <pc:sldMk cId="1314631132" sldId="281"/>
        </pc:sldMkLst>
      </pc:sldChg>
      <pc:sldChg chg="modSp mod">
        <pc:chgData name="Muhammad Akmal Farouqi" userId="e4f78791bd2de569" providerId="LiveId" clId="{C82D171B-1F08-4FE7-9DEF-086512B004D7}" dt="2024-11-22T13:09:00.018" v="9" actId="14100"/>
        <pc:sldMkLst>
          <pc:docMk/>
          <pc:sldMk cId="180080719" sldId="283"/>
        </pc:sldMkLst>
      </pc:sldChg>
    </pc:docChg>
  </pc:docChgLst>
  <pc:docChgLst>
    <pc:chgData name="Muhammad Akmal Farouqi" userId="e4f78791bd2de569" providerId="LiveId" clId="{83A79FA5-3FFB-4E95-A3A9-8753DC88C840}"/>
    <pc:docChg chg="modSld">
      <pc:chgData name="Muhammad Akmal Farouqi" userId="e4f78791bd2de569" providerId="LiveId" clId="{83A79FA5-3FFB-4E95-A3A9-8753DC88C840}" dt="2024-10-23T16:33:15.179" v="21" actId="20577"/>
      <pc:docMkLst>
        <pc:docMk/>
      </pc:docMkLst>
      <pc:sldChg chg="modSp mod">
        <pc:chgData name="Muhammad Akmal Farouqi" userId="e4f78791bd2de569" providerId="LiveId" clId="{83A79FA5-3FFB-4E95-A3A9-8753DC88C840}" dt="2024-10-23T16:20:27.542" v="3" actId="13926"/>
        <pc:sldMkLst>
          <pc:docMk/>
          <pc:sldMk cId="2331083845" sldId="261"/>
        </pc:sldMkLst>
      </pc:sldChg>
      <pc:sldChg chg="modSp">
        <pc:chgData name="Muhammad Akmal Farouqi" userId="e4f78791bd2de569" providerId="LiveId" clId="{83A79FA5-3FFB-4E95-A3A9-8753DC88C840}" dt="2024-10-23T16:31:20.002" v="18" actId="20577"/>
        <pc:sldMkLst>
          <pc:docMk/>
          <pc:sldMk cId="269142304" sldId="278"/>
        </pc:sldMkLst>
      </pc:sldChg>
      <pc:sldChg chg="modSp mod">
        <pc:chgData name="Muhammad Akmal Farouqi" userId="e4f78791bd2de569" providerId="LiveId" clId="{83A79FA5-3FFB-4E95-A3A9-8753DC88C840}" dt="2024-10-23T16:30:55.221" v="14" actId="1076"/>
        <pc:sldMkLst>
          <pc:docMk/>
          <pc:sldMk cId="1314631132" sldId="281"/>
        </pc:sldMkLst>
      </pc:sldChg>
      <pc:sldChg chg="modSp mod">
        <pc:chgData name="Muhammad Akmal Farouqi" userId="e4f78791bd2de569" providerId="LiveId" clId="{83A79FA5-3FFB-4E95-A3A9-8753DC88C840}" dt="2024-10-23T16:33:15.179" v="21" actId="20577"/>
        <pc:sldMkLst>
          <pc:docMk/>
          <pc:sldMk cId="180080719" sldId="283"/>
        </pc:sldMkLst>
      </pc:sldChg>
      <pc:sldChg chg="modSp mod">
        <pc:chgData name="Muhammad Akmal Farouqi" userId="e4f78791bd2de569" providerId="LiveId" clId="{83A79FA5-3FFB-4E95-A3A9-8753DC88C840}" dt="2024-10-23T16:30:09.028" v="13" actId="20577"/>
        <pc:sldMkLst>
          <pc:docMk/>
          <pc:sldMk cId="642779207" sldId="286"/>
        </pc:sldMkLst>
      </pc:sldChg>
    </pc:docChg>
  </pc:docChgLst>
  <pc:docChgLst>
    <pc:chgData name="Muhammad Akmal Farouqi" userId="e4f78791bd2de569" providerId="LiveId" clId="{BA3CBFBC-63D9-4EF5-BE80-6C67F56DD22D}"/>
    <pc:docChg chg="custSel modSld">
      <pc:chgData name="Muhammad Akmal Farouqi" userId="e4f78791bd2de569" providerId="LiveId" clId="{BA3CBFBC-63D9-4EF5-BE80-6C67F56DD22D}" dt="2025-06-09T06:59:24.513" v="22" actId="20577"/>
      <pc:docMkLst>
        <pc:docMk/>
      </pc:docMkLst>
      <pc:sldChg chg="addSp delSp modSp mod">
        <pc:chgData name="Muhammad Akmal Farouqi" userId="e4f78791bd2de569" providerId="LiveId" clId="{BA3CBFBC-63D9-4EF5-BE80-6C67F56DD22D}" dt="2025-06-09T06:59:24.513" v="22" actId="20577"/>
        <pc:sldMkLst>
          <pc:docMk/>
          <pc:sldMk cId="0" sldId="256"/>
        </pc:sldMkLst>
        <pc:spChg chg="add mod">
          <ac:chgData name="Muhammad Akmal Farouqi" userId="e4f78791bd2de569" providerId="LiveId" clId="{BA3CBFBC-63D9-4EF5-BE80-6C67F56DD22D}" dt="2025-06-09T06:59:15.233" v="5" actId="478"/>
          <ac:spMkLst>
            <pc:docMk/>
            <pc:sldMk cId="0" sldId="256"/>
            <ac:spMk id="3" creationId="{740D6D4D-C91B-6429-950A-CF44F1C4D9B5}"/>
          </ac:spMkLst>
        </pc:spChg>
        <pc:spChg chg="mod">
          <ac:chgData name="Muhammad Akmal Farouqi" userId="e4f78791bd2de569" providerId="LiveId" clId="{BA3CBFBC-63D9-4EF5-BE80-6C67F56DD22D}" dt="2025-06-09T06:59:24.513" v="22" actId="20577"/>
          <ac:spMkLst>
            <pc:docMk/>
            <pc:sldMk cId="0" sldId="256"/>
            <ac:spMk id="108" creationId="{00000000-0000-0000-0000-000000000000}"/>
          </ac:spMkLst>
        </pc:spChg>
        <pc:spChg chg="del">
          <ac:chgData name="Muhammad Akmal Farouqi" userId="e4f78791bd2de569" providerId="LiveId" clId="{BA3CBFBC-63D9-4EF5-BE80-6C67F56DD22D}" dt="2025-06-09T06:59:15.233" v="5" actId="478"/>
          <ac:spMkLst>
            <pc:docMk/>
            <pc:sldMk cId="0" sldId="256"/>
            <ac:spMk id="111" creationId="{00000000-0000-0000-0000-000000000000}"/>
          </ac:spMkLst>
        </pc:spChg>
      </pc:sldChg>
    </pc:docChg>
  </pc:docChgLst>
  <pc:docChgLst>
    <pc:chgData name="Muhammad Akmal Farouqi" userId="e4f78791bd2de569" providerId="LiveId" clId="{9125FA86-8004-4F95-8B83-27E26BBCB0B8}"/>
    <pc:docChg chg="addSld delSld modSld">
      <pc:chgData name="Muhammad Akmal Farouqi" userId="e4f78791bd2de569" providerId="LiveId" clId="{9125FA86-8004-4F95-8B83-27E26BBCB0B8}" dt="2025-05-05T04:19:30.438" v="2" actId="114"/>
      <pc:docMkLst>
        <pc:docMk/>
      </pc:docMkLst>
      <pc:sldChg chg="add">
        <pc:chgData name="Muhammad Akmal Farouqi" userId="e4f78791bd2de569" providerId="LiveId" clId="{9125FA86-8004-4F95-8B83-27E26BBCB0B8}" dt="2025-05-05T04:01:30.553" v="1"/>
        <pc:sldMkLst>
          <pc:docMk/>
          <pc:sldMk cId="570134410" sldId="282"/>
        </pc:sldMkLst>
      </pc:sldChg>
      <pc:sldChg chg="del">
        <pc:chgData name="Muhammad Akmal Farouqi" userId="e4f78791bd2de569" providerId="LiveId" clId="{9125FA86-8004-4F95-8B83-27E26BBCB0B8}" dt="2025-05-05T04:01:27.901" v="0" actId="2696"/>
        <pc:sldMkLst>
          <pc:docMk/>
          <pc:sldMk cId="4141285802" sldId="282"/>
        </pc:sldMkLst>
      </pc:sldChg>
      <pc:sldChg chg="del">
        <pc:chgData name="Muhammad Akmal Farouqi" userId="e4f78791bd2de569" providerId="LiveId" clId="{9125FA86-8004-4F95-8B83-27E26BBCB0B8}" dt="2025-05-05T04:01:27.901" v="0" actId="2696"/>
        <pc:sldMkLst>
          <pc:docMk/>
          <pc:sldMk cId="180080719" sldId="283"/>
        </pc:sldMkLst>
      </pc:sldChg>
      <pc:sldChg chg="modSp add mod">
        <pc:chgData name="Muhammad Akmal Farouqi" userId="e4f78791bd2de569" providerId="LiveId" clId="{9125FA86-8004-4F95-8B83-27E26BBCB0B8}" dt="2025-05-05T04:19:30.438" v="2" actId="114"/>
        <pc:sldMkLst>
          <pc:docMk/>
          <pc:sldMk cId="3168476257" sldId="283"/>
        </pc:sldMkLst>
        <pc:spChg chg="mod">
          <ac:chgData name="Muhammad Akmal Farouqi" userId="e4f78791bd2de569" providerId="LiveId" clId="{9125FA86-8004-4F95-8B83-27E26BBCB0B8}" dt="2025-05-05T04:19:30.438" v="2" actId="114"/>
          <ac:spMkLst>
            <pc:docMk/>
            <pc:sldMk cId="3168476257" sldId="283"/>
            <ac:spMk id="22" creationId="{07324051-06D0-6EDE-8C68-FF8F5631BE85}"/>
          </ac:spMkLst>
        </pc:spChg>
      </pc:sldChg>
      <pc:sldChg chg="add">
        <pc:chgData name="Muhammad Akmal Farouqi" userId="e4f78791bd2de569" providerId="LiveId" clId="{9125FA86-8004-4F95-8B83-27E26BBCB0B8}" dt="2025-05-05T04:01:30.553" v="1"/>
        <pc:sldMkLst>
          <pc:docMk/>
          <pc:sldMk cId="2226067182" sldId="284"/>
        </pc:sldMkLst>
      </pc:sldChg>
      <pc:sldChg chg="del">
        <pc:chgData name="Muhammad Akmal Farouqi" userId="e4f78791bd2de569" providerId="LiveId" clId="{9125FA86-8004-4F95-8B83-27E26BBCB0B8}" dt="2025-05-05T04:01:27.901" v="0" actId="2696"/>
        <pc:sldMkLst>
          <pc:docMk/>
          <pc:sldMk cId="256559369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ba778ff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2ba778ff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2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b5f8b43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b5f8b43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2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76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92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18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8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76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35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Source: https://online.stat.psu.edu/stat510/lesson/5/5.2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https://www.influxdata.com/blog/exponential-smoothing-beginners-guide/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31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18420" b="30833"/>
          <a:stretch/>
        </p:blipFill>
        <p:spPr>
          <a:xfrm>
            <a:off x="0" y="487825"/>
            <a:ext cx="9144000" cy="43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353950" y="75952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2400"/>
              <a:buNone/>
              <a:defRPr sz="2400">
                <a:solidFill>
                  <a:srgbClr val="0743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069325" y="3029850"/>
            <a:ext cx="47076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3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13539"/>
          <a:stretch/>
        </p:blipFill>
        <p:spPr>
          <a:xfrm>
            <a:off x="0" y="0"/>
            <a:ext cx="9144000" cy="48076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r="53303" b="13539"/>
          <a:stretch/>
        </p:blipFill>
        <p:spPr>
          <a:xfrm>
            <a:off x="0" y="0"/>
            <a:ext cx="4269951" cy="48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253475" y="1900375"/>
            <a:ext cx="124200" cy="2916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-54925" y="1900375"/>
            <a:ext cx="3432600" cy="1106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7436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956425" y="876075"/>
            <a:ext cx="4187700" cy="29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213750"/>
            <a:ext cx="1550826" cy="15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0" y="0"/>
            <a:ext cx="124200" cy="3006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803975" y="23415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4800" y="0"/>
            <a:ext cx="1874399" cy="18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7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BLANK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ntent">
  <p:cSld name="BLANK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2"/>
          </p:nvPr>
        </p:nvSpPr>
        <p:spPr>
          <a:xfrm>
            <a:off x="4814525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14097"/>
            <a:ext cx="91440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814100"/>
            <a:ext cx="2339400" cy="3294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" name="Google Shape;11;p1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60464" y="4749850"/>
            <a:ext cx="1983535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 amt="88000"/>
          </a:blip>
          <a:srcRect r="49315"/>
          <a:stretch/>
        </p:blipFill>
        <p:spPr>
          <a:xfrm>
            <a:off x="7193251" y="353600"/>
            <a:ext cx="1950750" cy="39910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2339275" y="4814100"/>
            <a:ext cx="68046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7" y="4731013"/>
            <a:ext cx="2156631" cy="48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ctrTitle"/>
          </p:nvPr>
        </p:nvSpPr>
        <p:spPr>
          <a:xfrm>
            <a:off x="2353950" y="1375425"/>
            <a:ext cx="6430500" cy="1034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Time Series Analysis and Forecasting: An Introduction</a:t>
            </a:r>
            <a:endParaRPr lang="en-GB" sz="2000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subTitle" idx="1"/>
          </p:nvPr>
        </p:nvSpPr>
        <p:spPr>
          <a:xfrm>
            <a:off x="4069325" y="2660325"/>
            <a:ext cx="47076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08/5/2024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Muhammad Akmal Farouqi</a:t>
            </a:r>
            <a:endParaRPr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6D4D-C91B-6429-950A-CF44F1C4D9B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Treating non-stationary data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699A9-5955-9B1A-FE2A-637897811EE9}"/>
              </a:ext>
            </a:extLst>
          </p:cNvPr>
          <p:cNvSpPr txBox="1"/>
          <p:nvPr/>
        </p:nvSpPr>
        <p:spPr>
          <a:xfrm>
            <a:off x="367452" y="680664"/>
            <a:ext cx="3589569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Random 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002F0-E9A3-1DF6-7583-814C94535326}"/>
                  </a:ext>
                </a:extLst>
              </p:cNvPr>
              <p:cNvSpPr txBox="1"/>
              <p:nvPr/>
            </p:nvSpPr>
            <p:spPr>
              <a:xfrm>
                <a:off x="367452" y="996827"/>
                <a:ext cx="3589569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/>
                  <a:t>Recall random walk equation below</a:t>
                </a:r>
              </a:p>
              <a:p>
                <a:pPr algn="just"/>
                <a:endParaRPr lang="en-GB" u="sng" dirty="0"/>
              </a:p>
              <a:p>
                <a:pPr algn="just"/>
                <a:endParaRPr lang="en-GB" u="sng" dirty="0"/>
              </a:p>
              <a:p>
                <a:pPr algn="just"/>
                <a:r>
                  <a:rPr lang="en-GB" dirty="0"/>
                  <a:t>Stationarity can be achieved when we subtract each side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resulting 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002F0-E9A3-1DF6-7583-814C9453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52" y="996827"/>
                <a:ext cx="3589569" cy="1384995"/>
              </a:xfrm>
              <a:prstGeom prst="rect">
                <a:avLst/>
              </a:prstGeom>
              <a:blipFill>
                <a:blip r:embed="rId3"/>
                <a:stretch>
                  <a:fillRect l="-338" t="-437" r="-338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353DC3-E799-054E-861C-4B909100FA95}"/>
              </a:ext>
            </a:extLst>
          </p:cNvPr>
          <p:cNvSpPr txBox="1"/>
          <p:nvPr/>
        </p:nvSpPr>
        <p:spPr>
          <a:xfrm>
            <a:off x="367451" y="2571750"/>
            <a:ext cx="3690751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Random Walk With Drift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4BF68D-B728-18DE-9519-FEB323FBB58D}"/>
                  </a:ext>
                </a:extLst>
              </p:cNvPr>
              <p:cNvSpPr txBox="1"/>
              <p:nvPr/>
            </p:nvSpPr>
            <p:spPr>
              <a:xfrm>
                <a:off x="367452" y="2916637"/>
                <a:ext cx="3690750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algn="just"/>
                <a:endParaRPr lang="en-US" i="1" dirty="0"/>
              </a:p>
              <a:p>
                <a:pPr algn="just"/>
                <a:endParaRPr lang="en-US" i="1" dirty="0"/>
              </a:p>
              <a:p>
                <a:pPr algn="just"/>
                <a:r>
                  <a:rPr lang="en-GB" dirty="0"/>
                  <a:t>Stationarity can be achieved by </a:t>
                </a:r>
                <a:r>
                  <a:rPr lang="en-US" dirty="0"/>
                  <a:t>differencing resulting 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4BF68D-B728-18DE-9519-FEB323FB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52" y="2916637"/>
                <a:ext cx="3690750" cy="1169551"/>
              </a:xfrm>
              <a:prstGeom prst="rect">
                <a:avLst/>
              </a:prstGeom>
              <a:blipFill>
                <a:blip r:embed="rId4"/>
                <a:stretch>
                  <a:fillRect l="-329" r="-164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D50964-5C88-9C67-4EF8-ACAC87B052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451" b="1967"/>
          <a:stretch/>
        </p:blipFill>
        <p:spPr>
          <a:xfrm>
            <a:off x="1572534" y="1326161"/>
            <a:ext cx="1179404" cy="247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B3870-992B-0190-CD75-B16F345DE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812" y="2916637"/>
            <a:ext cx="1488847" cy="310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9C72FC-ADD4-2A5B-0D3A-DFAEF998485A}"/>
              </a:ext>
            </a:extLst>
          </p:cNvPr>
          <p:cNvSpPr txBox="1"/>
          <p:nvPr/>
        </p:nvSpPr>
        <p:spPr>
          <a:xfrm>
            <a:off x="4124555" y="666222"/>
            <a:ext cx="4773911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Deterministic Trend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15FAA6-5567-1B2C-BEF5-04B2E4409294}"/>
                  </a:ext>
                </a:extLst>
              </p:cNvPr>
              <p:cNvSpPr txBox="1"/>
              <p:nvPr/>
            </p:nvSpPr>
            <p:spPr>
              <a:xfrm>
                <a:off x="4124556" y="1011109"/>
                <a:ext cx="4773910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algn="just"/>
                <a:endParaRPr lang="en-US" i="1" dirty="0"/>
              </a:p>
              <a:p>
                <a:pPr algn="just"/>
                <a:endParaRPr lang="en-US" i="1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US" dirty="0"/>
                  <a:t>Deterministic trend data can stationary when we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time, then work with residuals. These residuals now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that has been linearly detrended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15FAA6-5567-1B2C-BEF5-04B2E440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56" y="1011109"/>
                <a:ext cx="4773910" cy="1384995"/>
              </a:xfrm>
              <a:prstGeom prst="rect">
                <a:avLst/>
              </a:prstGeom>
              <a:blipFill>
                <a:blip r:embed="rId7"/>
                <a:stretch>
                  <a:fillRect l="-255" r="-255" b="-3057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D289C9A-7254-A45F-149D-880C6A34B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2103" y="1147876"/>
            <a:ext cx="1848693" cy="463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290945-99B5-1A61-91A2-AC9D1F2E92ED}"/>
              </a:ext>
            </a:extLst>
          </p:cNvPr>
          <p:cNvSpPr txBox="1"/>
          <p:nvPr/>
        </p:nvSpPr>
        <p:spPr>
          <a:xfrm>
            <a:off x="4124554" y="2532871"/>
            <a:ext cx="4773911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For ARMA, we can treat the data using those approaches. But, if we decide to use first differencing the model will named ARIMA</a:t>
            </a:r>
          </a:p>
        </p:txBody>
      </p:sp>
    </p:spTree>
    <p:extLst>
      <p:ext uri="{BB962C8B-B14F-4D97-AF65-F5344CB8AC3E}">
        <p14:creationId xmlns:p14="http://schemas.microsoft.com/office/powerpoint/2010/main" val="233362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;p13">
            <a:extLst>
              <a:ext uri="{FF2B5EF4-FFF2-40B4-BE49-F238E27FC236}">
                <a16:creationId xmlns:a16="http://schemas.microsoft.com/office/drawing/2014/main" id="{E10E7B92-354F-8BAC-4329-20438A06D038}"/>
              </a:ext>
            </a:extLst>
          </p:cNvPr>
          <p:cNvSpPr txBox="1">
            <a:spLocks/>
          </p:cNvSpPr>
          <p:nvPr/>
        </p:nvSpPr>
        <p:spPr>
          <a:xfrm>
            <a:off x="727800" y="2036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dirty="0">
                <a:latin typeface="Proxima Nova" panose="020B0604020202020204" charset="0"/>
              </a:rPr>
              <a:t>Smoothing &amp; Forecasting</a:t>
            </a:r>
          </a:p>
        </p:txBody>
      </p:sp>
    </p:spTree>
    <p:extLst>
      <p:ext uri="{BB962C8B-B14F-4D97-AF65-F5344CB8AC3E}">
        <p14:creationId xmlns:p14="http://schemas.microsoft.com/office/powerpoint/2010/main" val="57013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Smoothing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81DD6-8685-9140-606D-A7C862349B56}"/>
              </a:ext>
            </a:extLst>
          </p:cNvPr>
          <p:cNvSpPr txBox="1"/>
          <p:nvPr/>
        </p:nvSpPr>
        <p:spPr>
          <a:xfrm>
            <a:off x="245532" y="751550"/>
            <a:ext cx="8652934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Smoothing is usually done to help us better see patterns</a:t>
            </a:r>
            <a:r>
              <a:rPr lang="en-US" dirty="0"/>
              <a:t>, trends for example, in time series. Generally smooth out the irregular roughness to see a clearer signal. Smoothing doesn’t provide us with a model, but it can be a good first step in describing various components of the series.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5DC57-3E7B-57C3-664B-924F2432EC03}"/>
              </a:ext>
            </a:extLst>
          </p:cNvPr>
          <p:cNvSpPr txBox="1"/>
          <p:nvPr/>
        </p:nvSpPr>
        <p:spPr>
          <a:xfrm>
            <a:off x="178857" y="1556889"/>
            <a:ext cx="3690751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Moving Average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98E18-71C5-5E95-4BE6-93F6CA6FF84C}"/>
              </a:ext>
            </a:extLst>
          </p:cNvPr>
          <p:cNvSpPr/>
          <p:nvPr/>
        </p:nvSpPr>
        <p:spPr>
          <a:xfrm>
            <a:off x="157108" y="1864667"/>
            <a:ext cx="3718206" cy="2783534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B7F3F-B33B-6B7C-C964-E693BBA5A1E3}"/>
              </a:ext>
            </a:extLst>
          </p:cNvPr>
          <p:cNvSpPr txBox="1"/>
          <p:nvPr/>
        </p:nvSpPr>
        <p:spPr>
          <a:xfrm>
            <a:off x="245532" y="1879253"/>
            <a:ext cx="36240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At each point in time, we determine averages of observed values that surround a particular time. 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B40C6-E8DD-600A-181E-8F7E53EE164F}"/>
                  </a:ext>
                </a:extLst>
              </p:cNvPr>
              <p:cNvSpPr txBox="1"/>
              <p:nvPr/>
            </p:nvSpPr>
            <p:spPr>
              <a:xfrm>
                <a:off x="245532" y="2273955"/>
                <a:ext cx="362407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3B444F"/>
                    </a:solidFill>
                    <a:effectLst/>
                    <a:highlight>
                      <a:srgbClr val="FFFFFF"/>
                    </a:highlight>
                    <a:latin typeface="open-sans"/>
                  </a:rPr>
                  <a:t>For instance, at time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solidFill>
                      <a:srgbClr val="3B444F"/>
                    </a:solidFill>
                    <a:effectLst/>
                    <a:highlight>
                      <a:srgbClr val="FFFFFF"/>
                    </a:highlight>
                    <a:latin typeface="open-sans"/>
                  </a:rPr>
                  <a:t>, a "centered moving average of length 3" with equal weights would be the average of values at times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solidFill>
                      <a:srgbClr val="3B444F"/>
                    </a:solidFill>
                    <a:effectLst/>
                    <a:highlight>
                      <a:srgbClr val="FFFFFF"/>
                    </a:highlight>
                    <a:latin typeface="open-sans"/>
                  </a:rPr>
                  <a:t>, and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i="0" dirty="0">
                    <a:solidFill>
                      <a:srgbClr val="3B444F"/>
                    </a:solidFill>
                    <a:effectLst/>
                    <a:highlight>
                      <a:srgbClr val="FFFFFF"/>
                    </a:highlight>
                    <a:latin typeface="open-sans"/>
                  </a:rPr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B40C6-E8DD-600A-181E-8F7E53EE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2273955"/>
                <a:ext cx="3624076" cy="954107"/>
              </a:xfrm>
              <a:prstGeom prst="rect">
                <a:avLst/>
              </a:prstGeom>
              <a:blipFill>
                <a:blip r:embed="rId3"/>
                <a:stretch>
                  <a:fillRect l="-504" t="-1274" b="-63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859CB2-432F-8347-D001-F0B1062CE3E3}"/>
              </a:ext>
            </a:extLst>
          </p:cNvPr>
          <p:cNvSpPr txBox="1"/>
          <p:nvPr/>
        </p:nvSpPr>
        <p:spPr>
          <a:xfrm>
            <a:off x="4102563" y="1556888"/>
            <a:ext cx="4793744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Exponential Smoothing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AFC-04FD-7CF6-8266-4387A13154B6}"/>
              </a:ext>
            </a:extLst>
          </p:cNvPr>
          <p:cNvSpPr/>
          <p:nvPr/>
        </p:nvSpPr>
        <p:spPr>
          <a:xfrm>
            <a:off x="4066903" y="1864666"/>
            <a:ext cx="4847233" cy="2783534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B5CF6-2134-1F5B-9622-D5FFD5E032E7}"/>
              </a:ext>
            </a:extLst>
          </p:cNvPr>
          <p:cNvSpPr txBox="1"/>
          <p:nvPr/>
        </p:nvSpPr>
        <p:spPr>
          <a:xfrm>
            <a:off x="247693" y="3174884"/>
            <a:ext cx="3488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B444F"/>
                </a:solidFill>
                <a:effectLst/>
                <a:highlight>
                  <a:srgbClr val="FFFF00"/>
                </a:highlight>
                <a:latin typeface="open-sans"/>
              </a:rPr>
              <a:t>To smooth away seasonality in </a:t>
            </a:r>
            <a:r>
              <a:rPr lang="en-US" b="1" i="0" dirty="0">
                <a:solidFill>
                  <a:srgbClr val="3B444F"/>
                </a:solidFill>
                <a:effectLst/>
                <a:highlight>
                  <a:srgbClr val="FFFF00"/>
                </a:highlight>
                <a:latin typeface="open-sans"/>
              </a:rPr>
              <a:t>quarterly data</a:t>
            </a:r>
            <a:r>
              <a:rPr lang="en-US" b="0" i="0" dirty="0">
                <a:solidFill>
                  <a:srgbClr val="3B444F"/>
                </a:solidFill>
                <a:effectLst/>
                <a:highlight>
                  <a:srgbClr val="FFFF00"/>
                </a:highlight>
                <a:latin typeface="open-sans"/>
              </a:rPr>
              <a:t>, in order to identify trend, the usual convention is to use the moving average smoothed at time</a:t>
            </a:r>
            <a:r>
              <a:rPr lang="en-US" b="0" i="1" dirty="0">
                <a:solidFill>
                  <a:srgbClr val="3B444F"/>
                </a:solidFill>
                <a:effectLst/>
                <a:highlight>
                  <a:srgbClr val="FFFF00"/>
                </a:highlight>
                <a:latin typeface="open-sans"/>
              </a:rPr>
              <a:t> </a:t>
            </a:r>
            <a:r>
              <a:rPr lang="en-US" dirty="0">
                <a:highlight>
                  <a:srgbClr val="FFFF00"/>
                </a:highlight>
              </a:rPr>
              <a:t>𝑡</a:t>
            </a:r>
            <a:r>
              <a:rPr lang="en-US" b="0" i="1" dirty="0">
                <a:solidFill>
                  <a:srgbClr val="3B444F"/>
                </a:solidFill>
                <a:effectLst/>
                <a:highlight>
                  <a:srgbClr val="FFFF00"/>
                </a:highlight>
                <a:latin typeface="open-sans"/>
              </a:rPr>
              <a:t> </a:t>
            </a:r>
            <a:r>
              <a:rPr lang="en-US" b="0" i="0" dirty="0">
                <a:solidFill>
                  <a:srgbClr val="3B444F"/>
                </a:solidFill>
                <a:effectLst/>
                <a:highlight>
                  <a:srgbClr val="FFFF00"/>
                </a:highlight>
                <a:latin typeface="open-sans"/>
              </a:rPr>
              <a:t>is</a:t>
            </a:r>
            <a:endParaRPr lang="en-ID" dirty="0">
              <a:highlight>
                <a:srgbClr val="FFFF00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3B8AA0-EDF8-4C43-ADFB-3821130C2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3" y="4100449"/>
            <a:ext cx="2795980" cy="5382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324051-06D0-6EDE-8C68-FF8F5631BE85}"/>
              </a:ext>
            </a:extLst>
          </p:cNvPr>
          <p:cNvSpPr txBox="1"/>
          <p:nvPr/>
        </p:nvSpPr>
        <p:spPr>
          <a:xfrm>
            <a:off x="4061197" y="1908951"/>
            <a:ext cx="48294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method produces </a:t>
            </a:r>
            <a:r>
              <a:rPr lang="en-US" i="1" dirty="0"/>
              <a:t>forecasts</a:t>
            </a:r>
            <a:r>
              <a:rPr lang="en-US" dirty="0"/>
              <a:t> that are weighted averages of past observations where the </a:t>
            </a:r>
            <a:r>
              <a:rPr lang="en-US" b="1" dirty="0"/>
              <a:t>weights of older observations exponentially decrease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55921-EEE3-2CE7-FD86-8AC9BFB74A20}"/>
              </a:ext>
            </a:extLst>
          </p:cNvPr>
          <p:cNvSpPr txBox="1"/>
          <p:nvPr/>
        </p:nvSpPr>
        <p:spPr>
          <a:xfrm>
            <a:off x="4084733" y="2586065"/>
            <a:ext cx="48294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SES: assumes that the time series has no trend or seasonality.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AF7F0-A6BF-3C12-B6DE-AF42C8E24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398" y="2883428"/>
            <a:ext cx="1488071" cy="262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B59A06-C9E3-2BBA-2F38-F21AE146469F}"/>
              </a:ext>
            </a:extLst>
          </p:cNvPr>
          <p:cNvSpPr txBox="1"/>
          <p:nvPr/>
        </p:nvSpPr>
        <p:spPr>
          <a:xfrm>
            <a:off x="4102564" y="3130067"/>
            <a:ext cx="2948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ighlight>
                  <a:srgbClr val="00FFFF"/>
                </a:highlight>
              </a:rPr>
              <a:t>Holt’s linear: used to forecast time series data that has a linear trend but no seasonal pattern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825C07-C9A4-51B3-DDF7-409A0BB4E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255" y="3104929"/>
            <a:ext cx="1539498" cy="6730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A29D23-8BF0-AC25-4024-B84BE7CC1136}"/>
              </a:ext>
            </a:extLst>
          </p:cNvPr>
          <p:cNvSpPr txBox="1"/>
          <p:nvPr/>
        </p:nvSpPr>
        <p:spPr>
          <a:xfrm>
            <a:off x="4111479" y="3865976"/>
            <a:ext cx="2948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ighlight>
                  <a:srgbClr val="C0C0C0"/>
                </a:highlight>
              </a:rPr>
              <a:t>Holt-Winters’: used to forecast time series data that has both trend and  seasonal components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B88247-3AAA-5BAD-BAD5-1AD5A1C57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162" y="3830684"/>
            <a:ext cx="1637992" cy="7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81DD6-8685-9140-606D-A7C862349B56}"/>
                  </a:ext>
                </a:extLst>
              </p:cNvPr>
              <p:cNvSpPr txBox="1"/>
              <p:nvPr/>
            </p:nvSpPr>
            <p:spPr>
              <a:xfrm>
                <a:off x="245532" y="751550"/>
                <a:ext cx="86529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Perhaps the most important use of an </a:t>
                </a:r>
                <a:r>
                  <a:rPr lang="en-US" b="1" dirty="0"/>
                  <a:t>ARMA</a:t>
                </a:r>
                <a:r>
                  <a:rPr lang="en-US" dirty="0"/>
                  <a:t> model is to forecast future values of the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sequence. 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81DD6-8685-9140-606D-A7C86234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751550"/>
                <a:ext cx="8652934" cy="307777"/>
              </a:xfrm>
              <a:prstGeom prst="rect">
                <a:avLst/>
              </a:prstGeom>
              <a:blipFill>
                <a:blip r:embed="rId3"/>
                <a:stretch>
                  <a:fillRect l="-211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1699A9-5955-9B1A-FE2A-637897811EE9}"/>
              </a:ext>
            </a:extLst>
          </p:cNvPr>
          <p:cNvSpPr txBox="1"/>
          <p:nvPr/>
        </p:nvSpPr>
        <p:spPr>
          <a:xfrm>
            <a:off x="245532" y="1068143"/>
            <a:ext cx="3690751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/>
              <a:t>ARMA(</a:t>
            </a:r>
            <a:r>
              <a:rPr lang="en-GB" sz="1200" b="1" dirty="0" err="1"/>
              <a:t>p,q</a:t>
            </a:r>
            <a:r>
              <a:rPr lang="en-GB" sz="1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002F0-E9A3-1DF6-7583-814C94535326}"/>
                  </a:ext>
                </a:extLst>
              </p:cNvPr>
              <p:cNvSpPr txBox="1"/>
              <p:nvPr/>
            </p:nvSpPr>
            <p:spPr>
              <a:xfrm>
                <a:off x="245532" y="1345142"/>
                <a:ext cx="8652934" cy="186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Many data can be explained by incorporating both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in AR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200" dirty="0"/>
                  <a:t> in MA</a:t>
                </a:r>
              </a:p>
              <a:p>
                <a:pPr algn="just"/>
                <a:endParaRPr lang="en-GB" sz="1200" dirty="0"/>
              </a:p>
              <a:p>
                <a:pPr algn="just"/>
                <a:endParaRPr lang="en-GB" sz="1200" dirty="0"/>
              </a:p>
              <a:p>
                <a:pPr algn="just"/>
                <a:endParaRPr lang="en-GB" sz="1200" dirty="0"/>
              </a:p>
              <a:p>
                <a:pPr algn="just"/>
                <a:r>
                  <a:rPr lang="en-GB" sz="1200" dirty="0"/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/>
                  <a:t>, we can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200" dirty="0"/>
                  <a:t> as: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  <a:p>
                <a:pPr algn="just"/>
                <a:r>
                  <a:rPr lang="en-GB" sz="1200" dirty="0"/>
                  <a:t>Which can be generalized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200" dirty="0"/>
                  <a:t> as follows: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  <a:p>
                <a:pPr algn="just"/>
                <a:r>
                  <a:rPr lang="en-GB" sz="1200" dirty="0"/>
                  <a:t>called </a:t>
                </a:r>
                <a:r>
                  <a:rPr lang="en-GB" sz="1200" b="1" i="1" u="sng" dirty="0"/>
                  <a:t>forecast function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002F0-E9A3-1DF6-7583-814C9453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1345142"/>
                <a:ext cx="8652934" cy="1860959"/>
              </a:xfrm>
              <a:prstGeom prst="rect">
                <a:avLst/>
              </a:prstGeom>
              <a:blipFill>
                <a:blip r:embed="rId4"/>
                <a:stretch>
                  <a:fillRect t="-326" b="-1303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BC4C379-CB1F-BEE3-BA7A-04F13F9F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798" y="1432578"/>
            <a:ext cx="2459037" cy="5854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16DCC9-BBC7-8BF0-FB63-98286A63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8" y="3557082"/>
            <a:ext cx="3292234" cy="90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366464-5B37-35BD-7959-92DEE503DDDE}"/>
              </a:ext>
            </a:extLst>
          </p:cNvPr>
          <p:cNvSpPr txBox="1"/>
          <p:nvPr/>
        </p:nvSpPr>
        <p:spPr>
          <a:xfrm>
            <a:off x="245531" y="3245695"/>
            <a:ext cx="3690751" cy="24622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00" i="1" dirty="0"/>
              <a:t>Deciding the best lag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173ED1-9A93-0229-C650-B8BDAED0880E}"/>
              </a:ext>
            </a:extLst>
          </p:cNvPr>
          <p:cNvSpPr txBox="1"/>
          <p:nvPr/>
        </p:nvSpPr>
        <p:spPr>
          <a:xfrm>
            <a:off x="194080" y="3567525"/>
            <a:ext cx="5327700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Use the autocorrelation function (ACF) to identify which lags have significant correlations.</a:t>
            </a:r>
          </a:p>
          <a:p>
            <a:pPr algn="just"/>
            <a:r>
              <a:rPr lang="en-US" sz="1200" dirty="0"/>
              <a:t>PACF is similar to the ACF except that it displays only the correlation between two observations that the shorter lags between those observations do not explain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22606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23300" y="31922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ctrTitle" idx="4294967295"/>
          </p:nvPr>
        </p:nvSpPr>
        <p:spPr>
          <a:xfrm>
            <a:off x="1356750" y="144007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Thank You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;p13">
            <a:extLst>
              <a:ext uri="{FF2B5EF4-FFF2-40B4-BE49-F238E27FC236}">
                <a16:creationId xmlns:a16="http://schemas.microsoft.com/office/drawing/2014/main" id="{E10E7B92-354F-8BAC-4329-20438A06D038}"/>
              </a:ext>
            </a:extLst>
          </p:cNvPr>
          <p:cNvSpPr txBox="1">
            <a:spLocks/>
          </p:cNvSpPr>
          <p:nvPr/>
        </p:nvSpPr>
        <p:spPr>
          <a:xfrm>
            <a:off x="727800" y="2036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dirty="0">
                <a:latin typeface="Proxima Nova" panose="020B0604020202020204" charset="0"/>
              </a:rPr>
              <a:t>Random Walk &amp; </a:t>
            </a:r>
            <a:r>
              <a:rPr lang="en-GB" sz="2000" b="1" dirty="0" err="1">
                <a:latin typeface="Proxima Nova" panose="020B0604020202020204" charset="0"/>
              </a:rPr>
              <a:t>Stasionaritas</a:t>
            </a:r>
            <a:endParaRPr lang="en-GB" sz="20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Understanding Time Series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81DD6-8685-9140-606D-A7C862349B56}"/>
              </a:ext>
            </a:extLst>
          </p:cNvPr>
          <p:cNvSpPr txBox="1"/>
          <p:nvPr/>
        </p:nvSpPr>
        <p:spPr>
          <a:xfrm>
            <a:off x="245532" y="751550"/>
            <a:ext cx="86529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A time series is a collection of data points gathered over a period of time and ordered chronologically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D55CB-CDCB-EC67-6AD8-B16BE654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2" y="1068946"/>
            <a:ext cx="4463818" cy="1953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17897-BA9D-14E7-A221-D5C6E3E5EC0B}"/>
              </a:ext>
            </a:extLst>
          </p:cNvPr>
          <p:cNvSpPr txBox="1"/>
          <p:nvPr/>
        </p:nvSpPr>
        <p:spPr>
          <a:xfrm>
            <a:off x="4799884" y="1068946"/>
            <a:ext cx="418911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dirty="0"/>
              <a:t>Time-series data composed by components below:</a:t>
            </a:r>
          </a:p>
          <a:p>
            <a:pPr algn="l"/>
            <a:r>
              <a:rPr lang="en-GB" u="sng" dirty="0">
                <a:highlight>
                  <a:srgbClr val="FFFF00"/>
                </a:highlight>
              </a:rPr>
              <a:t>Trend</a:t>
            </a:r>
            <a:r>
              <a:rPr lang="en-GB" b="1" dirty="0"/>
              <a:t> </a:t>
            </a:r>
            <a:r>
              <a:rPr lang="en-GB" dirty="0"/>
              <a:t>= reflecting long-term growth, that is persistence</a:t>
            </a:r>
            <a:endParaRPr lang="en-GB" u="sng" dirty="0"/>
          </a:p>
          <a:p>
            <a:pPr algn="l"/>
            <a:r>
              <a:rPr lang="en-GB" u="sng" dirty="0">
                <a:highlight>
                  <a:srgbClr val="FFFF00"/>
                </a:highlight>
              </a:rPr>
              <a:t>Seasonal</a:t>
            </a:r>
            <a:r>
              <a:rPr lang="en-GB" dirty="0"/>
              <a:t> = reflecting seasonal variance that has fix pattern on each period over time</a:t>
            </a:r>
          </a:p>
          <a:p>
            <a:pPr algn="l"/>
            <a:r>
              <a:rPr lang="en-GB" u="sng" dirty="0">
                <a:highlight>
                  <a:srgbClr val="FFFF00"/>
                </a:highlight>
              </a:rPr>
              <a:t>Cyclical</a:t>
            </a:r>
            <a:r>
              <a:rPr lang="en-GB" dirty="0"/>
              <a:t> = non-periodic recurring fluctuations</a:t>
            </a:r>
          </a:p>
          <a:p>
            <a:pPr algn="l"/>
            <a:r>
              <a:rPr lang="en-GB" u="sng" dirty="0">
                <a:highlight>
                  <a:srgbClr val="FFFF00"/>
                </a:highlight>
              </a:rPr>
              <a:t>Irregular Component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/>
              <a:t>= sometimes called “noise” on period t, is a random and irregular representing component besides the discussed above.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6525F-CB68-1A30-4179-67FA2AB08513}"/>
              </a:ext>
            </a:extLst>
          </p:cNvPr>
          <p:cNvSpPr txBox="1"/>
          <p:nvPr/>
        </p:nvSpPr>
        <p:spPr>
          <a:xfrm>
            <a:off x="716771" y="3096851"/>
            <a:ext cx="385522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/>
              <a:t>These components might have different characteristics: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BFDE46-3628-5F59-6622-FA1083724731}"/>
                  </a:ext>
                </a:extLst>
              </p:cNvPr>
              <p:cNvSpPr txBox="1"/>
              <p:nvPr/>
            </p:nvSpPr>
            <p:spPr>
              <a:xfrm>
                <a:off x="2310897" y="3702421"/>
                <a:ext cx="22611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BFDE46-3628-5F59-6622-FA108372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97" y="3702421"/>
                <a:ext cx="226110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EEE91A-5A32-78D3-51A7-6D708EDB5F1A}"/>
                  </a:ext>
                </a:extLst>
              </p:cNvPr>
              <p:cNvSpPr txBox="1"/>
              <p:nvPr/>
            </p:nvSpPr>
            <p:spPr>
              <a:xfrm>
                <a:off x="2310897" y="4238061"/>
                <a:ext cx="22611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EEE91A-5A32-78D3-51A7-6D708EDB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97" y="4238061"/>
                <a:ext cx="2261102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4BBF8ED-666B-E090-B813-58F54D9F9BEA}"/>
              </a:ext>
            </a:extLst>
          </p:cNvPr>
          <p:cNvSpPr txBox="1"/>
          <p:nvPr/>
        </p:nvSpPr>
        <p:spPr>
          <a:xfrm>
            <a:off x="716771" y="3694044"/>
            <a:ext cx="1594126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Additive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AD979-9B4B-312D-47B3-2066797C83E1}"/>
              </a:ext>
            </a:extLst>
          </p:cNvPr>
          <p:cNvSpPr txBox="1"/>
          <p:nvPr/>
        </p:nvSpPr>
        <p:spPr>
          <a:xfrm>
            <a:off x="716771" y="4238060"/>
            <a:ext cx="159412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Multiplicative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08F56-22A3-2F32-79D5-E80F09C86320}"/>
              </a:ext>
            </a:extLst>
          </p:cNvPr>
          <p:cNvSpPr txBox="1"/>
          <p:nvPr/>
        </p:nvSpPr>
        <p:spPr>
          <a:xfrm>
            <a:off x="4799884" y="3551334"/>
            <a:ext cx="4189116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Time series econometrics’ goal is to find best model to explain the data generating process (DGP)</a:t>
            </a:r>
          </a:p>
        </p:txBody>
      </p:sp>
    </p:spTree>
    <p:extLst>
      <p:ext uri="{BB962C8B-B14F-4D97-AF65-F5344CB8AC3E}">
        <p14:creationId xmlns:p14="http://schemas.microsoft.com/office/powerpoint/2010/main" val="23310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Autoregressive (AR) and Moving Average (MA)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BF8ED-666B-E090-B813-58F54D9F9BEA}"/>
              </a:ext>
            </a:extLst>
          </p:cNvPr>
          <p:cNvSpPr txBox="1"/>
          <p:nvPr/>
        </p:nvSpPr>
        <p:spPr>
          <a:xfrm>
            <a:off x="308198" y="1308646"/>
            <a:ext cx="1594126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AD979-9B4B-312D-47B3-2066797C83E1}"/>
              </a:ext>
            </a:extLst>
          </p:cNvPr>
          <p:cNvSpPr txBox="1"/>
          <p:nvPr/>
        </p:nvSpPr>
        <p:spPr>
          <a:xfrm>
            <a:off x="316871" y="2904208"/>
            <a:ext cx="1594126" cy="307777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D0BBA-CF63-3C2A-43C5-D50DE9D3018A}"/>
              </a:ext>
            </a:extLst>
          </p:cNvPr>
          <p:cNvSpPr txBox="1"/>
          <p:nvPr/>
        </p:nvSpPr>
        <p:spPr>
          <a:xfrm>
            <a:off x="245532" y="751550"/>
            <a:ext cx="865293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GB" dirty="0"/>
              <a:t>Many models invented in order to explain DGP on any types of time series data. In this case, we will cover two basic models.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A8B53E-028E-BAE4-D910-5A28D305F0F7}"/>
                  </a:ext>
                </a:extLst>
              </p:cNvPr>
              <p:cNvSpPr txBox="1"/>
              <p:nvPr/>
            </p:nvSpPr>
            <p:spPr>
              <a:xfrm>
                <a:off x="2267376" y="2038434"/>
                <a:ext cx="4600574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A8B53E-028E-BAE4-D910-5A28D305F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76" y="2038434"/>
                <a:ext cx="4600574" cy="324384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A59B797-2CCA-41E1-8ADD-639D6A5FFF0A}"/>
              </a:ext>
            </a:extLst>
          </p:cNvPr>
          <p:cNvSpPr/>
          <p:nvPr/>
        </p:nvSpPr>
        <p:spPr>
          <a:xfrm>
            <a:off x="308198" y="1611442"/>
            <a:ext cx="8518931" cy="1246306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A4F818-E2AB-C7F4-6C67-5DDCDAE82DEF}"/>
                  </a:ext>
                </a:extLst>
              </p:cNvPr>
              <p:cNvSpPr txBox="1"/>
              <p:nvPr/>
            </p:nvSpPr>
            <p:spPr>
              <a:xfrm>
                <a:off x="316871" y="1666160"/>
                <a:ext cx="86529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dirty="0"/>
                  <a:t>AR model is model explains that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formed by its own value on and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A4F818-E2AB-C7F4-6C67-5DDCDAE82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" y="1666160"/>
                <a:ext cx="8652934" cy="307777"/>
              </a:xfrm>
              <a:prstGeom prst="rect">
                <a:avLst/>
              </a:prstGeom>
              <a:blipFill>
                <a:blip r:embed="rId4"/>
                <a:stretch>
                  <a:fillRect l="-211"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7F960F-1024-2FE5-2689-70FC3516701A}"/>
              </a:ext>
            </a:extLst>
          </p:cNvPr>
          <p:cNvSpPr/>
          <p:nvPr/>
        </p:nvSpPr>
        <p:spPr>
          <a:xfrm>
            <a:off x="316871" y="3203727"/>
            <a:ext cx="8518931" cy="1246307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415A7-48F9-0637-2DEB-83FC5FBE5705}"/>
                  </a:ext>
                </a:extLst>
              </p:cNvPr>
              <p:cNvSpPr txBox="1"/>
              <p:nvPr/>
            </p:nvSpPr>
            <p:spPr>
              <a:xfrm>
                <a:off x="325544" y="3258445"/>
                <a:ext cx="86529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MA model explains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not only affected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but also by the lags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415A7-48F9-0637-2DEB-83FC5FBE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4" y="3258445"/>
                <a:ext cx="8652934" cy="307777"/>
              </a:xfrm>
              <a:prstGeom prst="rect">
                <a:avLst/>
              </a:prstGeom>
              <a:blipFill>
                <a:blip r:embed="rId5"/>
                <a:stretch>
                  <a:fillRect l="-211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4129FE-5437-0BBB-C456-C2F0CABA030E}"/>
              </a:ext>
            </a:extLst>
          </p:cNvPr>
          <p:cNvSpPr txBox="1"/>
          <p:nvPr/>
        </p:nvSpPr>
        <p:spPr>
          <a:xfrm>
            <a:off x="325544" y="2331974"/>
            <a:ext cx="86529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Therefore, AR model can be notated as AR(p) where p is number of lag included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26C3BE-E9A8-FFD1-DC91-8FBD9373CAC2}"/>
                  </a:ext>
                </a:extLst>
              </p:cNvPr>
              <p:cNvSpPr txBox="1"/>
              <p:nvPr/>
            </p:nvSpPr>
            <p:spPr>
              <a:xfrm>
                <a:off x="2351724" y="3598354"/>
                <a:ext cx="4600574" cy="677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26C3BE-E9A8-FFD1-DC91-8FBD9373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24" y="3598354"/>
                <a:ext cx="4600574" cy="677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5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Impulse Response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D0BBA-CF63-3C2A-43C5-D50DE9D3018A}"/>
                  </a:ext>
                </a:extLst>
              </p:cNvPr>
              <p:cNvSpPr txBox="1"/>
              <p:nvPr/>
            </p:nvSpPr>
            <p:spPr>
              <a:xfrm>
                <a:off x="245532" y="751550"/>
                <a:ext cx="8652934" cy="31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The IRF gives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-period response when the system is shocked by a one-standard-deviation shock. 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D0BBA-CF63-3C2A-43C5-D50DE9D30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751550"/>
                <a:ext cx="8652934" cy="311560"/>
              </a:xfrm>
              <a:prstGeom prst="rect">
                <a:avLst/>
              </a:prstGeom>
              <a:blipFill>
                <a:blip r:embed="rId3"/>
                <a:stretch>
                  <a:fillRect l="-211" b="-2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EB0C81-716D-48D4-B634-869F034B838F}"/>
                  </a:ext>
                </a:extLst>
              </p:cNvPr>
              <p:cNvSpPr txBox="1"/>
              <p:nvPr/>
            </p:nvSpPr>
            <p:spPr>
              <a:xfrm>
                <a:off x="245532" y="1524424"/>
                <a:ext cx="1567542" cy="310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EB0C81-716D-48D4-B634-869F034B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1524424"/>
                <a:ext cx="1567542" cy="310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B02F4-E982-2D3B-A8F1-1112A0D1DF81}"/>
                  </a:ext>
                </a:extLst>
              </p:cNvPr>
              <p:cNvSpPr txBox="1"/>
              <p:nvPr/>
            </p:nvSpPr>
            <p:spPr>
              <a:xfrm>
                <a:off x="245532" y="1932587"/>
                <a:ext cx="411956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D" i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ID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D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D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D" i="0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ctrlPr>
                          <a:rPr lang="en-ID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D" i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r>
                  <a:rPr lang="en-ID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=0.5</m:t>
                    </m:r>
                    <m:d>
                      <m:d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0.5</m:t>
                        </m:r>
                      </m:e>
                    </m:d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+0=0.25</m:t>
                    </m:r>
                  </m:oMath>
                </a14:m>
                <a:r>
                  <a:rPr lang="en-ID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=0.5</m:t>
                    </m:r>
                    <m:d>
                      <m:d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0.25</m:t>
                        </m:r>
                      </m:e>
                    </m:d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+0=0.125</m:t>
                    </m:r>
                  </m:oMath>
                </a14:m>
                <a:r>
                  <a:rPr lang="en-ID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+4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+4</m:t>
                        </m:r>
                      </m:sub>
                    </m:sSub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=0.5</m:t>
                    </m:r>
                    <m:d>
                      <m:d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i="1">
                            <a:effectLst/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0.125</m:t>
                        </m:r>
                      </m:e>
                    </m:d>
                    <m:r>
                      <a:rPr lang="en-ID" i="1">
                        <a:effectLst/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+0=0.0625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B02F4-E982-2D3B-A8F1-1112A0D1D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1932587"/>
                <a:ext cx="4119562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78466C-EC2D-7E4C-AB0D-645EFAEDE33B}"/>
                  </a:ext>
                </a:extLst>
              </p:cNvPr>
              <p:cNvSpPr/>
              <p:nvPr/>
            </p:nvSpPr>
            <p:spPr>
              <a:xfrm>
                <a:off x="245531" y="1160869"/>
                <a:ext cx="4119561" cy="31467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/>
                    </a:solidFill>
                  </a:rPr>
                  <a:t>For example, an AR(1) simulated with 1 unit shock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D" sz="1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78466C-EC2D-7E4C-AB0D-645EFAEDE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1" y="1160869"/>
                <a:ext cx="4119561" cy="31467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330DC96-3ACD-F26B-A759-9384DFB8E650}"/>
              </a:ext>
            </a:extLst>
          </p:cNvPr>
          <p:cNvSpPr/>
          <p:nvPr/>
        </p:nvSpPr>
        <p:spPr>
          <a:xfrm>
            <a:off x="245531" y="1524425"/>
            <a:ext cx="4119561" cy="14364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69F6ED-B26E-B7F0-B0F0-C2DAD234460D}"/>
                  </a:ext>
                </a:extLst>
              </p:cNvPr>
              <p:cNvSpPr/>
              <p:nvPr/>
            </p:nvSpPr>
            <p:spPr>
              <a:xfrm>
                <a:off x="245531" y="3071809"/>
                <a:ext cx="4119561" cy="6225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Eventually, shock’s impact diminish and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D" dirty="0"/>
                  <a:t> will reach 0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69F6ED-B26E-B7F0-B0F0-C2DAD234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1" y="3071809"/>
                <a:ext cx="4119561" cy="622574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line graph with numbers&#10;&#10;Description automatically generated">
            <a:extLst>
              <a:ext uri="{FF2B5EF4-FFF2-40B4-BE49-F238E27FC236}">
                <a16:creationId xmlns:a16="http://schemas.microsoft.com/office/drawing/2014/main" id="{9621BB39-D381-A7DE-1DFD-938F85EB66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192" y="1146456"/>
            <a:ext cx="3427310" cy="2533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156385-67DF-167A-B6DD-91664A99328F}"/>
                  </a:ext>
                </a:extLst>
              </p:cNvPr>
              <p:cNvSpPr/>
              <p:nvPr/>
            </p:nvSpPr>
            <p:spPr>
              <a:xfrm>
                <a:off x="245530" y="3756171"/>
                <a:ext cx="8652933" cy="99757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Naturally, shocks 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D" dirty="0"/>
                  <a:t> might be persistence but will decrease over time. Hence, it is unreasonable if a shock cannot reach 0, or even keep increasing. Reason why this is happen because there is a non-stationary process in DGP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156385-67DF-167A-B6DD-91664A993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0" y="3756171"/>
                <a:ext cx="8652933" cy="997572"/>
              </a:xfrm>
              <a:prstGeom prst="rect">
                <a:avLst/>
              </a:prstGeom>
              <a:blipFill>
                <a:blip r:embed="rId9"/>
                <a:stretch>
                  <a:fillRect r="-4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Stationarity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D0BBA-CF63-3C2A-43C5-D50DE9D3018A}"/>
              </a:ext>
            </a:extLst>
          </p:cNvPr>
          <p:cNvSpPr txBox="1"/>
          <p:nvPr/>
        </p:nvSpPr>
        <p:spPr>
          <a:xfrm>
            <a:off x="228343" y="703663"/>
            <a:ext cx="865293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Some analyses require data to be stationary. Estimating non-stationary data would result in spurious regression, and causes by the variable’s non-essential component, especially trend, are also included. Time series data is considered stationary if the mean, variance, and autocovariance are not affected by a specific period of time.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0B7F8-3B10-26D1-CB83-225DFD7F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6" y="2014770"/>
            <a:ext cx="1200318" cy="52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0E8281-0470-8F45-477E-3F3CF6686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36" y="3342404"/>
            <a:ext cx="1457528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A0F86B-4649-C027-06CD-16875A463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92" y="3674604"/>
            <a:ext cx="2962688" cy="4382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1F2194-E400-054B-182E-C6087C43B161}"/>
              </a:ext>
            </a:extLst>
          </p:cNvPr>
          <p:cNvSpPr txBox="1"/>
          <p:nvPr/>
        </p:nvSpPr>
        <p:spPr>
          <a:xfrm>
            <a:off x="228343" y="1792951"/>
            <a:ext cx="2940936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Mean Stationary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5BF79-E66E-CA3D-A4F8-B22ED8A8E0A9}"/>
              </a:ext>
            </a:extLst>
          </p:cNvPr>
          <p:cNvSpPr txBox="1"/>
          <p:nvPr/>
        </p:nvSpPr>
        <p:spPr>
          <a:xfrm>
            <a:off x="245532" y="2485930"/>
            <a:ext cx="292374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Variance Stationary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F96D4-1F08-E7A1-C22A-B3FCB201AA3D}"/>
              </a:ext>
            </a:extLst>
          </p:cNvPr>
          <p:cNvSpPr txBox="1"/>
          <p:nvPr/>
        </p:nvSpPr>
        <p:spPr>
          <a:xfrm>
            <a:off x="206593" y="3342404"/>
            <a:ext cx="296268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Covariance Stationary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890C23-2F5C-2A96-CF18-E5BF1E06700A}"/>
              </a:ext>
            </a:extLst>
          </p:cNvPr>
          <p:cNvCxnSpPr/>
          <p:nvPr/>
        </p:nvCxnSpPr>
        <p:spPr>
          <a:xfrm>
            <a:off x="3324953" y="1751550"/>
            <a:ext cx="0" cy="293580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86B3AB-8E20-FE4A-A5E0-3EA6D5F15152}"/>
              </a:ext>
            </a:extLst>
          </p:cNvPr>
          <p:cNvSpPr txBox="1"/>
          <p:nvPr/>
        </p:nvSpPr>
        <p:spPr>
          <a:xfrm>
            <a:off x="3421653" y="1793295"/>
            <a:ext cx="5459621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Stationarity in AR(p)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B78533-194A-0D0F-ED59-C5D03676573B}"/>
                  </a:ext>
                </a:extLst>
              </p:cNvPr>
              <p:cNvSpPr txBox="1"/>
              <p:nvPr/>
            </p:nvSpPr>
            <p:spPr>
              <a:xfrm>
                <a:off x="3414784" y="2184435"/>
                <a:ext cx="19682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D" sz="1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D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D" sz="12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ID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D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D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B78533-194A-0D0F-ED59-C5D03676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84" y="2184435"/>
                <a:ext cx="1968204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70CC1D-AF35-8CCF-72C8-1B7A0E757351}"/>
                  </a:ext>
                </a:extLst>
              </p:cNvPr>
              <p:cNvSpPr txBox="1"/>
              <p:nvPr/>
            </p:nvSpPr>
            <p:spPr>
              <a:xfrm>
                <a:off x="3755823" y="3008315"/>
                <a:ext cx="1332527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ID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2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2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ID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D" sz="1200" i="1" kern="100">
                              <a:effectLst/>
                              <a:latin typeface="Cambria Math" panose="02040503050406030204" pitchFamily="18" charset="0"/>
                              <a:ea typeface="Yu Mincho" panose="020B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200" i="1" kern="100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200" i="1" kern="100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D" sz="1200" i="1" kern="100">
                                  <a:effectLst/>
                                  <a:latin typeface="Cambria Math" panose="02040503050406030204" pitchFamily="18" charset="0"/>
                                  <a:ea typeface="Yu Mincho" panose="020B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D" sz="1200" i="1" kern="100">
                          <a:effectLst/>
                          <a:latin typeface="Cambria Math" panose="020405030504060302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ID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70CC1D-AF35-8CCF-72C8-1B7A0E757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823" y="3008315"/>
                <a:ext cx="1332527" cy="1231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ADC159D-7D88-7937-2C08-3FDFC3812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571" y="2236597"/>
            <a:ext cx="3013188" cy="2044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077D7-B40E-BAF7-BDC2-FCD0C40FFFB2}"/>
              </a:ext>
            </a:extLst>
          </p:cNvPr>
          <p:cNvSpPr txBox="1"/>
          <p:nvPr/>
        </p:nvSpPr>
        <p:spPr>
          <a:xfrm>
            <a:off x="3421653" y="2608205"/>
            <a:ext cx="1915891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Should comply these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ADE25-735B-4D86-15D3-91936F02B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219" y="2857165"/>
            <a:ext cx="1567183" cy="4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Nonstationary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D0BBA-CF63-3C2A-43C5-D50DE9D3018A}"/>
              </a:ext>
            </a:extLst>
          </p:cNvPr>
          <p:cNvSpPr txBox="1"/>
          <p:nvPr/>
        </p:nvSpPr>
        <p:spPr>
          <a:xfrm>
            <a:off x="228343" y="703663"/>
            <a:ext cx="865293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GB" dirty="0"/>
              <a:t>In reality, we often find some data that are not fulfilling the stationary conditions. These nonstationary processes categorized below: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503AB-EF8F-881B-C387-53CE4094D79A}"/>
              </a:ext>
            </a:extLst>
          </p:cNvPr>
          <p:cNvSpPr txBox="1"/>
          <p:nvPr/>
        </p:nvSpPr>
        <p:spPr>
          <a:xfrm>
            <a:off x="3068527" y="1245886"/>
            <a:ext cx="292374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Random walk with drift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0F4DF-823A-7DA4-4243-E14DC8DD5E14}"/>
              </a:ext>
            </a:extLst>
          </p:cNvPr>
          <p:cNvSpPr txBox="1"/>
          <p:nvPr/>
        </p:nvSpPr>
        <p:spPr>
          <a:xfrm>
            <a:off x="6061111" y="1244419"/>
            <a:ext cx="296268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Deterministic trend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0DB09-E333-D3FF-9137-80D61D1ADE48}"/>
              </a:ext>
            </a:extLst>
          </p:cNvPr>
          <p:cNvSpPr/>
          <p:nvPr/>
        </p:nvSpPr>
        <p:spPr>
          <a:xfrm>
            <a:off x="54194" y="1552195"/>
            <a:ext cx="2945496" cy="3159141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E3ED2-B6DD-1252-C873-64337B673687}"/>
              </a:ext>
            </a:extLst>
          </p:cNvPr>
          <p:cNvSpPr/>
          <p:nvPr/>
        </p:nvSpPr>
        <p:spPr>
          <a:xfrm>
            <a:off x="3068527" y="1552195"/>
            <a:ext cx="2923747" cy="315914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1DD8A-D3C0-1D02-2E8C-25D731467FF5}"/>
                  </a:ext>
                </a:extLst>
              </p:cNvPr>
              <p:cNvSpPr txBox="1"/>
              <p:nvPr/>
            </p:nvSpPr>
            <p:spPr>
              <a:xfrm>
                <a:off x="144780" y="1552196"/>
                <a:ext cx="27595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200" dirty="0"/>
                  <a:t>A data identified as a random walk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1DD8A-D3C0-1D02-2E8C-25D731467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" y="1552196"/>
                <a:ext cx="2759528" cy="461665"/>
              </a:xfrm>
              <a:prstGeom prst="rect">
                <a:avLst/>
              </a:prstGeom>
              <a:blipFill>
                <a:blip r:embed="rId3"/>
                <a:stretch>
                  <a:fillRect l="-221" t="-2667" r="-221" b="-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CAA3AB-1AB3-8924-EB57-CC5C89C98ABD}"/>
              </a:ext>
            </a:extLst>
          </p:cNvPr>
          <p:cNvSpPr txBox="1"/>
          <p:nvPr/>
        </p:nvSpPr>
        <p:spPr>
          <a:xfrm>
            <a:off x="75943" y="1244419"/>
            <a:ext cx="292374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Random walk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662EF7-7248-52DC-847B-487968477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7" y="2067837"/>
            <a:ext cx="2589325" cy="252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1EADBF-17D0-04BA-4EF3-87F1AF14B81B}"/>
                  </a:ext>
                </a:extLst>
              </p:cNvPr>
              <p:cNvSpPr txBox="1"/>
              <p:nvPr/>
            </p:nvSpPr>
            <p:spPr>
              <a:xfrm>
                <a:off x="54193" y="2349947"/>
                <a:ext cx="285011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200" dirty="0"/>
                  <a:t>Because it heavily depends 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/>
                  <a:t> period error, thus the variance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200" dirty="0"/>
                  <a:t> which is nonstationary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1EADBF-17D0-04BA-4EF3-87F1AF14B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3" y="2349947"/>
                <a:ext cx="2850115" cy="646331"/>
              </a:xfrm>
              <a:prstGeom prst="rect">
                <a:avLst/>
              </a:prstGeom>
              <a:blipFill>
                <a:blip r:embed="rId5"/>
                <a:stretch>
                  <a:fillRect l="-214" t="-935" r="-214" b="-46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mulate Random Walk (RW) in R - Finance Train">
            <a:extLst>
              <a:ext uri="{FF2B5EF4-FFF2-40B4-BE49-F238E27FC236}">
                <a16:creationId xmlns:a16="http://schemas.microsoft.com/office/drawing/2014/main" id="{4D25C0CB-D166-949F-1130-7EA5A49E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2969290"/>
            <a:ext cx="2735074" cy="15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ECE21C-38C0-A9CB-4B1D-EDB37C9F4B72}"/>
              </a:ext>
            </a:extLst>
          </p:cNvPr>
          <p:cNvSpPr/>
          <p:nvPr/>
        </p:nvSpPr>
        <p:spPr>
          <a:xfrm>
            <a:off x="6061111" y="1552195"/>
            <a:ext cx="2962687" cy="315914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46C4D1-D4A9-E285-4DED-5C1DD4310439}"/>
                  </a:ext>
                </a:extLst>
              </p:cNvPr>
              <p:cNvSpPr txBox="1"/>
              <p:nvPr/>
            </p:nvSpPr>
            <p:spPr>
              <a:xfrm>
                <a:off x="3150636" y="1552582"/>
                <a:ext cx="27595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The random walk plus drift model augments the random walk model by adding a constant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46C4D1-D4A9-E285-4DED-5C1DD431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36" y="1552582"/>
                <a:ext cx="2759528" cy="646331"/>
              </a:xfrm>
              <a:prstGeom prst="rect">
                <a:avLst/>
              </a:prstGeom>
              <a:blipFill>
                <a:blip r:embed="rId7"/>
                <a:stretch>
                  <a:fillRect l="-221" t="-1887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9337D4B-079A-B675-3198-26A1C4D60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243" y="2200893"/>
            <a:ext cx="1217903" cy="2536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0FB372-BD92-1D86-1CCC-DC465DEF7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393" y="3206750"/>
            <a:ext cx="2034013" cy="1334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4EDD1-8CB2-DB37-CC37-B57BEC1C7DEE}"/>
                  </a:ext>
                </a:extLst>
              </p:cNvPr>
              <p:cNvSpPr txBox="1"/>
              <p:nvPr/>
            </p:nvSpPr>
            <p:spPr>
              <a:xfrm>
                <a:off x="3109007" y="2437650"/>
                <a:ext cx="285011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he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governed by two nonstationary components: a linear deterministic trend and the stochastic trend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 dirty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  <a:endParaRPr lang="en-GB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4EDD1-8CB2-DB37-CC37-B57BEC1C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07" y="2437650"/>
                <a:ext cx="2850115" cy="830997"/>
              </a:xfrm>
              <a:prstGeom prst="rect">
                <a:avLst/>
              </a:prstGeom>
              <a:blipFill>
                <a:blip r:embed="rId10"/>
                <a:stretch>
                  <a:fillRect t="-1471" r="-214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4AA2CF-A847-A888-6AE8-19292789ED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8914" y="2088646"/>
            <a:ext cx="1848693" cy="463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D2E4C2-A540-B058-82FB-DA4B4CA4137A}"/>
              </a:ext>
            </a:extLst>
          </p:cNvPr>
          <p:cNvSpPr txBox="1"/>
          <p:nvPr/>
        </p:nvSpPr>
        <p:spPr>
          <a:xfrm>
            <a:off x="6074383" y="1558765"/>
            <a:ext cx="275952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Deterministic trend model includes two main variables; constant and trend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BEC2AF-BDBD-1B4E-0992-35B413615C91}"/>
                  </a:ext>
                </a:extLst>
              </p:cNvPr>
              <p:cNvSpPr txBox="1"/>
              <p:nvPr/>
            </p:nvSpPr>
            <p:spPr>
              <a:xfrm>
                <a:off x="6074383" y="2654961"/>
                <a:ext cx="27595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200" dirty="0"/>
                  <a:t>We can conclude this model is non-stationary when the coefficient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200" dirty="0"/>
                  <a:t>, the effect of each shock is permanent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BEC2AF-BDBD-1B4E-0992-35B413615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383" y="2654961"/>
                <a:ext cx="2759528" cy="830997"/>
              </a:xfrm>
              <a:prstGeom prst="rect">
                <a:avLst/>
              </a:prstGeom>
              <a:blipFill>
                <a:blip r:embed="rId12"/>
                <a:stretch>
                  <a:fillRect t="-1471" r="-221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CD802B2-97E9-F34F-5FF8-33483A3DAD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1270" y="3485958"/>
            <a:ext cx="1625754" cy="11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;p13">
            <a:extLst>
              <a:ext uri="{FF2B5EF4-FFF2-40B4-BE49-F238E27FC236}">
                <a16:creationId xmlns:a16="http://schemas.microsoft.com/office/drawing/2014/main" id="{E10E7B92-354F-8BAC-4329-20438A06D038}"/>
              </a:ext>
            </a:extLst>
          </p:cNvPr>
          <p:cNvSpPr txBox="1">
            <a:spLocks/>
          </p:cNvSpPr>
          <p:nvPr/>
        </p:nvSpPr>
        <p:spPr>
          <a:xfrm>
            <a:off x="727800" y="2036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dirty="0">
                <a:latin typeface="Proxima Nova" panose="020B0604020202020204" charset="0"/>
              </a:rPr>
              <a:t>Unit Root</a:t>
            </a:r>
          </a:p>
        </p:txBody>
      </p:sp>
    </p:spTree>
    <p:extLst>
      <p:ext uri="{BB962C8B-B14F-4D97-AF65-F5344CB8AC3E}">
        <p14:creationId xmlns:p14="http://schemas.microsoft.com/office/powerpoint/2010/main" val="244372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Unit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81DD6-8685-9140-606D-A7C862349B56}"/>
                  </a:ext>
                </a:extLst>
              </p:cNvPr>
              <p:cNvSpPr txBox="1"/>
              <p:nvPr/>
            </p:nvSpPr>
            <p:spPr>
              <a:xfrm>
                <a:off x="245532" y="751550"/>
                <a:ext cx="865293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In the presence of nonstationary variables, there might be what Granger and Newbold (1974) call a spurious regression. A spurious regression has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-statistics that appear to be significant, but the results don’t have any economic meaning.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81DD6-8685-9140-606D-A7C86234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751550"/>
                <a:ext cx="8652934" cy="738664"/>
              </a:xfrm>
              <a:prstGeom prst="rect">
                <a:avLst/>
              </a:prstGeom>
              <a:blipFill>
                <a:blip r:embed="rId3"/>
                <a:stretch>
                  <a:fillRect l="-211" t="-826" r="-141" b="-82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1699A9-5955-9B1A-FE2A-637897811EE9}"/>
              </a:ext>
            </a:extLst>
          </p:cNvPr>
          <p:cNvSpPr txBox="1"/>
          <p:nvPr/>
        </p:nvSpPr>
        <p:spPr>
          <a:xfrm>
            <a:off x="245532" y="1542278"/>
            <a:ext cx="3690751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002F0-E9A3-1DF6-7583-814C94535326}"/>
              </a:ext>
            </a:extLst>
          </p:cNvPr>
          <p:cNvSpPr txBox="1"/>
          <p:nvPr/>
        </p:nvSpPr>
        <p:spPr>
          <a:xfrm>
            <a:off x="245532" y="1850055"/>
            <a:ext cx="8652934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Unit roots represent a specific type of non-stationarity. Technically, roots that lie on the unit circle are right that marks the transition from stationary.</a:t>
            </a:r>
            <a:endParaRPr lang="en-GB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53DC3-E799-054E-861C-4B909100FA95}"/>
              </a:ext>
            </a:extLst>
          </p:cNvPr>
          <p:cNvSpPr txBox="1"/>
          <p:nvPr/>
        </p:nvSpPr>
        <p:spPr>
          <a:xfrm>
            <a:off x="245531" y="2571750"/>
            <a:ext cx="3690751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Several most used unit root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BF68D-B728-18DE-9519-FEB323FBB58D}"/>
              </a:ext>
            </a:extLst>
          </p:cNvPr>
          <p:cNvSpPr txBox="1"/>
          <p:nvPr/>
        </p:nvSpPr>
        <p:spPr>
          <a:xfrm>
            <a:off x="245532" y="2916637"/>
            <a:ext cx="369075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(tests with null hypothesis of unit roots)</a:t>
            </a:r>
          </a:p>
          <a:p>
            <a:pPr algn="just"/>
            <a:r>
              <a:rPr lang="en-US" dirty="0"/>
              <a:t>+ Dickey-Fuller (DF)</a:t>
            </a:r>
          </a:p>
          <a:p>
            <a:pPr algn="just"/>
            <a:r>
              <a:rPr lang="en-US" dirty="0"/>
              <a:t>+ Augmented Dickey-Fuller (ADF)</a:t>
            </a:r>
          </a:p>
          <a:p>
            <a:pPr algn="just"/>
            <a:r>
              <a:rPr lang="en-US" dirty="0"/>
              <a:t>+ Dickey-Fuller GLS (DF-GLS)</a:t>
            </a:r>
          </a:p>
          <a:p>
            <a:pPr algn="just"/>
            <a:r>
              <a:rPr lang="en-US" dirty="0"/>
              <a:t>+ Phillips-Perron</a:t>
            </a:r>
          </a:p>
          <a:p>
            <a:pPr algn="just"/>
            <a:r>
              <a:rPr lang="en-US" i="1" dirty="0"/>
              <a:t>+ KPSS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B07C9-4E9E-9C17-3DF6-397E40DEA3D5}"/>
              </a:ext>
            </a:extLst>
          </p:cNvPr>
          <p:cNvSpPr txBox="1"/>
          <p:nvPr/>
        </p:nvSpPr>
        <p:spPr>
          <a:xfrm>
            <a:off x="4023361" y="2916637"/>
            <a:ext cx="4875105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These tests can be used to know whether our data is stationary or not. However, in case we find our data is non-stationary there are a few approaches that are different for each type of non-stationary process.</a:t>
            </a:r>
          </a:p>
        </p:txBody>
      </p:sp>
    </p:spTree>
    <p:extLst>
      <p:ext uri="{BB962C8B-B14F-4D97-AF65-F5344CB8AC3E}">
        <p14:creationId xmlns:p14="http://schemas.microsoft.com/office/powerpoint/2010/main" val="6427792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1289</Words>
  <Application>Microsoft Office PowerPoint</Application>
  <PresentationFormat>On-screen Show (16:9)</PresentationFormat>
  <Paragraphs>121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Proxima Nova</vt:lpstr>
      <vt:lpstr>Cambria Math</vt:lpstr>
      <vt:lpstr>Arial</vt:lpstr>
      <vt:lpstr>Lato</vt:lpstr>
      <vt:lpstr>Quattrocento Sans</vt:lpstr>
      <vt:lpstr>Calibri</vt:lpstr>
      <vt:lpstr>open-sans</vt:lpstr>
      <vt:lpstr>Streamline</vt:lpstr>
      <vt:lpstr>Time Series Analysis and Forecasting: An Introduction</vt:lpstr>
      <vt:lpstr>PowerPoint Presentation</vt:lpstr>
      <vt:lpstr>Understanding Time Series Data</vt:lpstr>
      <vt:lpstr>Autoregressive (AR) and Moving Average (MA) Model</vt:lpstr>
      <vt:lpstr>Impulse Response Function</vt:lpstr>
      <vt:lpstr>Stationarity</vt:lpstr>
      <vt:lpstr>Nonstationary Processes</vt:lpstr>
      <vt:lpstr>PowerPoint Presentation</vt:lpstr>
      <vt:lpstr>Unit roots</vt:lpstr>
      <vt:lpstr>Treating non-stationary data process</vt:lpstr>
      <vt:lpstr>PowerPoint Presentation</vt:lpstr>
      <vt:lpstr>Smoothing</vt:lpstr>
      <vt:lpstr>Forecasting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1 - Struktur, Manajemen, dan Visualisasi Data Kuantitatif</dc:title>
  <dc:creator>Muhammad Akmal Farouqi</dc:creator>
  <cp:lastModifiedBy>Muhammad Akmal Farouqi</cp:lastModifiedBy>
  <cp:revision>44</cp:revision>
  <dcterms:modified xsi:type="dcterms:W3CDTF">2025-06-09T06:59:30Z</dcterms:modified>
</cp:coreProperties>
</file>