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61" r:id="rId3"/>
    <p:sldId id="336" r:id="rId4"/>
    <p:sldId id="333" r:id="rId5"/>
    <p:sldId id="332" r:id="rId6"/>
    <p:sldId id="334" r:id="rId7"/>
    <p:sldId id="335" r:id="rId8"/>
    <p:sldId id="260" r:id="rId9"/>
  </p:sldIdLst>
  <p:sldSz cx="9144000" cy="5143500" type="screen16x9"/>
  <p:notesSz cx="6858000" cy="9144000"/>
  <p:embeddedFontLst>
    <p:embeddedFont>
      <p:font typeface="Cambria Math" panose="02040503050406030204" pitchFamily="18" charset="0"/>
      <p:regular r:id="rId11"/>
    </p:embeddedFont>
    <p:embeddedFont>
      <p:font typeface="Lato" panose="020F0502020204030203" pitchFamily="3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Quattrocento Sans" panose="020B05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kmal Farouqi" userId="e4f78791bd2de569" providerId="LiveId" clId="{C17215A9-0CB9-45DC-A688-311F61F50FB7}"/>
    <pc:docChg chg="modSld sldOrd">
      <pc:chgData name="Muhammad Akmal Farouqi" userId="e4f78791bd2de569" providerId="LiveId" clId="{C17215A9-0CB9-45DC-A688-311F61F50FB7}" dt="2025-03-10T03:33:23.775" v="4"/>
      <pc:docMkLst>
        <pc:docMk/>
      </pc:docMkLst>
      <pc:sldChg chg="modSp mod">
        <pc:chgData name="Muhammad Akmal Farouqi" userId="e4f78791bd2de569" providerId="LiveId" clId="{C17215A9-0CB9-45DC-A688-311F61F50FB7}" dt="2025-03-10T02:09:35.326" v="2" actId="20578"/>
        <pc:sldMkLst>
          <pc:docMk/>
          <pc:sldMk cId="2331083845" sldId="261"/>
        </pc:sldMkLst>
      </pc:sldChg>
      <pc:sldChg chg="ord">
        <pc:chgData name="Muhammad Akmal Farouqi" userId="e4f78791bd2de569" providerId="LiveId" clId="{C17215A9-0CB9-45DC-A688-311F61F50FB7}" dt="2025-03-10T03:33:23.775" v="4"/>
        <pc:sldMkLst>
          <pc:docMk/>
          <pc:sldMk cId="1636688786" sldId="336"/>
        </pc:sldMkLst>
      </pc:sldChg>
    </pc:docChg>
  </pc:docChgLst>
  <pc:docChgLst>
    <pc:chgData name="muheqi2001" userId="6c415505-3ab9-4ae7-915e-a09ee782599f" providerId="ADAL" clId="{442D60DF-98B2-4ADD-8CCA-E2AE341646A8}"/>
    <pc:docChg chg="undo redo custSel addSld delSld modSld">
      <pc:chgData name="muheqi2001" userId="6c415505-3ab9-4ae7-915e-a09ee782599f" providerId="ADAL" clId="{442D60DF-98B2-4ADD-8CCA-E2AE341646A8}" dt="2024-03-05T16:37:11.122" v="2061" actId="20577"/>
      <pc:docMkLst>
        <pc:docMk/>
      </pc:docMkLst>
      <pc:sldChg chg="addSp modSp mod">
        <pc:chgData name="muheqi2001" userId="6c415505-3ab9-4ae7-915e-a09ee782599f" providerId="ADAL" clId="{442D60DF-98B2-4ADD-8CCA-E2AE341646A8}" dt="2024-03-05T12:05:24.869" v="11" actId="255"/>
        <pc:sldMkLst>
          <pc:docMk/>
          <pc:sldMk cId="0" sldId="256"/>
        </pc:sldMkLst>
      </pc:sldChg>
      <pc:sldChg chg="del">
        <pc:chgData name="muheqi2001" userId="6c415505-3ab9-4ae7-915e-a09ee782599f" providerId="ADAL" clId="{442D60DF-98B2-4ADD-8CCA-E2AE341646A8}" dt="2024-03-05T15:33:17.839" v="1100" actId="47"/>
        <pc:sldMkLst>
          <pc:docMk/>
          <pc:sldMk cId="0" sldId="257"/>
        </pc:sldMkLst>
      </pc:sldChg>
      <pc:sldChg chg="del">
        <pc:chgData name="muheqi2001" userId="6c415505-3ab9-4ae7-915e-a09ee782599f" providerId="ADAL" clId="{442D60DF-98B2-4ADD-8CCA-E2AE341646A8}" dt="2024-03-05T15:33:17.839" v="1100" actId="47"/>
        <pc:sldMkLst>
          <pc:docMk/>
          <pc:sldMk cId="0" sldId="258"/>
        </pc:sldMkLst>
      </pc:sldChg>
      <pc:sldChg chg="addSp delSp modSp mod">
        <pc:chgData name="muheqi2001" userId="6c415505-3ab9-4ae7-915e-a09ee782599f" providerId="ADAL" clId="{442D60DF-98B2-4ADD-8CCA-E2AE341646A8}" dt="2024-03-05T13:58:30.926" v="771"/>
        <pc:sldMkLst>
          <pc:docMk/>
          <pc:sldMk cId="2331083845" sldId="261"/>
        </pc:sldMkLst>
      </pc:sldChg>
      <pc:sldChg chg="del">
        <pc:chgData name="muheqi2001" userId="6c415505-3ab9-4ae7-915e-a09ee782599f" providerId="ADAL" clId="{442D60DF-98B2-4ADD-8CCA-E2AE341646A8}" dt="2024-03-05T15:33:17.839" v="1100" actId="47"/>
        <pc:sldMkLst>
          <pc:docMk/>
          <pc:sldMk cId="3671505953" sldId="262"/>
        </pc:sldMkLst>
      </pc:sldChg>
      <pc:sldChg chg="del">
        <pc:chgData name="muheqi2001" userId="6c415505-3ab9-4ae7-915e-a09ee782599f" providerId="ADAL" clId="{442D60DF-98B2-4ADD-8CCA-E2AE341646A8}" dt="2024-03-05T15:33:17.839" v="1100" actId="47"/>
        <pc:sldMkLst>
          <pc:docMk/>
          <pc:sldMk cId="3562568188" sldId="263"/>
        </pc:sldMkLst>
      </pc:sldChg>
      <pc:sldChg chg="del">
        <pc:chgData name="muheqi2001" userId="6c415505-3ab9-4ae7-915e-a09ee782599f" providerId="ADAL" clId="{442D60DF-98B2-4ADD-8CCA-E2AE341646A8}" dt="2024-03-05T15:33:17.839" v="1100" actId="47"/>
        <pc:sldMkLst>
          <pc:docMk/>
          <pc:sldMk cId="3643742634" sldId="290"/>
        </pc:sldMkLst>
      </pc:sldChg>
      <pc:sldChg chg="del">
        <pc:chgData name="muheqi2001" userId="6c415505-3ab9-4ae7-915e-a09ee782599f" providerId="ADAL" clId="{442D60DF-98B2-4ADD-8CCA-E2AE341646A8}" dt="2024-03-05T15:33:17.839" v="1100" actId="47"/>
        <pc:sldMkLst>
          <pc:docMk/>
          <pc:sldMk cId="2647247643" sldId="320"/>
        </pc:sldMkLst>
      </pc:sldChg>
      <pc:sldChg chg="del">
        <pc:chgData name="muheqi2001" userId="6c415505-3ab9-4ae7-915e-a09ee782599f" providerId="ADAL" clId="{442D60DF-98B2-4ADD-8CCA-E2AE341646A8}" dt="2024-03-05T15:33:17.839" v="1100" actId="47"/>
        <pc:sldMkLst>
          <pc:docMk/>
          <pc:sldMk cId="2579736610" sldId="321"/>
        </pc:sldMkLst>
      </pc:sldChg>
      <pc:sldChg chg="del">
        <pc:chgData name="muheqi2001" userId="6c415505-3ab9-4ae7-915e-a09ee782599f" providerId="ADAL" clId="{442D60DF-98B2-4ADD-8CCA-E2AE341646A8}" dt="2024-03-05T15:33:17.839" v="1100" actId="47"/>
        <pc:sldMkLst>
          <pc:docMk/>
          <pc:sldMk cId="3201354853" sldId="325"/>
        </pc:sldMkLst>
      </pc:sldChg>
      <pc:sldChg chg="del">
        <pc:chgData name="muheqi2001" userId="6c415505-3ab9-4ae7-915e-a09ee782599f" providerId="ADAL" clId="{442D60DF-98B2-4ADD-8CCA-E2AE341646A8}" dt="2024-03-05T15:33:17.839" v="1100" actId="47"/>
        <pc:sldMkLst>
          <pc:docMk/>
          <pc:sldMk cId="4214886988" sldId="326"/>
        </pc:sldMkLst>
      </pc:sldChg>
      <pc:sldChg chg="addSp delSp modSp add mod">
        <pc:chgData name="muheqi2001" userId="6c415505-3ab9-4ae7-915e-a09ee782599f" providerId="ADAL" clId="{442D60DF-98B2-4ADD-8CCA-E2AE341646A8}" dt="2024-03-05T15:43:32.725" v="1118" actId="1076"/>
        <pc:sldMkLst>
          <pc:docMk/>
          <pc:sldMk cId="69222642" sldId="327"/>
        </pc:sldMkLst>
      </pc:sldChg>
      <pc:sldChg chg="addSp delSp modSp add mod">
        <pc:chgData name="muheqi2001" userId="6c415505-3ab9-4ae7-915e-a09ee782599f" providerId="ADAL" clId="{442D60DF-98B2-4ADD-8CCA-E2AE341646A8}" dt="2024-03-05T15:51:18.026" v="1431" actId="207"/>
        <pc:sldMkLst>
          <pc:docMk/>
          <pc:sldMk cId="1833806858" sldId="328"/>
        </pc:sldMkLst>
      </pc:sldChg>
      <pc:sldChg chg="addSp delSp modSp add mod">
        <pc:chgData name="muheqi2001" userId="6c415505-3ab9-4ae7-915e-a09ee782599f" providerId="ADAL" clId="{442D60DF-98B2-4ADD-8CCA-E2AE341646A8}" dt="2024-03-05T16:05:52.526" v="1824" actId="123"/>
        <pc:sldMkLst>
          <pc:docMk/>
          <pc:sldMk cId="2659352110" sldId="329"/>
        </pc:sldMkLst>
      </pc:sldChg>
      <pc:sldChg chg="addSp delSp modSp add mod">
        <pc:chgData name="muheqi2001" userId="6c415505-3ab9-4ae7-915e-a09ee782599f" providerId="ADAL" clId="{442D60DF-98B2-4ADD-8CCA-E2AE341646A8}" dt="2024-03-05T16:11:14.488" v="1850" actId="255"/>
        <pc:sldMkLst>
          <pc:docMk/>
          <pc:sldMk cId="10267991" sldId="330"/>
        </pc:sldMkLst>
      </pc:sldChg>
      <pc:sldChg chg="addSp delSp modSp add mod">
        <pc:chgData name="muheqi2001" userId="6c415505-3ab9-4ae7-915e-a09ee782599f" providerId="ADAL" clId="{442D60DF-98B2-4ADD-8CCA-E2AE341646A8}" dt="2024-03-05T16:37:11.122" v="2061" actId="20577"/>
        <pc:sldMkLst>
          <pc:docMk/>
          <pc:sldMk cId="591344556" sldId="331"/>
        </pc:sldMkLst>
      </pc:sldChg>
      <pc:sldMasterChg chg="delSldLayout">
        <pc:chgData name="muheqi2001" userId="6c415505-3ab9-4ae7-915e-a09ee782599f" providerId="ADAL" clId="{442D60DF-98B2-4ADD-8CCA-E2AE341646A8}" dt="2024-03-05T15:33:17.839" v="1100" actId="47"/>
        <pc:sldMasterMkLst>
          <pc:docMk/>
          <pc:sldMasterMk cId="0" sldId="2147483658"/>
        </pc:sldMasterMkLst>
        <pc:sldLayoutChg chg="del">
          <pc:chgData name="muheqi2001" userId="6c415505-3ab9-4ae7-915e-a09ee782599f" providerId="ADAL" clId="{442D60DF-98B2-4ADD-8CCA-E2AE341646A8}" dt="2024-03-05T15:33:17.839" v="1100" actId="47"/>
          <pc:sldLayoutMkLst>
            <pc:docMk/>
            <pc:sldMasterMk cId="0" sldId="2147483658"/>
            <pc:sldLayoutMk cId="3306097798" sldId="2147483659"/>
          </pc:sldLayoutMkLst>
        </pc:sldLayoutChg>
      </pc:sldMasterChg>
    </pc:docChg>
  </pc:docChgLst>
  <pc:docChgLst>
    <pc:chgData name="Muhammad Akmal Farouqi" userId="e4f78791bd2de569" providerId="LiveId" clId="{B7385732-4982-4F90-9D2A-97BA526A369B}"/>
    <pc:docChg chg="custSel modSld">
      <pc:chgData name="Muhammad Akmal Farouqi" userId="e4f78791bd2de569" providerId="LiveId" clId="{B7385732-4982-4F90-9D2A-97BA526A369B}" dt="2025-06-09T06:47:11.282" v="44" actId="20577"/>
      <pc:docMkLst>
        <pc:docMk/>
      </pc:docMkLst>
      <pc:sldChg chg="addSp delSp modSp mod">
        <pc:chgData name="Muhammad Akmal Farouqi" userId="e4f78791bd2de569" providerId="LiveId" clId="{B7385732-4982-4F90-9D2A-97BA526A369B}" dt="2025-06-09T06:47:11.282" v="44" actId="20577"/>
        <pc:sldMkLst>
          <pc:docMk/>
          <pc:sldMk cId="0" sldId="256"/>
        </pc:sldMkLst>
        <pc:spChg chg="add mod">
          <ac:chgData name="Muhammad Akmal Farouqi" userId="e4f78791bd2de569" providerId="LiveId" clId="{B7385732-4982-4F90-9D2A-97BA526A369B}" dt="2025-06-09T06:46:53.784" v="0" actId="478"/>
          <ac:spMkLst>
            <pc:docMk/>
            <pc:sldMk cId="0" sldId="256"/>
            <ac:spMk id="3" creationId="{C1C306EE-9928-99ED-06C4-8F67F7E972C1}"/>
          </ac:spMkLst>
        </pc:spChg>
        <pc:spChg chg="mod">
          <ac:chgData name="Muhammad Akmal Farouqi" userId="e4f78791bd2de569" providerId="LiveId" clId="{B7385732-4982-4F90-9D2A-97BA526A369B}" dt="2025-06-09T06:47:11.282" v="44" actId="20577"/>
          <ac:spMkLst>
            <pc:docMk/>
            <pc:sldMk cId="0" sldId="256"/>
            <ac:spMk id="108" creationId="{00000000-0000-0000-0000-000000000000}"/>
          </ac:spMkLst>
        </pc:spChg>
        <pc:spChg chg="del">
          <ac:chgData name="Muhammad Akmal Farouqi" userId="e4f78791bd2de569" providerId="LiveId" clId="{B7385732-4982-4F90-9D2A-97BA526A369B}" dt="2025-06-09T06:46:53.784" v="0" actId="478"/>
          <ac:spMkLst>
            <pc:docMk/>
            <pc:sldMk cId="0" sldId="256"/>
            <ac:spMk id="111" creationId="{00000000-0000-0000-0000-000000000000}"/>
          </ac:spMkLst>
        </pc:spChg>
      </pc:sldChg>
    </pc:docChg>
  </pc:docChgLst>
  <pc:docChgLst>
    <pc:chgData name="Muhammad Akmal Farouqi" userId="e4f78791bd2de569" providerId="LiveId" clId="{43517390-1CC6-49E6-908C-5285B3012349}"/>
    <pc:docChg chg="undo custSel addSld modSld sldOrd">
      <pc:chgData name="Muhammad Akmal Farouqi" userId="e4f78791bd2de569" providerId="LiveId" clId="{43517390-1CC6-49E6-908C-5285B3012349}" dt="2024-09-11T09:38:28.946" v="756" actId="1076"/>
      <pc:docMkLst>
        <pc:docMk/>
      </pc:docMkLst>
      <pc:sldChg chg="ord">
        <pc:chgData name="Muhammad Akmal Farouqi" userId="e4f78791bd2de569" providerId="LiveId" clId="{43517390-1CC6-49E6-908C-5285B3012349}" dt="2024-09-11T05:33:20.065" v="1"/>
        <pc:sldMkLst>
          <pc:docMk/>
          <pc:sldMk cId="1202703106" sldId="333"/>
        </pc:sldMkLst>
      </pc:sldChg>
      <pc:sldChg chg="addSp delSp modSp add mod">
        <pc:chgData name="Muhammad Akmal Farouqi" userId="e4f78791bd2de569" providerId="LiveId" clId="{43517390-1CC6-49E6-908C-5285B3012349}" dt="2024-09-11T09:38:28.946" v="756" actId="1076"/>
        <pc:sldMkLst>
          <pc:docMk/>
          <pc:sldMk cId="1636688786"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ba778ff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ba778ff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92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21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52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06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0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42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b5f8b4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b5f8b4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pic>
        <p:nvPicPr>
          <p:cNvPr id="16" name="Google Shape;16;p2" descr="shutterstock_429987889_edited.jpg"/>
          <p:cNvPicPr preferRelativeResize="0"/>
          <p:nvPr/>
        </p:nvPicPr>
        <p:blipFill rotWithShape="1">
          <a:blip r:embed="rId2">
            <a:alphaModFix/>
          </a:blip>
          <a:srcRect t="18420" b="30833"/>
          <a:stretch/>
        </p:blipFill>
        <p:spPr>
          <a:xfrm>
            <a:off x="0" y="487825"/>
            <a:ext cx="9144000" cy="4326274"/>
          </a:xfrm>
          <a:prstGeom prst="rect">
            <a:avLst/>
          </a:prstGeom>
          <a:noFill/>
          <a:ln>
            <a:noFill/>
          </a:ln>
        </p:spPr>
      </p:pic>
      <p:sp>
        <p:nvSpPr>
          <p:cNvPr id="17" name="Google Shape;17;p2"/>
          <p:cNvSpPr txBox="1">
            <a:spLocks noGrp="1"/>
          </p:cNvSpPr>
          <p:nvPr>
            <p:ph type="ctrTitle"/>
          </p:nvPr>
        </p:nvSpPr>
        <p:spPr>
          <a:xfrm>
            <a:off x="2353950" y="759525"/>
            <a:ext cx="6430500" cy="1664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2400"/>
              <a:buNone/>
              <a:defRPr sz="2400">
                <a:solidFill>
                  <a:srgbClr val="074364"/>
                </a:solidFill>
              </a:defRPr>
            </a:lvl1pPr>
            <a:lvl2pPr lvl="1">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a:endParaRPr/>
          </a:p>
        </p:txBody>
      </p:sp>
      <p:sp>
        <p:nvSpPr>
          <p:cNvPr id="18" name="Google Shape;18;p2"/>
          <p:cNvSpPr txBox="1">
            <a:spLocks noGrp="1"/>
          </p:cNvSpPr>
          <p:nvPr>
            <p:ph type="subTitle" idx="1"/>
          </p:nvPr>
        </p:nvSpPr>
        <p:spPr>
          <a:xfrm>
            <a:off x="4069325" y="3029850"/>
            <a:ext cx="4707600" cy="831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a:endParaRPr/>
          </a:p>
        </p:txBody>
      </p:sp>
      <p:sp>
        <p:nvSpPr>
          <p:cNvPr id="19" name="Google Shape;19;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23" name="Google Shape;23;p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25" name="Google Shape;25;p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26" name="Google Shape;26;p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1600"/>
              </a:spcBef>
              <a:spcAft>
                <a:spcPts val="0"/>
              </a:spcAft>
              <a:buSzPts val="1100"/>
              <a:buNone/>
              <a:defRPr/>
            </a:lvl2pPr>
            <a:lvl3pPr lvl="2" algn="r">
              <a:spcBef>
                <a:spcPts val="1600"/>
              </a:spcBef>
              <a:spcAft>
                <a:spcPts val="0"/>
              </a:spcAft>
              <a:buSzPts val="1100"/>
              <a:buNone/>
              <a:defRPr/>
            </a:lvl3pPr>
            <a:lvl4pPr lvl="3" algn="r">
              <a:spcBef>
                <a:spcPts val="1600"/>
              </a:spcBef>
              <a:spcAft>
                <a:spcPts val="0"/>
              </a:spcAft>
              <a:buSzPts val="1100"/>
              <a:buNone/>
              <a:defRPr/>
            </a:lvl4pPr>
            <a:lvl5pPr lvl="4" algn="r">
              <a:spcBef>
                <a:spcPts val="1600"/>
              </a:spcBef>
              <a:spcAft>
                <a:spcPts val="0"/>
              </a:spcAft>
              <a:buSzPts val="1100"/>
              <a:buNone/>
              <a:defRPr/>
            </a:lvl5pPr>
            <a:lvl6pPr lvl="5" algn="r">
              <a:spcBef>
                <a:spcPts val="1600"/>
              </a:spcBef>
              <a:spcAft>
                <a:spcPts val="0"/>
              </a:spcAft>
              <a:buSzPts val="1100"/>
              <a:buNone/>
              <a:defRPr/>
            </a:lvl6pPr>
            <a:lvl7pPr lvl="6" algn="r">
              <a:spcBef>
                <a:spcPts val="1600"/>
              </a:spcBef>
              <a:spcAft>
                <a:spcPts val="0"/>
              </a:spcAft>
              <a:buSzPts val="1100"/>
              <a:buNone/>
              <a:defRPr/>
            </a:lvl7pPr>
            <a:lvl8pPr lvl="7" algn="r">
              <a:spcBef>
                <a:spcPts val="1600"/>
              </a:spcBef>
              <a:spcAft>
                <a:spcPts val="0"/>
              </a:spcAft>
              <a:buSzPts val="1100"/>
              <a:buNone/>
              <a:defRPr/>
            </a:lvl8pPr>
            <a:lvl9pPr lvl="8" algn="r">
              <a:spcBef>
                <a:spcPts val="1600"/>
              </a:spcBef>
              <a:spcAft>
                <a:spcPts val="1600"/>
              </a:spcAft>
              <a:buSzPts val="1100"/>
              <a:buNone/>
              <a:defRPr/>
            </a:lvl9pPr>
          </a:lstStyle>
          <a:p>
            <a:endParaRPr/>
          </a:p>
        </p:txBody>
      </p:sp>
      <p:sp>
        <p:nvSpPr>
          <p:cNvPr id="27" name="Google Shape;27;p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spcBef>
                <a:spcPts val="1600"/>
              </a:spcBef>
              <a:spcAft>
                <a:spcPts val="0"/>
              </a:spcAft>
              <a:buSzPts val="1100"/>
              <a:buNone/>
              <a:defRPr/>
            </a:lvl2pPr>
            <a:lvl3pPr lvl="2">
              <a:spcBef>
                <a:spcPts val="1600"/>
              </a:spcBef>
              <a:spcAft>
                <a:spcPts val="0"/>
              </a:spcAft>
              <a:buSzPts val="1100"/>
              <a:buNone/>
              <a:defRPr/>
            </a:lvl3pPr>
            <a:lvl4pPr lvl="3">
              <a:spcBef>
                <a:spcPts val="1600"/>
              </a:spcBef>
              <a:spcAft>
                <a:spcPts val="0"/>
              </a:spcAft>
              <a:buSzPts val="1100"/>
              <a:buNone/>
              <a:defRPr/>
            </a:lvl4pPr>
            <a:lvl5pPr lvl="4">
              <a:spcBef>
                <a:spcPts val="1600"/>
              </a:spcBef>
              <a:spcAft>
                <a:spcPts val="0"/>
              </a:spcAft>
              <a:buSzPts val="1100"/>
              <a:buNone/>
              <a:defRPr/>
            </a:lvl5pPr>
            <a:lvl6pPr lvl="5">
              <a:spcBef>
                <a:spcPts val="1600"/>
              </a:spcBef>
              <a:spcAft>
                <a:spcPts val="0"/>
              </a:spcAft>
              <a:buSzPts val="1100"/>
              <a:buNone/>
              <a:defRPr/>
            </a:lvl6pPr>
            <a:lvl7pPr lvl="6">
              <a:spcBef>
                <a:spcPts val="1600"/>
              </a:spcBef>
              <a:spcAft>
                <a:spcPts val="0"/>
              </a:spcAft>
              <a:buSzPts val="1100"/>
              <a:buNone/>
              <a:defRPr/>
            </a:lvl7pPr>
            <a:lvl8pPr lvl="7">
              <a:spcBef>
                <a:spcPts val="1600"/>
              </a:spcBef>
              <a:spcAft>
                <a:spcPts val="0"/>
              </a:spcAft>
              <a:buSzPts val="1100"/>
              <a:buNone/>
              <a:defRPr/>
            </a:lvl8pPr>
            <a:lvl9pPr lvl="8">
              <a:spcBef>
                <a:spcPts val="1600"/>
              </a:spcBef>
              <a:spcAft>
                <a:spcPts val="160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Section">
  <p:cSld name="CUSTOM">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13539"/>
          <a:stretch/>
        </p:blipFill>
        <p:spPr>
          <a:xfrm>
            <a:off x="0" y="0"/>
            <a:ext cx="9144000" cy="4807626"/>
          </a:xfrm>
          <a:prstGeom prst="rect">
            <a:avLst/>
          </a:prstGeom>
          <a:noFill/>
          <a:ln>
            <a:noFill/>
          </a:ln>
          <a:effectLst>
            <a:outerShdw blurRad="57150" dist="19050" dir="5400000" algn="bl" rotWithShape="0">
              <a:srgbClr val="000000">
                <a:alpha val="50000"/>
              </a:srgbClr>
            </a:outerShdw>
          </a:effectLst>
        </p:spPr>
      </p:pic>
      <p:sp>
        <p:nvSpPr>
          <p:cNvPr id="30" name="Google Shape;30;p3"/>
          <p:cNvSpPr txBox="1">
            <a:spLocks noGrp="1"/>
          </p:cNvSpPr>
          <p:nvPr>
            <p:ph type="title"/>
          </p:nvPr>
        </p:nvSpPr>
        <p:spPr>
          <a:xfrm>
            <a:off x="1352400" y="2018550"/>
            <a:ext cx="6439200" cy="1106400"/>
          </a:xfrm>
          <a:prstGeom prst="rect">
            <a:avLst/>
          </a:prstGeom>
          <a:solidFill>
            <a:schemeClr val="lt1"/>
          </a:solidFill>
          <a:ln>
            <a:noFill/>
          </a:ln>
        </p:spPr>
        <p:txBody>
          <a:bodyPr spcFirstLastPara="1" wrap="square" lIns="91425" tIns="91425" rIns="91425" bIns="91425" anchor="ctr" anchorCtr="0">
            <a:noAutofit/>
          </a:bodyPr>
          <a:lstStyle>
            <a:lvl1pPr lvl="0" algn="r">
              <a:spcBef>
                <a:spcPts val="0"/>
              </a:spcBef>
              <a:spcAft>
                <a:spcPts val="0"/>
              </a:spcAft>
              <a:buNone/>
              <a:defRPr sz="3600">
                <a:solidFill>
                  <a:srgbClr val="074364"/>
                </a:solidFill>
              </a:defRPr>
            </a:lvl1pPr>
            <a:lvl2pPr lvl="1" algn="r">
              <a:spcBef>
                <a:spcPts val="0"/>
              </a:spcBef>
              <a:spcAft>
                <a:spcPts val="0"/>
              </a:spcAft>
              <a:buNone/>
              <a:defRPr sz="3600">
                <a:solidFill>
                  <a:srgbClr val="074364"/>
                </a:solidFill>
              </a:defRPr>
            </a:lvl2pPr>
            <a:lvl3pPr lvl="2" algn="r">
              <a:spcBef>
                <a:spcPts val="0"/>
              </a:spcBef>
              <a:spcAft>
                <a:spcPts val="0"/>
              </a:spcAft>
              <a:buNone/>
              <a:defRPr sz="3600">
                <a:solidFill>
                  <a:srgbClr val="074364"/>
                </a:solidFill>
              </a:defRPr>
            </a:lvl3pPr>
            <a:lvl4pPr lvl="3" algn="r">
              <a:spcBef>
                <a:spcPts val="0"/>
              </a:spcBef>
              <a:spcAft>
                <a:spcPts val="0"/>
              </a:spcAft>
              <a:buNone/>
              <a:defRPr sz="3600">
                <a:solidFill>
                  <a:srgbClr val="074364"/>
                </a:solidFill>
              </a:defRPr>
            </a:lvl4pPr>
            <a:lvl5pPr lvl="4" algn="r">
              <a:spcBef>
                <a:spcPts val="0"/>
              </a:spcBef>
              <a:spcAft>
                <a:spcPts val="0"/>
              </a:spcAft>
              <a:buNone/>
              <a:defRPr sz="3600">
                <a:solidFill>
                  <a:srgbClr val="074364"/>
                </a:solidFill>
              </a:defRPr>
            </a:lvl5pPr>
            <a:lvl6pPr lvl="5" algn="r">
              <a:spcBef>
                <a:spcPts val="0"/>
              </a:spcBef>
              <a:spcAft>
                <a:spcPts val="0"/>
              </a:spcAft>
              <a:buNone/>
              <a:defRPr sz="3600">
                <a:solidFill>
                  <a:srgbClr val="074364"/>
                </a:solidFill>
              </a:defRPr>
            </a:lvl6pPr>
            <a:lvl7pPr lvl="6" algn="r">
              <a:spcBef>
                <a:spcPts val="0"/>
              </a:spcBef>
              <a:spcAft>
                <a:spcPts val="0"/>
              </a:spcAft>
              <a:buNone/>
              <a:defRPr sz="3600">
                <a:solidFill>
                  <a:srgbClr val="074364"/>
                </a:solidFill>
              </a:defRPr>
            </a:lvl7pPr>
            <a:lvl8pPr lvl="7" algn="r">
              <a:spcBef>
                <a:spcPts val="0"/>
              </a:spcBef>
              <a:spcAft>
                <a:spcPts val="0"/>
              </a:spcAft>
              <a:buNone/>
              <a:defRPr sz="3600">
                <a:solidFill>
                  <a:srgbClr val="074364"/>
                </a:solidFill>
              </a:defRPr>
            </a:lvl8pPr>
            <a:lvl9pPr lvl="8" algn="r">
              <a:spcBef>
                <a:spcPts val="0"/>
              </a:spcBef>
              <a:spcAft>
                <a:spcPts val="0"/>
              </a:spcAft>
              <a:buNone/>
              <a:defRPr sz="3600">
                <a:solidFill>
                  <a:srgbClr val="07436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ew Section 1">
  <p:cSld name="CUSTOM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r="53303" b="13539"/>
          <a:stretch/>
        </p:blipFill>
        <p:spPr>
          <a:xfrm>
            <a:off x="0" y="0"/>
            <a:ext cx="4269951" cy="4820774"/>
          </a:xfrm>
          <a:prstGeom prst="rect">
            <a:avLst/>
          </a:prstGeom>
          <a:noFill/>
          <a:ln>
            <a:noFill/>
          </a:ln>
        </p:spPr>
      </p:pic>
      <p:sp>
        <p:nvSpPr>
          <p:cNvPr id="33" name="Google Shape;33;p4"/>
          <p:cNvSpPr/>
          <p:nvPr/>
        </p:nvSpPr>
        <p:spPr>
          <a:xfrm>
            <a:off x="3253475" y="1900375"/>
            <a:ext cx="124200" cy="2916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4925" y="1900375"/>
            <a:ext cx="3432600" cy="1106400"/>
          </a:xfrm>
          <a:prstGeom prst="rect">
            <a:avLst/>
          </a:prstGeom>
          <a:solidFill>
            <a:srgbClr val="F4F5FB"/>
          </a:solidFill>
          <a:ln>
            <a:noFill/>
          </a:ln>
        </p:spPr>
        <p:txBody>
          <a:bodyPr spcFirstLastPara="1" wrap="square" lIns="91425" tIns="91425" rIns="91425" bIns="91425" anchor="ctr" anchorCtr="0">
            <a:noAutofit/>
          </a:bodyPr>
          <a:lstStyle>
            <a:lvl1pPr lvl="0" algn="ctr" rtl="0">
              <a:spcBef>
                <a:spcPts val="0"/>
              </a:spcBef>
              <a:spcAft>
                <a:spcPts val="0"/>
              </a:spcAft>
              <a:buNone/>
              <a:defRPr sz="3000">
                <a:solidFill>
                  <a:srgbClr val="074364"/>
                </a:solidFill>
              </a:defRPr>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
        <p:nvSpPr>
          <p:cNvPr id="35" name="Google Shape;35;p4"/>
          <p:cNvSpPr txBox="1">
            <a:spLocks noGrp="1"/>
          </p:cNvSpPr>
          <p:nvPr>
            <p:ph type="body" idx="1"/>
          </p:nvPr>
        </p:nvSpPr>
        <p:spPr>
          <a:xfrm>
            <a:off x="4956425" y="876075"/>
            <a:ext cx="4187700" cy="294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pic>
        <p:nvPicPr>
          <p:cNvPr id="36" name="Google Shape;36;p4"/>
          <p:cNvPicPr preferRelativeResize="0"/>
          <p:nvPr/>
        </p:nvPicPr>
        <p:blipFill>
          <a:blip r:embed="rId3">
            <a:alphaModFix/>
          </a:blip>
          <a:stretch>
            <a:fillRect/>
          </a:stretch>
        </p:blipFill>
        <p:spPr>
          <a:xfrm>
            <a:off x="288950" y="213750"/>
            <a:ext cx="1550826" cy="1550826"/>
          </a:xfrm>
          <a:prstGeom prst="rect">
            <a:avLst/>
          </a:prstGeom>
          <a:noFill/>
          <a:ln>
            <a:noFill/>
          </a:ln>
        </p:spPr>
      </p:pic>
      <p:sp>
        <p:nvSpPr>
          <p:cNvPr id="37" name="Google Shape;37;p4"/>
          <p:cNvSpPr/>
          <p:nvPr/>
        </p:nvSpPr>
        <p:spPr>
          <a:xfrm>
            <a:off x="0" y="0"/>
            <a:ext cx="124200" cy="3006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803975" y="234150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pic>
        <p:nvPicPr>
          <p:cNvPr id="55" name="Google Shape;55;p6"/>
          <p:cNvPicPr preferRelativeResize="0"/>
          <p:nvPr/>
        </p:nvPicPr>
        <p:blipFill>
          <a:blip r:embed="rId2">
            <a:alphaModFix/>
          </a:blip>
          <a:stretch>
            <a:fillRect/>
          </a:stretch>
        </p:blipFill>
        <p:spPr>
          <a:xfrm>
            <a:off x="3634800" y="0"/>
            <a:ext cx="1874399" cy="1874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7">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0" name="Google Shape;60;p7">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7">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Title">
  <p:cSld name="BLANK_1">
    <p:spTree>
      <p:nvGrpSpPr>
        <p:cNvPr id="1" name="Shape 62"/>
        <p:cNvGrpSpPr/>
        <p:nvPr/>
      </p:nvGrpSpPr>
      <p:grpSpPr>
        <a:xfrm>
          <a:off x="0" y="0"/>
          <a:ext cx="0" cy="0"/>
          <a:chOff x="0" y="0"/>
          <a:chExt cx="0" cy="0"/>
        </a:xfrm>
      </p:grpSpPr>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6" name="Google Shape;66;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7" name="Google Shape;67;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8" name="Google Shape;68;p8"/>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9" name="Google Shape;69;p8"/>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ontent">
  <p:cSld name="BLANK_1_1">
    <p:spTree>
      <p:nvGrpSpPr>
        <p:cNvPr id="1" name="Shape 71"/>
        <p:cNvGrpSpPr/>
        <p:nvPr/>
      </p:nvGrpSpPr>
      <p:grpSpPr>
        <a:xfrm>
          <a:off x="0" y="0"/>
          <a:ext cx="0" cy="0"/>
          <a:chOff x="0" y="0"/>
          <a:chExt cx="0" cy="0"/>
        </a:xfrm>
      </p:grpSpPr>
      <p:sp>
        <p:nvSpPr>
          <p:cNvPr id="72" name="Google Shape;72;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9">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9">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9">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9">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77" name="Google Shape;77;p9"/>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8" name="Google Shape;78;p9"/>
          <p:cNvSpPr txBox="1">
            <a:spLocks noGrp="1"/>
          </p:cNvSpPr>
          <p:nvPr>
            <p:ph type="body" idx="1"/>
          </p:nvPr>
        </p:nvSpPr>
        <p:spPr>
          <a:xfrm>
            <a:off x="729450" y="934450"/>
            <a:ext cx="7329300" cy="293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9" name="Google Shape;79;p9"/>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ntent">
  <p:cSld name="BLANK_1_1_1">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0">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87" name="Google Shape;87;p10"/>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8" name="Google Shape;88;p10"/>
          <p:cNvSpPr txBox="1">
            <a:spLocks noGrp="1"/>
          </p:cNvSpPr>
          <p:nvPr>
            <p:ph type="body" idx="1"/>
          </p:nvPr>
        </p:nvSpPr>
        <p:spPr>
          <a:xfrm>
            <a:off x="729450"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9" name="Google Shape;89;p10"/>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2"/>
          </p:nvPr>
        </p:nvSpPr>
        <p:spPr>
          <a:xfrm>
            <a:off x="4814525"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attrocento Sans"/>
              <a:buChar char="●"/>
              <a:defRPr sz="1800">
                <a:latin typeface="Quattrocento Sans"/>
                <a:ea typeface="Quattrocento Sans"/>
                <a:cs typeface="Quattrocento Sans"/>
                <a:sym typeface="Quattrocento Sans"/>
              </a:defRPr>
            </a:lvl1pPr>
            <a:lvl2pPr marL="914400" lvl="1"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2pPr>
            <a:lvl3pPr marL="1371600" lvl="2"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3pPr>
            <a:lvl4pPr marL="1828800" lvl="3"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4pPr>
            <a:lvl5pPr marL="2286000" lvl="4"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5pPr>
            <a:lvl6pPr marL="2743200" lvl="5"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6pPr>
            <a:lvl7pPr marL="3200400" lvl="6"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7pPr>
            <a:lvl8pPr marL="3657600" lvl="7"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8pPr>
            <a:lvl9pPr marL="4114800" lvl="8" indent="-298450">
              <a:lnSpc>
                <a:spcPct val="115000"/>
              </a:lnSpc>
              <a:spcBef>
                <a:spcPts val="1600"/>
              </a:spcBef>
              <a:spcAft>
                <a:spcPts val="1600"/>
              </a:spcAft>
              <a:buSzPts val="1100"/>
              <a:buFont typeface="Quattrocento Sans"/>
              <a:buChar char="■"/>
              <a:defRPr sz="11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4814097"/>
            <a:ext cx="91440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4814100"/>
            <a:ext cx="2339400" cy="3294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 name="Google Shape;11;p1"/>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2" name="Google Shape;12;p1"/>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pic>
        <p:nvPicPr>
          <p:cNvPr id="13" name="Google Shape;13;p1"/>
          <p:cNvPicPr preferRelativeResize="0"/>
          <p:nvPr/>
        </p:nvPicPr>
        <p:blipFill>
          <a:blip r:embed="rId11">
            <a:alphaModFix/>
          </a:blip>
          <a:stretch>
            <a:fillRect/>
          </a:stretch>
        </p:blipFill>
        <p:spPr>
          <a:xfrm>
            <a:off x="7160464" y="4749850"/>
            <a:ext cx="1983535" cy="454775"/>
          </a:xfrm>
          <a:prstGeom prst="rect">
            <a:avLst/>
          </a:prstGeom>
          <a:noFill/>
          <a:ln>
            <a:noFill/>
          </a:ln>
        </p:spPr>
      </p:pic>
      <p:pic>
        <p:nvPicPr>
          <p:cNvPr id="14" name="Google Shape;14;p1"/>
          <p:cNvPicPr preferRelativeResize="0"/>
          <p:nvPr/>
        </p:nvPicPr>
        <p:blipFill rotWithShape="1">
          <a:blip r:embed="rId12">
            <a:alphaModFix amt="88000"/>
          </a:blip>
          <a:srcRect r="49315"/>
          <a:stretch/>
        </p:blipFill>
        <p:spPr>
          <a:xfrm>
            <a:off x="7193251" y="353600"/>
            <a:ext cx="1950750" cy="3991048"/>
          </a:xfrm>
          <a:prstGeom prst="rect">
            <a:avLst/>
          </a:prstGeom>
          <a:noFill/>
          <a:ln>
            <a:noFill/>
          </a:ln>
          <a:effectLst>
            <a:outerShdw blurRad="57150" dist="19050" dir="5400000" algn="bl" rotWithShape="0">
              <a:srgbClr val="000000">
                <a:alpha val="9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103" name="Google Shape;103;p12"/>
          <p:cNvSpPr/>
          <p:nvPr/>
        </p:nvSpPr>
        <p:spPr>
          <a:xfrm>
            <a:off x="2339275" y="4814100"/>
            <a:ext cx="68046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2"/>
          <p:cNvPicPr preferRelativeResize="0"/>
          <p:nvPr/>
        </p:nvPicPr>
        <p:blipFill>
          <a:blip r:embed="rId4">
            <a:alphaModFix/>
          </a:blip>
          <a:stretch>
            <a:fillRect/>
          </a:stretch>
        </p:blipFill>
        <p:spPr>
          <a:xfrm>
            <a:off x="6993207" y="4731013"/>
            <a:ext cx="2156631" cy="480257"/>
          </a:xfrm>
          <a:prstGeom prst="rect">
            <a:avLst/>
          </a:prstGeom>
          <a:noFill/>
          <a:ln>
            <a:noFill/>
          </a:ln>
        </p:spPr>
      </p:pic>
      <p:sp>
        <p:nvSpPr>
          <p:cNvPr id="106" name="Google Shape;106;p1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07" name="Google Shape;107;p1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108" name="Google Shape;108;p12"/>
          <p:cNvSpPr txBox="1">
            <a:spLocks noGrp="1"/>
          </p:cNvSpPr>
          <p:nvPr>
            <p:ph type="ctrTitle"/>
          </p:nvPr>
        </p:nvSpPr>
        <p:spPr>
          <a:xfrm>
            <a:off x="2353950" y="1375425"/>
            <a:ext cx="6430500" cy="10344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000"/>
              <a:t>GLS, GMM, SUR, MLE</a:t>
            </a:r>
            <a:endParaRPr lang="en-GB" sz="2000" dirty="0"/>
          </a:p>
        </p:txBody>
      </p:sp>
      <p:sp>
        <p:nvSpPr>
          <p:cNvPr id="109" name="Google Shape;109;p12"/>
          <p:cNvSpPr txBox="1">
            <a:spLocks noGrp="1"/>
          </p:cNvSpPr>
          <p:nvPr>
            <p:ph type="subTitle" idx="1"/>
          </p:nvPr>
        </p:nvSpPr>
        <p:spPr>
          <a:xfrm>
            <a:off x="4069325" y="2660325"/>
            <a:ext cx="4707600" cy="342900"/>
          </a:xfrm>
          <a:prstGeom prst="rect">
            <a:avLst/>
          </a:prstGeom>
        </p:spPr>
        <p:txBody>
          <a:bodyPr spcFirstLastPara="1" wrap="square" lIns="91425" tIns="91425" rIns="91425" bIns="91425" anchor="t" anchorCtr="0">
            <a:noAutofit/>
          </a:bodyPr>
          <a:lstStyle/>
          <a:p>
            <a:pPr marL="0" indent="0"/>
            <a:r>
              <a:rPr lang="en-GB" dirty="0"/>
              <a:t>13/3/2024</a:t>
            </a:r>
          </a:p>
          <a:p>
            <a:pPr marL="0" lvl="0" indent="0" algn="r" rtl="0">
              <a:spcBef>
                <a:spcPts val="0"/>
              </a:spcBef>
              <a:spcAft>
                <a:spcPts val="0"/>
              </a:spcAft>
              <a:buNone/>
            </a:pPr>
            <a:endParaRPr dirty="0"/>
          </a:p>
        </p:txBody>
      </p:sp>
      <p:sp>
        <p:nvSpPr>
          <p:cNvPr id="110" name="Google Shape;110;p1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Muhammad Akmal Farouqi</a:t>
            </a:r>
            <a:endParaRPr b="1" dirty="0"/>
          </a:p>
        </p:txBody>
      </p:sp>
      <p:sp>
        <p:nvSpPr>
          <p:cNvPr id="3" name="Subtitle 2">
            <a:extLst>
              <a:ext uri="{FF2B5EF4-FFF2-40B4-BE49-F238E27FC236}">
                <a16:creationId xmlns:a16="http://schemas.microsoft.com/office/drawing/2014/main" id="{C1C306EE-9928-99ED-06C4-8F67F7E972C1}"/>
              </a:ext>
            </a:extLst>
          </p:cNvPr>
          <p:cNvSpPr>
            <a:spLocks noGrp="1"/>
          </p:cNvSpPr>
          <p:nvPr>
            <p:ph type="subTitle" idx="3"/>
          </p:nvPr>
        </p:nvSpPr>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Generalized Least Square</a:t>
            </a:r>
            <a:endParaRPr dirty="0"/>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738664"/>
          </a:xfrm>
          <a:prstGeom prst="rect">
            <a:avLst/>
          </a:prstGeom>
          <a:noFill/>
        </p:spPr>
        <p:txBody>
          <a:bodyPr wrap="square" rtlCol="0">
            <a:spAutoFit/>
          </a:bodyPr>
          <a:lstStyle/>
          <a:p>
            <a:pPr algn="just"/>
            <a:r>
              <a:rPr lang="en-GB" dirty="0"/>
              <a:t>Traditional OLS model requires to fulfil homoskedasticity assumption. In reality, we often face heteroskedasticity and serial correlation. This issue occurs when the residual covariance is inconsistent over observations. in some cases, it is unknown!</a:t>
            </a:r>
          </a:p>
        </p:txBody>
      </p:sp>
      <p:sp>
        <p:nvSpPr>
          <p:cNvPr id="9" name="TextBox 8">
            <a:extLst>
              <a:ext uri="{FF2B5EF4-FFF2-40B4-BE49-F238E27FC236}">
                <a16:creationId xmlns:a16="http://schemas.microsoft.com/office/drawing/2014/main" id="{6609EB71-F255-DC9A-97BF-DB450364F685}"/>
              </a:ext>
            </a:extLst>
          </p:cNvPr>
          <p:cNvSpPr txBox="1"/>
          <p:nvPr/>
        </p:nvSpPr>
        <p:spPr>
          <a:xfrm>
            <a:off x="3753794" y="1574829"/>
            <a:ext cx="4870919" cy="523220"/>
          </a:xfrm>
          <a:prstGeom prst="rect">
            <a:avLst/>
          </a:prstGeom>
          <a:noFill/>
        </p:spPr>
        <p:txBody>
          <a:bodyPr wrap="square" rtlCol="0">
            <a:spAutoFit/>
          </a:bodyPr>
          <a:lstStyle/>
          <a:p>
            <a:r>
              <a:rPr lang="en-GB" dirty="0">
                <a:highlight>
                  <a:srgbClr val="FFFF00"/>
                </a:highlight>
              </a:rPr>
              <a:t>Thus, GLS method able to gives weight to the model so it can fulfil assumptions</a:t>
            </a:r>
            <a:endParaRPr lang="en-ID" dirty="0">
              <a:highlight>
                <a:srgbClr val="FFFF00"/>
              </a:highlight>
            </a:endParaRPr>
          </a:p>
        </p:txBody>
      </p:sp>
      <p:pic>
        <p:nvPicPr>
          <p:cNvPr id="4" name="Picture 3">
            <a:extLst>
              <a:ext uri="{FF2B5EF4-FFF2-40B4-BE49-F238E27FC236}">
                <a16:creationId xmlns:a16="http://schemas.microsoft.com/office/drawing/2014/main" id="{25F98D74-278C-13E1-CF7E-B83A9D1616D8}"/>
              </a:ext>
            </a:extLst>
          </p:cNvPr>
          <p:cNvPicPr>
            <a:picLocks noChangeAspect="1"/>
          </p:cNvPicPr>
          <p:nvPr/>
        </p:nvPicPr>
        <p:blipFill>
          <a:blip r:embed="rId3"/>
          <a:stretch>
            <a:fillRect/>
          </a:stretch>
        </p:blipFill>
        <p:spPr>
          <a:xfrm>
            <a:off x="519287" y="1663255"/>
            <a:ext cx="2553056" cy="943107"/>
          </a:xfrm>
          <a:prstGeom prst="rect">
            <a:avLst/>
          </a:prstGeom>
        </p:spPr>
      </p:pic>
      <p:pic>
        <p:nvPicPr>
          <p:cNvPr id="7" name="Picture 6">
            <a:extLst>
              <a:ext uri="{FF2B5EF4-FFF2-40B4-BE49-F238E27FC236}">
                <a16:creationId xmlns:a16="http://schemas.microsoft.com/office/drawing/2014/main" id="{6A445379-0604-45D2-F9C1-BB7CA38825E1}"/>
              </a:ext>
            </a:extLst>
          </p:cNvPr>
          <p:cNvPicPr>
            <a:picLocks noChangeAspect="1"/>
          </p:cNvPicPr>
          <p:nvPr/>
        </p:nvPicPr>
        <p:blipFill>
          <a:blip r:embed="rId4"/>
          <a:stretch>
            <a:fillRect/>
          </a:stretch>
        </p:blipFill>
        <p:spPr>
          <a:xfrm>
            <a:off x="2216736" y="2677066"/>
            <a:ext cx="819264" cy="295316"/>
          </a:xfrm>
          <a:prstGeom prst="rect">
            <a:avLst/>
          </a:prstGeom>
        </p:spPr>
      </p:pic>
      <p:sp>
        <p:nvSpPr>
          <p:cNvPr id="10" name="TextBox 9">
            <a:extLst>
              <a:ext uri="{FF2B5EF4-FFF2-40B4-BE49-F238E27FC236}">
                <a16:creationId xmlns:a16="http://schemas.microsoft.com/office/drawing/2014/main" id="{D4E1BCF6-615D-FA53-597C-1356C0870BE5}"/>
              </a:ext>
            </a:extLst>
          </p:cNvPr>
          <p:cNvSpPr txBox="1"/>
          <p:nvPr/>
        </p:nvSpPr>
        <p:spPr>
          <a:xfrm>
            <a:off x="519287" y="2670836"/>
            <a:ext cx="1727201" cy="307777"/>
          </a:xfrm>
          <a:prstGeom prst="rect">
            <a:avLst/>
          </a:prstGeom>
          <a:noFill/>
        </p:spPr>
        <p:txBody>
          <a:bodyPr wrap="square" rtlCol="0">
            <a:spAutoFit/>
          </a:bodyPr>
          <a:lstStyle/>
          <a:p>
            <a:pPr algn="just"/>
            <a:r>
              <a:rPr lang="en-GB" dirty="0"/>
              <a:t>The assumption of</a:t>
            </a:r>
          </a:p>
        </p:txBody>
      </p:sp>
      <p:sp>
        <p:nvSpPr>
          <p:cNvPr id="12" name="TextBox 11">
            <a:extLst>
              <a:ext uri="{FF2B5EF4-FFF2-40B4-BE49-F238E27FC236}">
                <a16:creationId xmlns:a16="http://schemas.microsoft.com/office/drawing/2014/main" id="{08B9FE42-D760-C2EA-1B54-1E17B15E0275}"/>
              </a:ext>
            </a:extLst>
          </p:cNvPr>
          <p:cNvSpPr txBox="1"/>
          <p:nvPr/>
        </p:nvSpPr>
        <p:spPr>
          <a:xfrm>
            <a:off x="519287" y="2972382"/>
            <a:ext cx="1727201" cy="307777"/>
          </a:xfrm>
          <a:prstGeom prst="rect">
            <a:avLst/>
          </a:prstGeom>
          <a:noFill/>
        </p:spPr>
        <p:txBody>
          <a:bodyPr wrap="square" rtlCol="0">
            <a:spAutoFit/>
          </a:bodyPr>
          <a:lstStyle/>
          <a:p>
            <a:pPr algn="just"/>
            <a:r>
              <a:rPr lang="en-GB" dirty="0"/>
              <a:t>Doesn’t hold!</a:t>
            </a:r>
          </a:p>
        </p:txBody>
      </p:sp>
      <p:sp>
        <p:nvSpPr>
          <p:cNvPr id="13" name="Rectangle 12">
            <a:extLst>
              <a:ext uri="{FF2B5EF4-FFF2-40B4-BE49-F238E27FC236}">
                <a16:creationId xmlns:a16="http://schemas.microsoft.com/office/drawing/2014/main" id="{AEAA9A3F-B997-42F9-40B4-5793A4C0CDB3}"/>
              </a:ext>
            </a:extLst>
          </p:cNvPr>
          <p:cNvSpPr/>
          <p:nvPr/>
        </p:nvSpPr>
        <p:spPr>
          <a:xfrm>
            <a:off x="417688" y="1574829"/>
            <a:ext cx="2844800" cy="1840089"/>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AE78E50A-C1C6-841F-4184-E57257680F5F}"/>
              </a:ext>
            </a:extLst>
          </p:cNvPr>
          <p:cNvSpPr txBox="1"/>
          <p:nvPr/>
        </p:nvSpPr>
        <p:spPr>
          <a:xfrm>
            <a:off x="3753793" y="2347670"/>
            <a:ext cx="4870919" cy="954107"/>
          </a:xfrm>
          <a:prstGeom prst="rect">
            <a:avLst/>
          </a:prstGeom>
          <a:noFill/>
          <a:ln>
            <a:solidFill>
              <a:schemeClr val="tx1"/>
            </a:solidFill>
            <a:prstDash val="lgDashDot"/>
          </a:ln>
        </p:spPr>
        <p:txBody>
          <a:bodyPr wrap="square">
            <a:spAutoFit/>
          </a:bodyPr>
          <a:lstStyle/>
          <a:p>
            <a:r>
              <a:rPr lang="en-ID" dirty="0">
                <a:solidFill>
                  <a:srgbClr val="002060"/>
                </a:solidFill>
                <a:latin typeface="Courier New" panose="02070309020205020404" pitchFamily="49" charset="0"/>
                <a:cs typeface="Courier New" panose="02070309020205020404" pitchFamily="49" charset="0"/>
              </a:rPr>
              <a:t>Library(</a:t>
            </a:r>
            <a:r>
              <a:rPr lang="en-ID" dirty="0" err="1">
                <a:solidFill>
                  <a:srgbClr val="002060"/>
                </a:solidFill>
                <a:latin typeface="Courier New" panose="02070309020205020404" pitchFamily="49" charset="0"/>
                <a:cs typeface="Courier New" panose="02070309020205020404" pitchFamily="49" charset="0"/>
              </a:rPr>
              <a:t>nlme</a:t>
            </a:r>
            <a:r>
              <a:rPr lang="en-ID" dirty="0">
                <a:solidFill>
                  <a:srgbClr val="002060"/>
                </a:solidFill>
                <a:latin typeface="Courier New" panose="02070309020205020404" pitchFamily="49" charset="0"/>
                <a:cs typeface="Courier New" panose="02070309020205020404" pitchFamily="49" charset="0"/>
              </a:rPr>
              <a:t>)</a:t>
            </a:r>
          </a:p>
          <a:p>
            <a:endParaRPr lang="en-ID" dirty="0">
              <a:solidFill>
                <a:srgbClr val="002060"/>
              </a:solidFill>
              <a:latin typeface="Courier New" panose="02070309020205020404" pitchFamily="49" charset="0"/>
              <a:cs typeface="Courier New" panose="02070309020205020404" pitchFamily="49" charset="0"/>
            </a:endParaRPr>
          </a:p>
          <a:p>
            <a:r>
              <a:rPr lang="en-ID" dirty="0" err="1">
                <a:solidFill>
                  <a:srgbClr val="002060"/>
                </a:solidFill>
                <a:latin typeface="Courier New" panose="02070309020205020404" pitchFamily="49" charset="0"/>
                <a:cs typeface="Courier New" panose="02070309020205020404" pitchFamily="49" charset="0"/>
              </a:rPr>
              <a:t>gls</a:t>
            </a:r>
            <a:r>
              <a:rPr lang="en-ID" dirty="0">
                <a:solidFill>
                  <a:srgbClr val="002060"/>
                </a:solidFill>
                <a:latin typeface="Courier New" panose="02070309020205020404" pitchFamily="49" charset="0"/>
                <a:cs typeface="Courier New" panose="02070309020205020404" pitchFamily="49" charset="0"/>
              </a:rPr>
              <a:t>(</a:t>
            </a:r>
            <a:r>
              <a:rPr lang="en-ID" dirty="0" err="1">
                <a:solidFill>
                  <a:srgbClr val="002060"/>
                </a:solidFill>
                <a:latin typeface="Courier New" panose="02070309020205020404" pitchFamily="49" charset="0"/>
                <a:cs typeface="Courier New" panose="02070309020205020404" pitchFamily="49" charset="0"/>
              </a:rPr>
              <a:t>price~intst</a:t>
            </a:r>
            <a:r>
              <a:rPr lang="en-ID" dirty="0">
                <a:solidFill>
                  <a:srgbClr val="002060"/>
                </a:solidFill>
                <a:latin typeface="Courier New" panose="02070309020205020404" pitchFamily="49" charset="0"/>
                <a:cs typeface="Courier New" panose="02070309020205020404" pitchFamily="49" charset="0"/>
              </a:rPr>
              <a:t> + age + </a:t>
            </a:r>
            <a:r>
              <a:rPr lang="en-ID" dirty="0" err="1">
                <a:solidFill>
                  <a:srgbClr val="002060"/>
                </a:solidFill>
                <a:latin typeface="Courier New" panose="02070309020205020404" pitchFamily="49" charset="0"/>
                <a:cs typeface="Courier New" panose="02070309020205020404" pitchFamily="49" charset="0"/>
              </a:rPr>
              <a:t>agesq</a:t>
            </a:r>
            <a:r>
              <a:rPr lang="en-ID" dirty="0">
                <a:solidFill>
                  <a:srgbClr val="002060"/>
                </a:solidFill>
                <a:latin typeface="Courier New" panose="02070309020205020404" pitchFamily="49" charset="0"/>
                <a:cs typeface="Courier New" panose="02070309020205020404" pitchFamily="49" charset="0"/>
              </a:rPr>
              <a:t> + </a:t>
            </a:r>
            <a:r>
              <a:rPr lang="en-ID" dirty="0" err="1">
                <a:solidFill>
                  <a:srgbClr val="002060"/>
                </a:solidFill>
                <a:latin typeface="Courier New" panose="02070309020205020404" pitchFamily="49" charset="0"/>
                <a:cs typeface="Courier New" panose="02070309020205020404" pitchFamily="49" charset="0"/>
              </a:rPr>
              <a:t>nearinc</a:t>
            </a:r>
            <a:r>
              <a:rPr lang="en-ID" dirty="0">
                <a:solidFill>
                  <a:srgbClr val="002060"/>
                </a:solidFill>
                <a:latin typeface="Courier New" panose="02070309020205020404" pitchFamily="49" charset="0"/>
                <a:cs typeface="Courier New" panose="02070309020205020404" pitchFamily="49" charset="0"/>
              </a:rPr>
              <a:t>, weights=</a:t>
            </a:r>
            <a:r>
              <a:rPr lang="en-ID" dirty="0" err="1">
                <a:solidFill>
                  <a:srgbClr val="002060"/>
                </a:solidFill>
                <a:latin typeface="Courier New" panose="02070309020205020404" pitchFamily="49" charset="0"/>
                <a:cs typeface="Courier New" panose="02070309020205020404" pitchFamily="49" charset="0"/>
              </a:rPr>
              <a:t>varPower</a:t>
            </a:r>
            <a:r>
              <a:rPr lang="en-ID" dirty="0">
                <a:solidFill>
                  <a:srgbClr val="002060"/>
                </a:solidFill>
                <a:latin typeface="Courier New" panose="02070309020205020404" pitchFamily="49" charset="0"/>
                <a:cs typeface="Courier New" panose="02070309020205020404" pitchFamily="49" charset="0"/>
              </a:rPr>
              <a:t>(), data = </a:t>
            </a:r>
            <a:r>
              <a:rPr lang="en-ID" dirty="0" err="1">
                <a:solidFill>
                  <a:srgbClr val="002060"/>
                </a:solidFill>
                <a:latin typeface="Courier New" panose="02070309020205020404" pitchFamily="49" charset="0"/>
                <a:cs typeface="Courier New" panose="02070309020205020404" pitchFamily="49" charset="0"/>
              </a:rPr>
              <a:t>inc</a:t>
            </a:r>
            <a:r>
              <a:rPr lang="en-ID"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108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“Robust” Standard Error Regression</a:t>
            </a:r>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954107"/>
          </a:xfrm>
          <a:prstGeom prst="rect">
            <a:avLst/>
          </a:prstGeom>
          <a:noFill/>
        </p:spPr>
        <p:txBody>
          <a:bodyPr wrap="square" rtlCol="0">
            <a:spAutoFit/>
          </a:bodyPr>
          <a:lstStyle/>
          <a:p>
            <a:pPr algn="just"/>
            <a:r>
              <a:rPr lang="en-US" dirty="0"/>
              <a:t>A regression estimator is said to be robust if it is still reliable in the presence of outliers. On the other hand, its standard error is said to be robust if it is still reliable when the regression errors are autocorrelated and/or heteroskedastic (</a:t>
            </a:r>
            <a:r>
              <a:rPr lang="en-US" dirty="0" err="1"/>
              <a:t>Croux</a:t>
            </a:r>
            <a:r>
              <a:rPr lang="en-US" dirty="0"/>
              <a:t> et al., NA). “Robust” standard errors is a technique to obtain unbiased standard errors of OLS coefficients under heteroscedasticity. </a:t>
            </a:r>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393FF0-DD09-C99C-5B51-65D167D54AAA}"/>
                  </a:ext>
                </a:extLst>
              </p:cNvPr>
              <p:cNvSpPr txBox="1"/>
              <p:nvPr/>
            </p:nvSpPr>
            <p:spPr>
              <a:xfrm>
                <a:off x="417688" y="1772116"/>
                <a:ext cx="3697112" cy="1815882"/>
              </a:xfrm>
              <a:prstGeom prst="rect">
                <a:avLst/>
              </a:prstGeom>
              <a:noFill/>
            </p:spPr>
            <p:txBody>
              <a:bodyPr wrap="square" rtlCol="0">
                <a:spAutoFit/>
              </a:bodyPr>
              <a:lstStyle/>
              <a:p>
                <a:pPr algn="just"/>
                <a:r>
                  <a:rPr lang="en-US" dirty="0"/>
                  <a:t>How traditional OLS model calculates S.E:</a:t>
                </a:r>
              </a:p>
              <a:p>
                <a:pPr algn="just"/>
                <a:endParaRPr lang="en-US" dirty="0"/>
              </a:p>
              <a:p>
                <a:pPr algn="just"/>
                <a:endParaRPr lang="en-US" dirty="0"/>
              </a:p>
              <a:p>
                <a:pPr algn="just"/>
                <a:r>
                  <a:rPr lang="en-US" dirty="0"/>
                  <a:t>Where:</a:t>
                </a:r>
              </a:p>
              <a:p>
                <a:pPr algn="just"/>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oMath>
                </a14:m>
                <a:r>
                  <a:rPr lang="en-GB" dirty="0"/>
                  <a:t> model matrix</a:t>
                </a:r>
              </a:p>
              <a:p>
                <a:pPr algn="just"/>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oMath>
                </a14:m>
                <a:r>
                  <a:rPr lang="en-GB" dirty="0"/>
                  <a:t> </a:t>
                </a:r>
              </a:p>
              <a:p>
                <a:pPr algn="just"/>
                <a:r>
                  <a:rPr lang="en-GB" dirty="0"/>
                  <a:t>Hence, some people says this </a:t>
                </a:r>
                <a:r>
                  <a:rPr lang="en-GB" dirty="0" err="1"/>
                  <a:t>eq</a:t>
                </a:r>
                <a:r>
                  <a:rPr lang="en-GB" dirty="0"/>
                  <a:t> is “sandwich” eq.</a:t>
                </a:r>
              </a:p>
            </p:txBody>
          </p:sp>
        </mc:Choice>
        <mc:Fallback xmlns="">
          <p:sp>
            <p:nvSpPr>
              <p:cNvPr id="5" name="TextBox 4">
                <a:extLst>
                  <a:ext uri="{FF2B5EF4-FFF2-40B4-BE49-F238E27FC236}">
                    <a16:creationId xmlns:a16="http://schemas.microsoft.com/office/drawing/2014/main" id="{EB393FF0-DD09-C99C-5B51-65D167D54AAA}"/>
                  </a:ext>
                </a:extLst>
              </p:cNvPr>
              <p:cNvSpPr txBox="1">
                <a:spLocks noRot="1" noChangeAspect="1" noMove="1" noResize="1" noEditPoints="1" noAdjustHandles="1" noChangeArrowheads="1" noChangeShapeType="1" noTextEdit="1"/>
              </p:cNvSpPr>
              <p:nvPr/>
            </p:nvSpPr>
            <p:spPr>
              <a:xfrm>
                <a:off x="417688" y="1772116"/>
                <a:ext cx="3697112" cy="1815882"/>
              </a:xfrm>
              <a:prstGeom prst="rect">
                <a:avLst/>
              </a:prstGeom>
              <a:blipFill>
                <a:blip r:embed="rId3"/>
                <a:stretch>
                  <a:fillRect l="-495" t="-671" r="-495" b="-2349"/>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FE763020-F2AC-ED00-5BA4-13FC9E6E8EAA}"/>
              </a:ext>
            </a:extLst>
          </p:cNvPr>
          <p:cNvPicPr>
            <a:picLocks noChangeAspect="1"/>
          </p:cNvPicPr>
          <p:nvPr/>
        </p:nvPicPr>
        <p:blipFill>
          <a:blip r:embed="rId4"/>
          <a:stretch>
            <a:fillRect/>
          </a:stretch>
        </p:blipFill>
        <p:spPr>
          <a:xfrm>
            <a:off x="1034137" y="2146353"/>
            <a:ext cx="2135440" cy="237654"/>
          </a:xfrm>
          <a:prstGeom prst="rect">
            <a:avLst/>
          </a:prstGeom>
        </p:spPr>
      </p:pic>
      <p:sp>
        <p:nvSpPr>
          <p:cNvPr id="8" name="TextBox 7">
            <a:extLst>
              <a:ext uri="{FF2B5EF4-FFF2-40B4-BE49-F238E27FC236}">
                <a16:creationId xmlns:a16="http://schemas.microsoft.com/office/drawing/2014/main" id="{691AA592-682B-E769-74AB-AE1017F88C44}"/>
              </a:ext>
            </a:extLst>
          </p:cNvPr>
          <p:cNvSpPr txBox="1"/>
          <p:nvPr/>
        </p:nvSpPr>
        <p:spPr>
          <a:xfrm>
            <a:off x="417688" y="3592903"/>
            <a:ext cx="3697112" cy="738664"/>
          </a:xfrm>
          <a:prstGeom prst="rect">
            <a:avLst/>
          </a:prstGeom>
          <a:solidFill>
            <a:schemeClr val="accent2"/>
          </a:solidFill>
        </p:spPr>
        <p:txBody>
          <a:bodyPr wrap="square" rtlCol="0">
            <a:spAutoFit/>
          </a:bodyPr>
          <a:lstStyle/>
          <a:p>
            <a:pPr algn="just"/>
            <a:r>
              <a:rPr lang="en-GB" dirty="0"/>
              <a:t>The problem occurred when the estimated variance is not consistent and creating not accurate coefficients (and SE)</a:t>
            </a:r>
          </a:p>
        </p:txBody>
      </p:sp>
      <p:sp>
        <p:nvSpPr>
          <p:cNvPr id="9" name="TextBox 8">
            <a:extLst>
              <a:ext uri="{FF2B5EF4-FFF2-40B4-BE49-F238E27FC236}">
                <a16:creationId xmlns:a16="http://schemas.microsoft.com/office/drawing/2014/main" id="{140CD716-47E2-D527-8A46-1D82215C76DC}"/>
              </a:ext>
            </a:extLst>
          </p:cNvPr>
          <p:cNvSpPr txBox="1"/>
          <p:nvPr/>
        </p:nvSpPr>
        <p:spPr>
          <a:xfrm>
            <a:off x="4397212" y="1772116"/>
            <a:ext cx="4582402" cy="523220"/>
          </a:xfrm>
          <a:prstGeom prst="rect">
            <a:avLst/>
          </a:prstGeom>
          <a:solidFill>
            <a:schemeClr val="accent2"/>
          </a:solidFill>
        </p:spPr>
        <p:txBody>
          <a:bodyPr wrap="square" rtlCol="0">
            <a:spAutoFit/>
          </a:bodyPr>
          <a:lstStyle/>
          <a:p>
            <a:pPr algn="just"/>
            <a:r>
              <a:rPr lang="en-GB" dirty="0"/>
              <a:t>That’s why we need Robust standard error, to allow non-consistent variance in our model!</a:t>
            </a:r>
          </a:p>
        </p:txBody>
      </p:sp>
      <p:cxnSp>
        <p:nvCxnSpPr>
          <p:cNvPr id="11" name="Connector: Curved 10">
            <a:extLst>
              <a:ext uri="{FF2B5EF4-FFF2-40B4-BE49-F238E27FC236}">
                <a16:creationId xmlns:a16="http://schemas.microsoft.com/office/drawing/2014/main" id="{738BEA93-FC0E-E98A-E5B3-D0A3CB6E3994}"/>
              </a:ext>
            </a:extLst>
          </p:cNvPr>
          <p:cNvCxnSpPr>
            <a:stCxn id="8" idx="3"/>
            <a:endCxn id="9" idx="1"/>
          </p:cNvCxnSpPr>
          <p:nvPr/>
        </p:nvCxnSpPr>
        <p:spPr>
          <a:xfrm flipV="1">
            <a:off x="4114800" y="2033726"/>
            <a:ext cx="282412" cy="19285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6FFAA4-4941-13FD-BC30-D5F39A1DA9AF}"/>
              </a:ext>
            </a:extLst>
          </p:cNvPr>
          <p:cNvSpPr txBox="1"/>
          <p:nvPr/>
        </p:nvSpPr>
        <p:spPr>
          <a:xfrm>
            <a:off x="4411291" y="2361795"/>
            <a:ext cx="4582402" cy="1169551"/>
          </a:xfrm>
          <a:prstGeom prst="rect">
            <a:avLst/>
          </a:prstGeom>
          <a:noFill/>
        </p:spPr>
        <p:txBody>
          <a:bodyPr wrap="square" rtlCol="0">
            <a:spAutoFit/>
          </a:bodyPr>
          <a:lstStyle/>
          <a:p>
            <a:pPr algn="just"/>
            <a:r>
              <a:rPr lang="en-GB" dirty="0"/>
              <a:t>We can use HC1 (</a:t>
            </a:r>
            <a:r>
              <a:rPr lang="en-GB" dirty="0" err="1"/>
              <a:t>heteroskesdasticity</a:t>
            </a:r>
            <a:r>
              <a:rPr lang="en-GB" dirty="0"/>
              <a:t>-consistent) approach:</a:t>
            </a:r>
          </a:p>
          <a:p>
            <a:pPr algn="just"/>
            <a:endParaRPr lang="en-GB" dirty="0"/>
          </a:p>
          <a:p>
            <a:pPr algn="just"/>
            <a:endParaRPr lang="en-GB" dirty="0"/>
          </a:p>
          <a:p>
            <a:pPr algn="just"/>
            <a:r>
              <a:rPr lang="en-GB" dirty="0"/>
              <a:t>Or HC 3:</a:t>
            </a:r>
          </a:p>
        </p:txBody>
      </p:sp>
      <p:pic>
        <p:nvPicPr>
          <p:cNvPr id="14" name="Picture 13">
            <a:extLst>
              <a:ext uri="{FF2B5EF4-FFF2-40B4-BE49-F238E27FC236}">
                <a16:creationId xmlns:a16="http://schemas.microsoft.com/office/drawing/2014/main" id="{F9FFD9CB-3E88-B6D9-2CCB-A57D6B2B49FA}"/>
              </a:ext>
            </a:extLst>
          </p:cNvPr>
          <p:cNvPicPr>
            <a:picLocks noChangeAspect="1"/>
          </p:cNvPicPr>
          <p:nvPr/>
        </p:nvPicPr>
        <p:blipFill>
          <a:blip r:embed="rId5"/>
          <a:stretch>
            <a:fillRect/>
          </a:stretch>
        </p:blipFill>
        <p:spPr>
          <a:xfrm>
            <a:off x="6038899" y="2794159"/>
            <a:ext cx="1299027" cy="591595"/>
          </a:xfrm>
          <a:prstGeom prst="rect">
            <a:avLst/>
          </a:prstGeom>
        </p:spPr>
      </p:pic>
      <p:pic>
        <p:nvPicPr>
          <p:cNvPr id="16" name="Picture 15">
            <a:extLst>
              <a:ext uri="{FF2B5EF4-FFF2-40B4-BE49-F238E27FC236}">
                <a16:creationId xmlns:a16="http://schemas.microsoft.com/office/drawing/2014/main" id="{6771139E-D7D0-23F1-978D-B9289916098E}"/>
              </a:ext>
            </a:extLst>
          </p:cNvPr>
          <p:cNvPicPr>
            <a:picLocks noChangeAspect="1"/>
          </p:cNvPicPr>
          <p:nvPr/>
        </p:nvPicPr>
        <p:blipFill>
          <a:blip r:embed="rId6"/>
          <a:stretch>
            <a:fillRect/>
          </a:stretch>
        </p:blipFill>
        <p:spPr>
          <a:xfrm>
            <a:off x="6038899" y="3789648"/>
            <a:ext cx="1221008" cy="579149"/>
          </a:xfrm>
          <a:prstGeom prst="rect">
            <a:avLst/>
          </a:prstGeom>
        </p:spPr>
      </p:pic>
    </p:spTree>
    <p:extLst>
      <p:ext uri="{BB962C8B-B14F-4D97-AF65-F5344CB8AC3E}">
        <p14:creationId xmlns:p14="http://schemas.microsoft.com/office/powerpoint/2010/main" val="163668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Seemingly Unrelated Regression</a:t>
            </a:r>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954107"/>
          </a:xfrm>
          <a:prstGeom prst="rect">
            <a:avLst/>
          </a:prstGeom>
          <a:noFill/>
        </p:spPr>
        <p:txBody>
          <a:bodyPr wrap="square" rtlCol="0">
            <a:spAutoFit/>
          </a:bodyPr>
          <a:lstStyle/>
          <a:p>
            <a:pPr algn="just"/>
            <a:r>
              <a:rPr lang="en-GB" dirty="0"/>
              <a:t>A seemingly unrelated regression (SUR) system comprises several individual relationships that are linked by the fact that their disturbances are correlated. Such models have found many applications. For example, demand functions can be estimated for different households (or household types) for a given commodity.</a:t>
            </a:r>
          </a:p>
        </p:txBody>
      </p:sp>
      <p:sp>
        <p:nvSpPr>
          <p:cNvPr id="2" name="TextBox 1">
            <a:extLst>
              <a:ext uri="{FF2B5EF4-FFF2-40B4-BE49-F238E27FC236}">
                <a16:creationId xmlns:a16="http://schemas.microsoft.com/office/drawing/2014/main" id="{7ED9EA3B-E343-02A1-B6E7-AB3889406F44}"/>
              </a:ext>
            </a:extLst>
          </p:cNvPr>
          <p:cNvSpPr txBox="1"/>
          <p:nvPr/>
        </p:nvSpPr>
        <p:spPr>
          <a:xfrm>
            <a:off x="646407" y="1898717"/>
            <a:ext cx="7851185" cy="954107"/>
          </a:xfrm>
          <a:prstGeom prst="rect">
            <a:avLst/>
          </a:prstGeom>
          <a:noFill/>
          <a:ln>
            <a:solidFill>
              <a:schemeClr val="tx1"/>
            </a:solidFill>
            <a:prstDash val="lgDashDot"/>
          </a:ln>
        </p:spPr>
        <p:txBody>
          <a:bodyPr wrap="square">
            <a:spAutoFit/>
          </a:bodyPr>
          <a:lstStyle/>
          <a:p>
            <a:r>
              <a:rPr lang="en-ID" dirty="0">
                <a:solidFill>
                  <a:srgbClr val="002060"/>
                </a:solidFill>
                <a:latin typeface="Courier New" panose="02070309020205020404" pitchFamily="49" charset="0"/>
                <a:cs typeface="Courier New" panose="02070309020205020404" pitchFamily="49" charset="0"/>
              </a:rPr>
              <a:t>Library(</a:t>
            </a:r>
            <a:r>
              <a:rPr lang="en-ID" dirty="0" err="1">
                <a:solidFill>
                  <a:srgbClr val="002060"/>
                </a:solidFill>
                <a:latin typeface="Courier New" panose="02070309020205020404" pitchFamily="49" charset="0"/>
                <a:cs typeface="Courier New" panose="02070309020205020404" pitchFamily="49" charset="0"/>
              </a:rPr>
              <a:t>systemfit</a:t>
            </a:r>
            <a:r>
              <a:rPr lang="en-ID" dirty="0">
                <a:solidFill>
                  <a:srgbClr val="002060"/>
                </a:solidFill>
                <a:latin typeface="Courier New" panose="02070309020205020404" pitchFamily="49" charset="0"/>
                <a:cs typeface="Courier New" panose="02070309020205020404" pitchFamily="49" charset="0"/>
              </a:rPr>
              <a:t>)</a:t>
            </a:r>
          </a:p>
          <a:p>
            <a:endParaRPr lang="en-ID" dirty="0">
              <a:solidFill>
                <a:srgbClr val="002060"/>
              </a:solidFill>
              <a:latin typeface="Courier New" panose="02070309020205020404" pitchFamily="49" charset="0"/>
              <a:cs typeface="Courier New" panose="02070309020205020404" pitchFamily="49" charset="0"/>
            </a:endParaRPr>
          </a:p>
          <a:p>
            <a:r>
              <a:rPr lang="en-ID" dirty="0" err="1">
                <a:solidFill>
                  <a:srgbClr val="002060"/>
                </a:solidFill>
                <a:latin typeface="Courier New" panose="02070309020205020404" pitchFamily="49" charset="0"/>
                <a:cs typeface="Courier New" panose="02070309020205020404" pitchFamily="49" charset="0"/>
              </a:rPr>
              <a:t>fitsur</a:t>
            </a:r>
            <a:r>
              <a:rPr lang="en-ID" dirty="0">
                <a:solidFill>
                  <a:srgbClr val="002060"/>
                </a:solidFill>
                <a:latin typeface="Courier New" panose="02070309020205020404" pitchFamily="49" charset="0"/>
                <a:cs typeface="Courier New" panose="02070309020205020404" pitchFamily="49" charset="0"/>
              </a:rPr>
              <a:t> &lt;- </a:t>
            </a:r>
            <a:r>
              <a:rPr lang="en-ID" dirty="0" err="1">
                <a:solidFill>
                  <a:srgbClr val="002060"/>
                </a:solidFill>
                <a:latin typeface="Courier New" panose="02070309020205020404" pitchFamily="49" charset="0"/>
                <a:cs typeface="Courier New" panose="02070309020205020404" pitchFamily="49" charset="0"/>
              </a:rPr>
              <a:t>systemfit</a:t>
            </a:r>
            <a:r>
              <a:rPr lang="en-ID" dirty="0">
                <a:solidFill>
                  <a:srgbClr val="002060"/>
                </a:solidFill>
                <a:latin typeface="Courier New" panose="02070309020205020404" pitchFamily="49" charset="0"/>
                <a:cs typeface="Courier New" panose="02070309020205020404" pitchFamily="49" charset="0"/>
              </a:rPr>
              <a:t>(list(</a:t>
            </a:r>
            <a:r>
              <a:rPr lang="en-ID" dirty="0" err="1">
                <a:solidFill>
                  <a:srgbClr val="002060"/>
                </a:solidFill>
                <a:latin typeface="Courier New" panose="02070309020205020404" pitchFamily="49" charset="0"/>
                <a:cs typeface="Courier New" panose="02070309020205020404" pitchFamily="49" charset="0"/>
              </a:rPr>
              <a:t>readreg</a:t>
            </a:r>
            <a:r>
              <a:rPr lang="en-ID" dirty="0">
                <a:solidFill>
                  <a:srgbClr val="002060"/>
                </a:solidFill>
                <a:latin typeface="Courier New" panose="02070309020205020404" pitchFamily="49" charset="0"/>
                <a:cs typeface="Courier New" panose="02070309020205020404" pitchFamily="49" charset="0"/>
              </a:rPr>
              <a:t> = r1, </a:t>
            </a:r>
            <a:r>
              <a:rPr lang="en-ID" dirty="0" err="1">
                <a:solidFill>
                  <a:srgbClr val="002060"/>
                </a:solidFill>
                <a:latin typeface="Courier New" panose="02070309020205020404" pitchFamily="49" charset="0"/>
                <a:cs typeface="Courier New" panose="02070309020205020404" pitchFamily="49" charset="0"/>
              </a:rPr>
              <a:t>mathreg</a:t>
            </a:r>
            <a:r>
              <a:rPr lang="en-ID" dirty="0">
                <a:solidFill>
                  <a:srgbClr val="002060"/>
                </a:solidFill>
                <a:latin typeface="Courier New" panose="02070309020205020404" pitchFamily="49" charset="0"/>
                <a:cs typeface="Courier New" panose="02070309020205020404" pitchFamily="49" charset="0"/>
              </a:rPr>
              <a:t> = r2), method = "SUR", data=hsb2)</a:t>
            </a:r>
          </a:p>
        </p:txBody>
      </p:sp>
      <p:sp>
        <p:nvSpPr>
          <p:cNvPr id="4" name="TextBox 3">
            <a:extLst>
              <a:ext uri="{FF2B5EF4-FFF2-40B4-BE49-F238E27FC236}">
                <a16:creationId xmlns:a16="http://schemas.microsoft.com/office/drawing/2014/main" id="{0F2DFC2B-0ED0-9404-23FB-DADB57BB6586}"/>
              </a:ext>
            </a:extLst>
          </p:cNvPr>
          <p:cNvSpPr txBox="1"/>
          <p:nvPr/>
        </p:nvSpPr>
        <p:spPr>
          <a:xfrm>
            <a:off x="417688" y="3045884"/>
            <a:ext cx="8308624" cy="307777"/>
          </a:xfrm>
          <a:prstGeom prst="rect">
            <a:avLst/>
          </a:prstGeom>
          <a:noFill/>
        </p:spPr>
        <p:txBody>
          <a:bodyPr wrap="square" rtlCol="0">
            <a:spAutoFit/>
          </a:bodyPr>
          <a:lstStyle/>
          <a:p>
            <a:pPr algn="just"/>
            <a:r>
              <a:rPr lang="en-GB" dirty="0"/>
              <a:t>It can be used to tackle autocorrelation issue (like GLS).</a:t>
            </a:r>
          </a:p>
        </p:txBody>
      </p:sp>
    </p:spTree>
    <p:extLst>
      <p:ext uri="{BB962C8B-B14F-4D97-AF65-F5344CB8AC3E}">
        <p14:creationId xmlns:p14="http://schemas.microsoft.com/office/powerpoint/2010/main" val="120270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Maximum Likelihood</a:t>
            </a:r>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1169551"/>
          </a:xfrm>
          <a:prstGeom prst="rect">
            <a:avLst/>
          </a:prstGeom>
          <a:noFill/>
        </p:spPr>
        <p:txBody>
          <a:bodyPr wrap="square" rtlCol="0">
            <a:spAutoFit/>
          </a:bodyPr>
          <a:lstStyle/>
          <a:p>
            <a:pPr algn="just"/>
            <a:r>
              <a:rPr lang="en-GB" dirty="0"/>
              <a:t>maximum likelihood estimation (MLE) is a </a:t>
            </a:r>
            <a:r>
              <a:rPr lang="en-GB" b="1" dirty="0"/>
              <a:t>method of estimating the parameters of an assumed probability distribution, given some observed data. </a:t>
            </a:r>
            <a:r>
              <a:rPr lang="en-GB" dirty="0"/>
              <a:t>This is achieved by </a:t>
            </a:r>
            <a:r>
              <a:rPr lang="en-GB" b="1" dirty="0"/>
              <a:t>maximizing a likelihood function so that, under the assumed statistical model, the observed data is most probable</a:t>
            </a:r>
            <a:r>
              <a:rPr lang="en-GB" dirty="0"/>
              <a:t>. The point in the parameter space that maximizes the likelihood function is called the maximum likelihood estimate.</a:t>
            </a:r>
          </a:p>
        </p:txBody>
      </p:sp>
      <p:sp>
        <p:nvSpPr>
          <p:cNvPr id="2" name="TextBox 1">
            <a:extLst>
              <a:ext uri="{FF2B5EF4-FFF2-40B4-BE49-F238E27FC236}">
                <a16:creationId xmlns:a16="http://schemas.microsoft.com/office/drawing/2014/main" id="{BA69BAB4-1119-539C-1E14-92F79A2CF082}"/>
              </a:ext>
            </a:extLst>
          </p:cNvPr>
          <p:cNvSpPr txBox="1"/>
          <p:nvPr/>
        </p:nvSpPr>
        <p:spPr>
          <a:xfrm>
            <a:off x="417688" y="1921101"/>
            <a:ext cx="8308624" cy="523220"/>
          </a:xfrm>
          <a:prstGeom prst="rect">
            <a:avLst/>
          </a:prstGeom>
          <a:noFill/>
        </p:spPr>
        <p:txBody>
          <a:bodyPr wrap="square" rtlCol="0">
            <a:spAutoFit/>
          </a:bodyPr>
          <a:lstStyle/>
          <a:p>
            <a:pPr algn="just"/>
            <a:r>
              <a:rPr lang="en-GB" dirty="0"/>
              <a:t>Unlike OLS, we can specify the distribution of our model’s residual/parameters manually. Of course it is a bit challenging because we must understand the nature of data generating process (DGP).</a:t>
            </a:r>
          </a:p>
        </p:txBody>
      </p:sp>
      <p:sp>
        <p:nvSpPr>
          <p:cNvPr id="4" name="TextBox 3">
            <a:extLst>
              <a:ext uri="{FF2B5EF4-FFF2-40B4-BE49-F238E27FC236}">
                <a16:creationId xmlns:a16="http://schemas.microsoft.com/office/drawing/2014/main" id="{D9CDE99E-47AC-6DF6-4E66-2B6FA35EF296}"/>
              </a:ext>
            </a:extLst>
          </p:cNvPr>
          <p:cNvSpPr txBox="1"/>
          <p:nvPr/>
        </p:nvSpPr>
        <p:spPr>
          <a:xfrm>
            <a:off x="241240" y="2456301"/>
            <a:ext cx="8661520" cy="2123658"/>
          </a:xfrm>
          <a:prstGeom prst="rect">
            <a:avLst/>
          </a:prstGeom>
          <a:noFill/>
          <a:ln>
            <a:solidFill>
              <a:schemeClr val="tx1"/>
            </a:solidFill>
            <a:prstDash val="lgDashDot"/>
          </a:ln>
        </p:spPr>
        <p:txBody>
          <a:bodyPr wrap="square">
            <a:spAutoFit/>
          </a:bodyPr>
          <a:lstStyle/>
          <a:p>
            <a:r>
              <a:rPr lang="en-ID" sz="1200" dirty="0">
                <a:solidFill>
                  <a:srgbClr val="002060"/>
                </a:solidFill>
                <a:latin typeface="Courier New" panose="02070309020205020404" pitchFamily="49" charset="0"/>
                <a:cs typeface="Courier New" panose="02070309020205020404" pitchFamily="49" charset="0"/>
              </a:rPr>
              <a:t># Manual MLE </a:t>
            </a:r>
          </a:p>
          <a:p>
            <a:r>
              <a:rPr lang="en-ID" sz="1200" dirty="0">
                <a:solidFill>
                  <a:srgbClr val="002060"/>
                </a:solidFill>
                <a:latin typeface="Courier New" panose="02070309020205020404" pitchFamily="49" charset="0"/>
                <a:cs typeface="Courier New" panose="02070309020205020404" pitchFamily="49" charset="0"/>
              </a:rPr>
              <a:t>library(stats4)</a:t>
            </a:r>
          </a:p>
          <a:p>
            <a:endParaRPr lang="en-ID" sz="1200" dirty="0">
              <a:solidFill>
                <a:srgbClr val="002060"/>
              </a:solidFill>
              <a:latin typeface="Courier New" panose="02070309020205020404" pitchFamily="49" charset="0"/>
              <a:cs typeface="Courier New" panose="02070309020205020404" pitchFamily="49" charset="0"/>
            </a:endParaRPr>
          </a:p>
          <a:p>
            <a:r>
              <a:rPr lang="en-ID" sz="1200" dirty="0">
                <a:solidFill>
                  <a:srgbClr val="002060"/>
                </a:solidFill>
                <a:latin typeface="Courier New" panose="02070309020205020404" pitchFamily="49" charset="0"/>
                <a:cs typeface="Courier New" panose="02070309020205020404" pitchFamily="49" charset="0"/>
              </a:rPr>
              <a:t># Define the model using the </a:t>
            </a:r>
            <a:r>
              <a:rPr lang="en-ID" sz="1200" dirty="0" err="1">
                <a:solidFill>
                  <a:srgbClr val="002060"/>
                </a:solidFill>
                <a:latin typeface="Courier New" panose="02070309020205020404" pitchFamily="49" charset="0"/>
                <a:cs typeface="Courier New" panose="02070309020205020404" pitchFamily="49" charset="0"/>
              </a:rPr>
              <a:t>dnorm</a:t>
            </a:r>
            <a:r>
              <a:rPr lang="en-ID" sz="1200" dirty="0">
                <a:solidFill>
                  <a:srgbClr val="002060"/>
                </a:solidFill>
                <a:latin typeface="Courier New" panose="02070309020205020404" pitchFamily="49" charset="0"/>
                <a:cs typeface="Courier New" panose="02070309020205020404" pitchFamily="49" charset="0"/>
              </a:rPr>
              <a:t>() function</a:t>
            </a:r>
          </a:p>
          <a:p>
            <a:r>
              <a:rPr lang="en-ID" sz="1200" dirty="0">
                <a:solidFill>
                  <a:srgbClr val="002060"/>
                </a:solidFill>
                <a:latin typeface="Courier New" panose="02070309020205020404" pitchFamily="49" charset="0"/>
                <a:cs typeface="Courier New" panose="02070309020205020404" pitchFamily="49" charset="0"/>
              </a:rPr>
              <a:t>LL &lt;- function(beta_0, beta_1, sigma){</a:t>
            </a:r>
          </a:p>
          <a:p>
            <a:r>
              <a:rPr lang="en-ID" sz="1200" dirty="0">
                <a:solidFill>
                  <a:srgbClr val="002060"/>
                </a:solidFill>
                <a:latin typeface="Courier New" panose="02070309020205020404" pitchFamily="49" charset="0"/>
                <a:cs typeface="Courier New" panose="02070309020205020404" pitchFamily="49" charset="0"/>
              </a:rPr>
              <a:t>  -sum(</a:t>
            </a:r>
            <a:r>
              <a:rPr lang="en-ID" sz="1200" dirty="0" err="1">
                <a:solidFill>
                  <a:srgbClr val="002060"/>
                </a:solidFill>
                <a:latin typeface="Courier New" panose="02070309020205020404" pitchFamily="49" charset="0"/>
                <a:cs typeface="Courier New" panose="02070309020205020404" pitchFamily="49" charset="0"/>
              </a:rPr>
              <a:t>dnorm</a:t>
            </a:r>
            <a:r>
              <a:rPr lang="en-ID" sz="1200" dirty="0">
                <a:solidFill>
                  <a:srgbClr val="002060"/>
                </a:solidFill>
                <a:latin typeface="Courier New" panose="02070309020205020404" pitchFamily="49" charset="0"/>
                <a:cs typeface="Courier New" panose="02070309020205020404" pitchFamily="49" charset="0"/>
              </a:rPr>
              <a:t>(</a:t>
            </a:r>
            <a:r>
              <a:rPr lang="en-ID" sz="1200" dirty="0" err="1">
                <a:solidFill>
                  <a:srgbClr val="002060"/>
                </a:solidFill>
                <a:latin typeface="Courier New" panose="02070309020205020404" pitchFamily="49" charset="0"/>
                <a:cs typeface="Courier New" panose="02070309020205020404" pitchFamily="49" charset="0"/>
              </a:rPr>
              <a:t>Test_Score</a:t>
            </a:r>
            <a:r>
              <a:rPr lang="en-ID" sz="1200" dirty="0">
                <a:solidFill>
                  <a:srgbClr val="002060"/>
                </a:solidFill>
                <a:latin typeface="Courier New" panose="02070309020205020404" pitchFamily="49" charset="0"/>
                <a:cs typeface="Courier New" panose="02070309020205020404" pitchFamily="49" charset="0"/>
              </a:rPr>
              <a:t>,(beta_0+beta_1*</a:t>
            </a:r>
            <a:r>
              <a:rPr lang="en-ID" sz="1200" dirty="0" err="1">
                <a:solidFill>
                  <a:srgbClr val="002060"/>
                </a:solidFill>
                <a:latin typeface="Courier New" panose="02070309020205020404" pitchFamily="49" charset="0"/>
                <a:cs typeface="Courier New" panose="02070309020205020404" pitchFamily="49" charset="0"/>
              </a:rPr>
              <a:t>Teaching_Method</a:t>
            </a:r>
            <a:r>
              <a:rPr lang="en-ID" sz="1200" dirty="0">
                <a:solidFill>
                  <a:srgbClr val="002060"/>
                </a:solidFill>
                <a:latin typeface="Courier New" panose="02070309020205020404" pitchFamily="49" charset="0"/>
                <a:cs typeface="Courier New" panose="02070309020205020404" pitchFamily="49" charset="0"/>
              </a:rPr>
              <a:t>), sigma, log = TRUE))</a:t>
            </a:r>
          </a:p>
          <a:p>
            <a:r>
              <a:rPr lang="en-ID" sz="1200" dirty="0">
                <a:solidFill>
                  <a:srgbClr val="002060"/>
                </a:solidFill>
                <a:latin typeface="Courier New" panose="02070309020205020404" pitchFamily="49" charset="0"/>
                <a:cs typeface="Courier New" panose="02070309020205020404" pitchFamily="49" charset="0"/>
              </a:rPr>
              <a:t>}</a:t>
            </a:r>
          </a:p>
          <a:p>
            <a:endParaRPr lang="en-ID" sz="1200" dirty="0">
              <a:solidFill>
                <a:srgbClr val="002060"/>
              </a:solidFill>
              <a:latin typeface="Courier New" panose="02070309020205020404" pitchFamily="49" charset="0"/>
              <a:cs typeface="Courier New" panose="02070309020205020404" pitchFamily="49" charset="0"/>
            </a:endParaRPr>
          </a:p>
          <a:p>
            <a:r>
              <a:rPr lang="en-ID" sz="1200" dirty="0">
                <a:solidFill>
                  <a:srgbClr val="002060"/>
                </a:solidFill>
                <a:latin typeface="Courier New" panose="02070309020205020404" pitchFamily="49" charset="0"/>
                <a:cs typeface="Courier New" panose="02070309020205020404" pitchFamily="49" charset="0"/>
              </a:rPr>
              <a:t># use </a:t>
            </a:r>
            <a:r>
              <a:rPr lang="en-ID" sz="1200" dirty="0" err="1">
                <a:solidFill>
                  <a:srgbClr val="002060"/>
                </a:solidFill>
                <a:latin typeface="Courier New" panose="02070309020205020404" pitchFamily="49" charset="0"/>
                <a:cs typeface="Courier New" panose="02070309020205020404" pitchFamily="49" charset="0"/>
              </a:rPr>
              <a:t>mle</a:t>
            </a:r>
            <a:r>
              <a:rPr lang="en-ID" sz="1200" dirty="0">
                <a:solidFill>
                  <a:srgbClr val="002060"/>
                </a:solidFill>
                <a:latin typeface="Courier New" panose="02070309020205020404" pitchFamily="49" charset="0"/>
                <a:cs typeface="Courier New" panose="02070309020205020404" pitchFamily="49" charset="0"/>
              </a:rPr>
              <a:t>() function to calculate regression coefficients </a:t>
            </a:r>
          </a:p>
          <a:p>
            <a:endParaRPr lang="en-ID" sz="1200" dirty="0">
              <a:solidFill>
                <a:srgbClr val="002060"/>
              </a:solidFill>
              <a:latin typeface="Courier New" panose="02070309020205020404" pitchFamily="49" charset="0"/>
              <a:cs typeface="Courier New" panose="02070309020205020404" pitchFamily="49" charset="0"/>
            </a:endParaRPr>
          </a:p>
          <a:p>
            <a:r>
              <a:rPr lang="en-ID" sz="1200" dirty="0">
                <a:solidFill>
                  <a:srgbClr val="002060"/>
                </a:solidFill>
                <a:latin typeface="Courier New" panose="02070309020205020404" pitchFamily="49" charset="0"/>
                <a:cs typeface="Courier New" panose="02070309020205020404" pitchFamily="49" charset="0"/>
              </a:rPr>
              <a:t>result_1 &lt;- </a:t>
            </a:r>
            <a:r>
              <a:rPr lang="en-ID" sz="1200" dirty="0" err="1">
                <a:solidFill>
                  <a:srgbClr val="002060"/>
                </a:solidFill>
                <a:latin typeface="Courier New" panose="02070309020205020404" pitchFamily="49" charset="0"/>
                <a:cs typeface="Courier New" panose="02070309020205020404" pitchFamily="49" charset="0"/>
              </a:rPr>
              <a:t>mle</a:t>
            </a:r>
            <a:r>
              <a:rPr lang="en-ID" sz="1200" dirty="0">
                <a:solidFill>
                  <a:srgbClr val="002060"/>
                </a:solidFill>
                <a:latin typeface="Courier New" panose="02070309020205020404" pitchFamily="49" charset="0"/>
                <a:cs typeface="Courier New" panose="02070309020205020404" pitchFamily="49" charset="0"/>
              </a:rPr>
              <a:t>(LL, start = list(beta_0 = 1, beta_1=1, sigma = 19))</a:t>
            </a:r>
          </a:p>
        </p:txBody>
      </p:sp>
    </p:spTree>
    <p:extLst>
      <p:ext uri="{BB962C8B-B14F-4D97-AF65-F5344CB8AC3E}">
        <p14:creationId xmlns:p14="http://schemas.microsoft.com/office/powerpoint/2010/main" val="246600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Generalized Method </a:t>
            </a:r>
            <a:r>
              <a:rPr lang="en-GB" dirty="0"/>
              <a:t>of Moment</a:t>
            </a:r>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738664"/>
          </a:xfrm>
          <a:prstGeom prst="rect">
            <a:avLst/>
          </a:prstGeom>
          <a:noFill/>
        </p:spPr>
        <p:txBody>
          <a:bodyPr wrap="square" rtlCol="0">
            <a:spAutoFit/>
          </a:bodyPr>
          <a:lstStyle/>
          <a:p>
            <a:pPr algn="just"/>
            <a:r>
              <a:rPr lang="en-GB" dirty="0"/>
              <a:t>In Statistics, Moments are popularly used to describe the characteristic of a distribution. Let’s say the random variable of our interest is X then, moments are defined as the X’s expected values.</a:t>
            </a:r>
          </a:p>
          <a:p>
            <a:pPr algn="just"/>
            <a:r>
              <a:rPr lang="en-GB" dirty="0"/>
              <a:t>For Example, E(X), E(X²), E(X³), E(X⁴),…, etc.</a:t>
            </a:r>
          </a:p>
        </p:txBody>
      </p:sp>
      <p:graphicFrame>
        <p:nvGraphicFramePr>
          <p:cNvPr id="7" name="Table 6">
            <a:extLst>
              <a:ext uri="{FF2B5EF4-FFF2-40B4-BE49-F238E27FC236}">
                <a16:creationId xmlns:a16="http://schemas.microsoft.com/office/drawing/2014/main" id="{857BD3EC-87CF-7C7A-91F1-2EEA6C8A64DF}"/>
              </a:ext>
            </a:extLst>
          </p:cNvPr>
          <p:cNvGraphicFramePr>
            <a:graphicFrameLocks noGrp="1"/>
          </p:cNvGraphicFramePr>
          <p:nvPr>
            <p:extLst>
              <p:ext uri="{D42A27DB-BD31-4B8C-83A1-F6EECF244321}">
                <p14:modId xmlns:p14="http://schemas.microsoft.com/office/powerpoint/2010/main" val="2880475421"/>
              </p:ext>
            </p:extLst>
          </p:nvPr>
        </p:nvGraphicFramePr>
        <p:xfrm>
          <a:off x="413901" y="1462560"/>
          <a:ext cx="4794604" cy="1676400"/>
        </p:xfrm>
        <a:graphic>
          <a:graphicData uri="http://schemas.openxmlformats.org/drawingml/2006/table">
            <a:tbl>
              <a:tblPr firstRow="1" bandRow="1">
                <a:tableStyleId>{5C22544A-7EE6-4342-B048-85BDC9FD1C3A}</a:tableStyleId>
              </a:tblPr>
              <a:tblGrid>
                <a:gridCol w="2554506">
                  <a:extLst>
                    <a:ext uri="{9D8B030D-6E8A-4147-A177-3AD203B41FA5}">
                      <a16:colId xmlns:a16="http://schemas.microsoft.com/office/drawing/2014/main" val="163623482"/>
                    </a:ext>
                  </a:extLst>
                </a:gridCol>
                <a:gridCol w="2240098">
                  <a:extLst>
                    <a:ext uri="{9D8B030D-6E8A-4147-A177-3AD203B41FA5}">
                      <a16:colId xmlns:a16="http://schemas.microsoft.com/office/drawing/2014/main" val="965532193"/>
                    </a:ext>
                  </a:extLst>
                </a:gridCol>
              </a:tblGrid>
              <a:tr h="208691">
                <a:tc>
                  <a:txBody>
                    <a:bodyPr/>
                    <a:lstStyle/>
                    <a:p>
                      <a:endParaRPr lang="en-ID" sz="1000" dirty="0"/>
                    </a:p>
                  </a:txBody>
                  <a:tcPr/>
                </a:tc>
                <a:tc>
                  <a:txBody>
                    <a:bodyPr/>
                    <a:lstStyle/>
                    <a:p>
                      <a:endParaRPr lang="en-ID" sz="1000" dirty="0"/>
                    </a:p>
                  </a:txBody>
                  <a:tcPr/>
                </a:tc>
                <a:extLst>
                  <a:ext uri="{0D108BD9-81ED-4DB2-BD59-A6C34878D82A}">
                    <a16:rowId xmlns:a16="http://schemas.microsoft.com/office/drawing/2014/main" val="2549376169"/>
                  </a:ext>
                </a:extLst>
              </a:tr>
              <a:tr h="2086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1" i="0" u="none" strike="noStrike" kern="0" cap="none" spc="0" normalizeH="0" baseline="0" noProof="0" dirty="0">
                          <a:ln>
                            <a:noFill/>
                          </a:ln>
                          <a:solidFill>
                            <a:srgbClr val="242424"/>
                          </a:solidFill>
                          <a:effectLst/>
                          <a:uLnTx/>
                          <a:uFillTx/>
                          <a:latin typeface="source-serif-pro"/>
                          <a:cs typeface="Arial"/>
                          <a:sym typeface="Arial"/>
                        </a:rPr>
                        <a:t>1) First Moment:</a:t>
                      </a:r>
                      <a:r>
                        <a:rPr kumimoji="0" lang="en-GB" sz="1000" b="0" i="0" u="none" strike="noStrike" kern="0" cap="none" spc="0" normalizeH="0" baseline="0" noProof="0" dirty="0">
                          <a:ln>
                            <a:noFill/>
                          </a:ln>
                          <a:solidFill>
                            <a:srgbClr val="242424"/>
                          </a:solidFill>
                          <a:effectLst/>
                          <a:uLnTx/>
                          <a:uFillTx/>
                          <a:latin typeface="source-serif-pro"/>
                          <a:cs typeface="Arial"/>
                          <a:sym typeface="Arial"/>
                        </a:rPr>
                        <a:t> Measure of the central location. </a:t>
                      </a:r>
                    </a:p>
                  </a:txBody>
                  <a:tcPr/>
                </a:tc>
                <a:tc>
                  <a:txBody>
                    <a:bodyPr/>
                    <a:lstStyle/>
                    <a:p>
                      <a:r>
                        <a:rPr lang="en-US" sz="1000" dirty="0"/>
                        <a:t>Mean, Median, Mode</a:t>
                      </a:r>
                      <a:endParaRPr lang="en-ID" sz="1000" dirty="0"/>
                    </a:p>
                  </a:txBody>
                  <a:tcPr/>
                </a:tc>
                <a:extLst>
                  <a:ext uri="{0D108BD9-81ED-4DB2-BD59-A6C34878D82A}">
                    <a16:rowId xmlns:a16="http://schemas.microsoft.com/office/drawing/2014/main" val="3275414966"/>
                  </a:ext>
                </a:extLst>
              </a:tr>
              <a:tr h="2086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1" i="0" u="none" strike="noStrike" kern="0" cap="none" spc="0" normalizeH="0" baseline="0" noProof="0" dirty="0">
                          <a:ln>
                            <a:noFill/>
                          </a:ln>
                          <a:solidFill>
                            <a:srgbClr val="242424"/>
                          </a:solidFill>
                          <a:effectLst/>
                          <a:uLnTx/>
                          <a:uFillTx/>
                          <a:latin typeface="source-serif-pro"/>
                          <a:cs typeface="Arial"/>
                          <a:sym typeface="Arial"/>
                        </a:rPr>
                        <a:t>2) Second Moment:</a:t>
                      </a:r>
                      <a:r>
                        <a:rPr kumimoji="0" lang="en-GB" sz="1000" b="0" i="0" u="none" strike="noStrike" kern="0" cap="none" spc="0" normalizeH="0" baseline="0" noProof="0" dirty="0">
                          <a:ln>
                            <a:noFill/>
                          </a:ln>
                          <a:solidFill>
                            <a:srgbClr val="242424"/>
                          </a:solidFill>
                          <a:effectLst/>
                          <a:uLnTx/>
                          <a:uFillTx/>
                          <a:latin typeface="source-serif-pro"/>
                          <a:cs typeface="Arial"/>
                          <a:sym typeface="Arial"/>
                        </a:rPr>
                        <a:t> Measure of dispersion/spread.</a:t>
                      </a:r>
                    </a:p>
                  </a:txBody>
                  <a:tcPr/>
                </a:tc>
                <a:tc>
                  <a:txBody>
                    <a:bodyPr/>
                    <a:lstStyle/>
                    <a:p>
                      <a:r>
                        <a:rPr lang="en-US" sz="1000" dirty="0"/>
                        <a:t>Variance, Standard Deviation</a:t>
                      </a:r>
                      <a:endParaRPr lang="en-ID" sz="1000" dirty="0"/>
                    </a:p>
                  </a:txBody>
                  <a:tcPr/>
                </a:tc>
                <a:extLst>
                  <a:ext uri="{0D108BD9-81ED-4DB2-BD59-A6C34878D82A}">
                    <a16:rowId xmlns:a16="http://schemas.microsoft.com/office/drawing/2014/main" val="1221340328"/>
                  </a:ext>
                </a:extLst>
              </a:tr>
              <a:tr h="2086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1" i="0" u="none" strike="noStrike" kern="0" cap="none" spc="0" normalizeH="0" baseline="0" noProof="0" dirty="0">
                          <a:ln>
                            <a:noFill/>
                          </a:ln>
                          <a:solidFill>
                            <a:srgbClr val="242424"/>
                          </a:solidFill>
                          <a:effectLst/>
                          <a:uLnTx/>
                          <a:uFillTx/>
                          <a:latin typeface="source-serif-pro"/>
                          <a:cs typeface="Arial"/>
                          <a:sym typeface="Arial"/>
                        </a:rPr>
                        <a:t>3) Third Moment:</a:t>
                      </a:r>
                      <a:r>
                        <a:rPr kumimoji="0" lang="en-GB" sz="1000" b="0" i="0" u="none" strike="noStrike" kern="0" cap="none" spc="0" normalizeH="0" baseline="0" noProof="0" dirty="0">
                          <a:ln>
                            <a:noFill/>
                          </a:ln>
                          <a:solidFill>
                            <a:srgbClr val="242424"/>
                          </a:solidFill>
                          <a:effectLst/>
                          <a:uLnTx/>
                          <a:uFillTx/>
                          <a:latin typeface="source-serif-pro"/>
                          <a:cs typeface="Arial"/>
                          <a:sym typeface="Arial"/>
                        </a:rPr>
                        <a:t> Measure of asymmetry.</a:t>
                      </a:r>
                    </a:p>
                  </a:txBody>
                  <a:tcPr/>
                </a:tc>
                <a:tc>
                  <a:txBody>
                    <a:bodyPr/>
                    <a:lstStyle/>
                    <a:p>
                      <a:r>
                        <a:rPr lang="en-US" sz="1000" dirty="0"/>
                        <a:t>Skewness</a:t>
                      </a:r>
                      <a:endParaRPr lang="en-ID" sz="1000" dirty="0"/>
                    </a:p>
                  </a:txBody>
                  <a:tcPr/>
                </a:tc>
                <a:extLst>
                  <a:ext uri="{0D108BD9-81ED-4DB2-BD59-A6C34878D82A}">
                    <a16:rowId xmlns:a16="http://schemas.microsoft.com/office/drawing/2014/main" val="2403179784"/>
                  </a:ext>
                </a:extLst>
              </a:tr>
              <a:tr h="2086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1" i="0" u="none" strike="noStrike" kern="0" cap="none" spc="0" normalizeH="0" baseline="0" noProof="0" dirty="0">
                          <a:ln>
                            <a:noFill/>
                          </a:ln>
                          <a:solidFill>
                            <a:srgbClr val="242424"/>
                          </a:solidFill>
                          <a:effectLst/>
                          <a:uLnTx/>
                          <a:uFillTx/>
                          <a:latin typeface="source-serif-pro"/>
                          <a:cs typeface="Arial"/>
                          <a:sym typeface="Arial"/>
                        </a:rPr>
                        <a:t>4) Fourth Moment:</a:t>
                      </a:r>
                      <a:r>
                        <a:rPr kumimoji="0" lang="en-GB" sz="1000" b="0" i="0" u="none" strike="noStrike" kern="0" cap="none" spc="0" normalizeH="0" baseline="0" noProof="0" dirty="0">
                          <a:ln>
                            <a:noFill/>
                          </a:ln>
                          <a:solidFill>
                            <a:srgbClr val="242424"/>
                          </a:solidFill>
                          <a:effectLst/>
                          <a:uLnTx/>
                          <a:uFillTx/>
                          <a:latin typeface="source-serif-pro"/>
                          <a:cs typeface="Arial"/>
                          <a:sym typeface="Arial"/>
                        </a:rPr>
                        <a:t> Measure of outliers/</a:t>
                      </a:r>
                      <a:r>
                        <a:rPr kumimoji="0" lang="en-GB" sz="1000" b="0" i="0" u="none" strike="noStrike" kern="0" cap="none" spc="0" normalizeH="0" baseline="0" noProof="0" dirty="0" err="1">
                          <a:ln>
                            <a:noFill/>
                          </a:ln>
                          <a:solidFill>
                            <a:srgbClr val="242424"/>
                          </a:solidFill>
                          <a:effectLst/>
                          <a:uLnTx/>
                          <a:uFillTx/>
                          <a:latin typeface="source-serif-pro"/>
                          <a:cs typeface="Arial"/>
                          <a:sym typeface="Arial"/>
                        </a:rPr>
                        <a:t>tailedness</a:t>
                      </a:r>
                      <a:r>
                        <a:rPr kumimoji="0" lang="en-GB" sz="1000" b="0" i="0" u="none" strike="noStrike" kern="0" cap="none" spc="0" normalizeH="0" baseline="0" noProof="0" dirty="0">
                          <a:ln>
                            <a:noFill/>
                          </a:ln>
                          <a:solidFill>
                            <a:srgbClr val="242424"/>
                          </a:solidFill>
                          <a:effectLst/>
                          <a:uLnTx/>
                          <a:uFillTx/>
                          <a:latin typeface="source-serif-pro"/>
                          <a:cs typeface="Arial"/>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Kurtosis</a:t>
                      </a:r>
                      <a:endParaRPr lang="en-ID" sz="1000" dirty="0"/>
                    </a:p>
                  </a:txBody>
                  <a:tcPr/>
                </a:tc>
                <a:extLst>
                  <a:ext uri="{0D108BD9-81ED-4DB2-BD59-A6C34878D82A}">
                    <a16:rowId xmlns:a16="http://schemas.microsoft.com/office/drawing/2014/main" val="2747820120"/>
                  </a:ext>
                </a:extLst>
              </a:tr>
            </a:tbl>
          </a:graphicData>
        </a:graphic>
      </p:graphicFrame>
      <p:pic>
        <p:nvPicPr>
          <p:cNvPr id="9" name="Picture 8">
            <a:extLst>
              <a:ext uri="{FF2B5EF4-FFF2-40B4-BE49-F238E27FC236}">
                <a16:creationId xmlns:a16="http://schemas.microsoft.com/office/drawing/2014/main" id="{94D4C794-50FD-E2AC-FC08-49EB6A0601C1}"/>
              </a:ext>
            </a:extLst>
          </p:cNvPr>
          <p:cNvPicPr>
            <a:picLocks noChangeAspect="1"/>
          </p:cNvPicPr>
          <p:nvPr/>
        </p:nvPicPr>
        <p:blipFill>
          <a:blip r:embed="rId3"/>
          <a:stretch>
            <a:fillRect/>
          </a:stretch>
        </p:blipFill>
        <p:spPr>
          <a:xfrm>
            <a:off x="417148" y="3332808"/>
            <a:ext cx="1580985" cy="1454015"/>
          </a:xfrm>
          <a:prstGeom prst="rect">
            <a:avLst/>
          </a:prstGeom>
        </p:spPr>
      </p:pic>
      <p:pic>
        <p:nvPicPr>
          <p:cNvPr id="11" name="Picture 10">
            <a:extLst>
              <a:ext uri="{FF2B5EF4-FFF2-40B4-BE49-F238E27FC236}">
                <a16:creationId xmlns:a16="http://schemas.microsoft.com/office/drawing/2014/main" id="{44125AB4-C5A2-468A-54C9-E7C5948BE5F5}"/>
              </a:ext>
            </a:extLst>
          </p:cNvPr>
          <p:cNvPicPr>
            <a:picLocks noChangeAspect="1"/>
          </p:cNvPicPr>
          <p:nvPr/>
        </p:nvPicPr>
        <p:blipFill>
          <a:blip r:embed="rId4"/>
          <a:stretch>
            <a:fillRect/>
          </a:stretch>
        </p:blipFill>
        <p:spPr>
          <a:xfrm>
            <a:off x="1998133" y="3152346"/>
            <a:ext cx="1908362" cy="1634477"/>
          </a:xfrm>
          <a:prstGeom prst="rect">
            <a:avLst/>
          </a:prstGeom>
        </p:spPr>
      </p:pic>
      <p:pic>
        <p:nvPicPr>
          <p:cNvPr id="13" name="Picture 12">
            <a:extLst>
              <a:ext uri="{FF2B5EF4-FFF2-40B4-BE49-F238E27FC236}">
                <a16:creationId xmlns:a16="http://schemas.microsoft.com/office/drawing/2014/main" id="{5495E04C-1B3E-7B4A-E3C6-A651D1802BA4}"/>
              </a:ext>
            </a:extLst>
          </p:cNvPr>
          <p:cNvPicPr>
            <a:picLocks noChangeAspect="1"/>
          </p:cNvPicPr>
          <p:nvPr/>
        </p:nvPicPr>
        <p:blipFill>
          <a:blip r:embed="rId5"/>
          <a:stretch>
            <a:fillRect/>
          </a:stretch>
        </p:blipFill>
        <p:spPr>
          <a:xfrm>
            <a:off x="3906495" y="3152346"/>
            <a:ext cx="1908362" cy="1567275"/>
          </a:xfrm>
          <a:prstGeom prst="rect">
            <a:avLst/>
          </a:prstGeom>
        </p:spPr>
      </p:pic>
      <p:pic>
        <p:nvPicPr>
          <p:cNvPr id="15" name="Picture 14">
            <a:extLst>
              <a:ext uri="{FF2B5EF4-FFF2-40B4-BE49-F238E27FC236}">
                <a16:creationId xmlns:a16="http://schemas.microsoft.com/office/drawing/2014/main" id="{B2436F8F-E687-E34B-31BF-7C37A338A924}"/>
              </a:ext>
            </a:extLst>
          </p:cNvPr>
          <p:cNvPicPr>
            <a:picLocks noChangeAspect="1"/>
          </p:cNvPicPr>
          <p:nvPr/>
        </p:nvPicPr>
        <p:blipFill>
          <a:blip r:embed="rId6"/>
          <a:stretch>
            <a:fillRect/>
          </a:stretch>
        </p:blipFill>
        <p:spPr>
          <a:xfrm>
            <a:off x="6319778" y="3152346"/>
            <a:ext cx="2406534" cy="1332188"/>
          </a:xfrm>
          <a:prstGeom prst="rect">
            <a:avLst/>
          </a:prstGeom>
        </p:spPr>
      </p:pic>
      <p:sp>
        <p:nvSpPr>
          <p:cNvPr id="16" name="Rectangle 15">
            <a:extLst>
              <a:ext uri="{FF2B5EF4-FFF2-40B4-BE49-F238E27FC236}">
                <a16:creationId xmlns:a16="http://schemas.microsoft.com/office/drawing/2014/main" id="{A8793E00-22A2-4829-652A-00DB2FD95F9E}"/>
              </a:ext>
            </a:extLst>
          </p:cNvPr>
          <p:cNvSpPr/>
          <p:nvPr/>
        </p:nvSpPr>
        <p:spPr>
          <a:xfrm>
            <a:off x="417148" y="3152346"/>
            <a:ext cx="5486941" cy="1634477"/>
          </a:xfrm>
          <a:prstGeom prst="rect">
            <a:avLst/>
          </a:prstGeom>
          <a:noFill/>
          <a:ln w="952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F60A9746-F7BA-0B61-4847-821FA334834C}"/>
              </a:ext>
            </a:extLst>
          </p:cNvPr>
          <p:cNvSpPr txBox="1"/>
          <p:nvPr/>
        </p:nvSpPr>
        <p:spPr>
          <a:xfrm>
            <a:off x="327916" y="3088689"/>
            <a:ext cx="1043984" cy="307777"/>
          </a:xfrm>
          <a:prstGeom prst="rect">
            <a:avLst/>
          </a:prstGeom>
          <a:noFill/>
        </p:spPr>
        <p:txBody>
          <a:bodyPr wrap="square" rtlCol="0">
            <a:spAutoFit/>
          </a:bodyPr>
          <a:lstStyle/>
          <a:p>
            <a:r>
              <a:rPr lang="en-GB" dirty="0">
                <a:highlight>
                  <a:srgbClr val="FFFF00"/>
                </a:highlight>
              </a:rPr>
              <a:t>Skewness</a:t>
            </a:r>
            <a:endParaRPr lang="en-ID" dirty="0">
              <a:highlight>
                <a:srgbClr val="FFFF00"/>
              </a:highlight>
            </a:endParaRPr>
          </a:p>
        </p:txBody>
      </p:sp>
      <p:sp>
        <p:nvSpPr>
          <p:cNvPr id="18" name="Rectangle 17">
            <a:extLst>
              <a:ext uri="{FF2B5EF4-FFF2-40B4-BE49-F238E27FC236}">
                <a16:creationId xmlns:a16="http://schemas.microsoft.com/office/drawing/2014/main" id="{643483CC-832E-B6B8-D6C9-33B7F1C2E759}"/>
              </a:ext>
            </a:extLst>
          </p:cNvPr>
          <p:cNvSpPr/>
          <p:nvPr/>
        </p:nvSpPr>
        <p:spPr>
          <a:xfrm>
            <a:off x="6186311" y="3139157"/>
            <a:ext cx="2669093" cy="1634477"/>
          </a:xfrm>
          <a:prstGeom prst="rect">
            <a:avLst/>
          </a:prstGeom>
          <a:noFill/>
          <a:ln w="952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48CB6022-9EE9-0DF0-3941-405C791429F0}"/>
              </a:ext>
            </a:extLst>
          </p:cNvPr>
          <p:cNvSpPr txBox="1"/>
          <p:nvPr/>
        </p:nvSpPr>
        <p:spPr>
          <a:xfrm>
            <a:off x="6097079" y="3088688"/>
            <a:ext cx="1295821" cy="307777"/>
          </a:xfrm>
          <a:prstGeom prst="rect">
            <a:avLst/>
          </a:prstGeom>
          <a:noFill/>
        </p:spPr>
        <p:txBody>
          <a:bodyPr wrap="square" rtlCol="0">
            <a:spAutoFit/>
          </a:bodyPr>
          <a:lstStyle/>
          <a:p>
            <a:r>
              <a:rPr lang="en-GB" dirty="0">
                <a:highlight>
                  <a:srgbClr val="FFFF00"/>
                </a:highlight>
              </a:rPr>
              <a:t>Kurtosis</a:t>
            </a:r>
            <a:endParaRPr lang="en-ID" dirty="0">
              <a:highlight>
                <a:srgbClr val="FFFF00"/>
              </a:highlight>
            </a:endParaRPr>
          </a:p>
        </p:txBody>
      </p:sp>
      <p:sp>
        <p:nvSpPr>
          <p:cNvPr id="22" name="TextBox 21">
            <a:extLst>
              <a:ext uri="{FF2B5EF4-FFF2-40B4-BE49-F238E27FC236}">
                <a16:creationId xmlns:a16="http://schemas.microsoft.com/office/drawing/2014/main" id="{EE0E812C-FFBC-A432-D11D-2F74BE55A394}"/>
              </a:ext>
            </a:extLst>
          </p:cNvPr>
          <p:cNvSpPr txBox="1"/>
          <p:nvPr/>
        </p:nvSpPr>
        <p:spPr>
          <a:xfrm>
            <a:off x="5428343" y="1521964"/>
            <a:ext cx="3427061" cy="1477328"/>
          </a:xfrm>
          <a:prstGeom prst="rect">
            <a:avLst/>
          </a:prstGeom>
          <a:noFill/>
          <a:ln>
            <a:solidFill>
              <a:schemeClr val="accent1"/>
            </a:solidFill>
          </a:ln>
        </p:spPr>
        <p:txBody>
          <a:bodyPr wrap="square">
            <a:spAutoFit/>
          </a:bodyPr>
          <a:lstStyle/>
          <a:p>
            <a:pPr algn="l"/>
            <a:r>
              <a:rPr lang="en-GB" sz="1000" b="0" i="0" dirty="0">
                <a:solidFill>
                  <a:srgbClr val="383838"/>
                </a:solidFill>
                <a:effectLst/>
                <a:highlight>
                  <a:srgbClr val="FFFF00"/>
                </a:highlight>
                <a:latin typeface="Inter"/>
              </a:rPr>
              <a:t>Mesokurtic</a:t>
            </a:r>
          </a:p>
          <a:p>
            <a:pPr algn="l"/>
            <a:r>
              <a:rPr lang="en-GB" sz="1000" b="0" i="0" dirty="0">
                <a:solidFill>
                  <a:srgbClr val="383838"/>
                </a:solidFill>
                <a:effectLst/>
                <a:latin typeface="Inter"/>
              </a:rPr>
              <a:t>These types of distributions are having the kurtosis of 3 or excess kurtosis of 0.</a:t>
            </a:r>
          </a:p>
          <a:p>
            <a:pPr algn="l"/>
            <a:r>
              <a:rPr lang="en-GB" sz="1000" b="0" i="0" dirty="0">
                <a:solidFill>
                  <a:srgbClr val="383838"/>
                </a:solidFill>
                <a:effectLst/>
                <a:highlight>
                  <a:srgbClr val="FFFF00"/>
                </a:highlight>
                <a:latin typeface="Inter"/>
              </a:rPr>
              <a:t>Leptokurtic</a:t>
            </a:r>
          </a:p>
          <a:p>
            <a:pPr algn="l"/>
            <a:r>
              <a:rPr lang="en-GB" sz="1000" b="0" i="0" dirty="0">
                <a:solidFill>
                  <a:srgbClr val="383838"/>
                </a:solidFill>
                <a:effectLst/>
                <a:latin typeface="Inter"/>
              </a:rPr>
              <a:t>These types of distributions are having a kurtosis greater than 3, or excess kurtosis greater than 0. </a:t>
            </a:r>
          </a:p>
          <a:p>
            <a:pPr algn="l"/>
            <a:r>
              <a:rPr lang="en-GB" sz="1000" b="0" i="0" dirty="0">
                <a:solidFill>
                  <a:srgbClr val="383838"/>
                </a:solidFill>
                <a:effectLst/>
                <a:highlight>
                  <a:srgbClr val="FFFF00"/>
                </a:highlight>
                <a:latin typeface="Inter"/>
              </a:rPr>
              <a:t>Platykurtic</a:t>
            </a:r>
          </a:p>
          <a:p>
            <a:pPr algn="l"/>
            <a:r>
              <a:rPr lang="en-GB" sz="1000" b="0" i="0" dirty="0">
                <a:solidFill>
                  <a:srgbClr val="383838"/>
                </a:solidFill>
                <a:effectLst/>
                <a:latin typeface="Inter"/>
              </a:rPr>
              <a:t>These types of distributions are having the kurtosis smaller than 3 or excess kurtosis less than 0(negative). </a:t>
            </a:r>
          </a:p>
        </p:txBody>
      </p:sp>
    </p:spTree>
    <p:extLst>
      <p:ext uri="{BB962C8B-B14F-4D97-AF65-F5344CB8AC3E}">
        <p14:creationId xmlns:p14="http://schemas.microsoft.com/office/powerpoint/2010/main" val="198787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Generalized Method </a:t>
            </a:r>
            <a:r>
              <a:rPr lang="en-GB" dirty="0"/>
              <a:t>of Moment</a:t>
            </a:r>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738664"/>
          </a:xfrm>
          <a:prstGeom prst="rect">
            <a:avLst/>
          </a:prstGeom>
          <a:noFill/>
        </p:spPr>
        <p:txBody>
          <a:bodyPr wrap="square" rtlCol="0">
            <a:spAutoFit/>
          </a:bodyPr>
          <a:lstStyle/>
          <a:p>
            <a:pPr algn="just"/>
            <a:r>
              <a:rPr lang="en-GB" dirty="0"/>
              <a:t>For simplicity, GMM objectives is to optimize the model with respect to its decided moments. Unlike maximum likelihood estimation (MLE), GMM does not require complete knowledge of the distribution of the data. Only specified moments derived from an underlying model are needed for GMM estimation. </a:t>
            </a:r>
          </a:p>
        </p:txBody>
      </p:sp>
      <p:sp>
        <p:nvSpPr>
          <p:cNvPr id="5" name="TextBox 4">
            <a:extLst>
              <a:ext uri="{FF2B5EF4-FFF2-40B4-BE49-F238E27FC236}">
                <a16:creationId xmlns:a16="http://schemas.microsoft.com/office/drawing/2014/main" id="{E38CAE1D-6B00-4757-57E7-C42C96248227}"/>
              </a:ext>
            </a:extLst>
          </p:cNvPr>
          <p:cNvSpPr txBox="1"/>
          <p:nvPr/>
        </p:nvSpPr>
        <p:spPr>
          <a:xfrm>
            <a:off x="646407" y="1898717"/>
            <a:ext cx="7851185" cy="738664"/>
          </a:xfrm>
          <a:prstGeom prst="rect">
            <a:avLst/>
          </a:prstGeom>
          <a:noFill/>
          <a:ln>
            <a:solidFill>
              <a:schemeClr val="tx1"/>
            </a:solidFill>
            <a:prstDash val="lgDashDot"/>
          </a:ln>
        </p:spPr>
        <p:txBody>
          <a:bodyPr wrap="square">
            <a:spAutoFit/>
          </a:bodyPr>
          <a:lstStyle/>
          <a:p>
            <a:r>
              <a:rPr lang="en-ID" dirty="0">
                <a:solidFill>
                  <a:srgbClr val="002060"/>
                </a:solidFill>
                <a:latin typeface="Courier New" panose="02070309020205020404" pitchFamily="49" charset="0"/>
                <a:cs typeface="Courier New" panose="02070309020205020404" pitchFamily="49" charset="0"/>
              </a:rPr>
              <a:t>Library(</a:t>
            </a:r>
            <a:r>
              <a:rPr lang="en-ID" dirty="0" err="1">
                <a:solidFill>
                  <a:srgbClr val="002060"/>
                </a:solidFill>
                <a:latin typeface="Courier New" panose="02070309020205020404" pitchFamily="49" charset="0"/>
                <a:cs typeface="Courier New" panose="02070309020205020404" pitchFamily="49" charset="0"/>
              </a:rPr>
              <a:t>gmm</a:t>
            </a:r>
            <a:r>
              <a:rPr lang="en-ID" dirty="0">
                <a:solidFill>
                  <a:srgbClr val="002060"/>
                </a:solidFill>
                <a:latin typeface="Courier New" panose="02070309020205020404" pitchFamily="49" charset="0"/>
                <a:cs typeface="Courier New" panose="02070309020205020404" pitchFamily="49" charset="0"/>
              </a:rPr>
              <a:t>)</a:t>
            </a:r>
          </a:p>
          <a:p>
            <a:endParaRPr lang="en-ID" dirty="0">
              <a:solidFill>
                <a:srgbClr val="002060"/>
              </a:solidFill>
              <a:latin typeface="Courier New" panose="02070309020205020404" pitchFamily="49" charset="0"/>
              <a:cs typeface="Courier New" panose="02070309020205020404" pitchFamily="49" charset="0"/>
            </a:endParaRPr>
          </a:p>
          <a:p>
            <a:r>
              <a:rPr lang="en-ID" dirty="0" err="1">
                <a:solidFill>
                  <a:srgbClr val="002060"/>
                </a:solidFill>
                <a:latin typeface="Courier New" panose="02070309020205020404" pitchFamily="49" charset="0"/>
                <a:cs typeface="Courier New" panose="02070309020205020404" pitchFamily="49" charset="0"/>
              </a:rPr>
              <a:t>gmm_result</a:t>
            </a:r>
            <a:r>
              <a:rPr lang="en-ID" dirty="0">
                <a:solidFill>
                  <a:srgbClr val="002060"/>
                </a:solidFill>
                <a:latin typeface="Courier New" panose="02070309020205020404" pitchFamily="49" charset="0"/>
                <a:cs typeface="Courier New" panose="02070309020205020404" pitchFamily="49" charset="0"/>
              </a:rPr>
              <a:t> &lt;- </a:t>
            </a:r>
            <a:r>
              <a:rPr lang="en-ID" dirty="0" err="1">
                <a:solidFill>
                  <a:srgbClr val="002060"/>
                </a:solidFill>
                <a:latin typeface="Courier New" panose="02070309020205020404" pitchFamily="49" charset="0"/>
                <a:cs typeface="Courier New" panose="02070309020205020404" pitchFamily="49" charset="0"/>
              </a:rPr>
              <a:t>gmm</a:t>
            </a:r>
            <a:r>
              <a:rPr lang="en-ID" dirty="0">
                <a:solidFill>
                  <a:srgbClr val="002060"/>
                </a:solidFill>
                <a:latin typeface="Courier New" panose="02070309020205020404" pitchFamily="49" charset="0"/>
                <a:cs typeface="Courier New" panose="02070309020205020404" pitchFamily="49" charset="0"/>
              </a:rPr>
              <a:t>(</a:t>
            </a:r>
            <a:r>
              <a:rPr lang="en-ID" dirty="0" err="1">
                <a:solidFill>
                  <a:srgbClr val="002060"/>
                </a:solidFill>
                <a:latin typeface="Courier New" panose="02070309020205020404" pitchFamily="49" charset="0"/>
                <a:cs typeface="Courier New" panose="02070309020205020404" pitchFamily="49" charset="0"/>
              </a:rPr>
              <a:t>moment_conditions</a:t>
            </a:r>
            <a:r>
              <a:rPr lang="en-ID" dirty="0">
                <a:solidFill>
                  <a:srgbClr val="002060"/>
                </a:solidFill>
                <a:latin typeface="Courier New" panose="02070309020205020404" pitchFamily="49" charset="0"/>
                <a:cs typeface="Courier New" panose="02070309020205020404" pitchFamily="49" charset="0"/>
              </a:rPr>
              <a:t>, x = data, t0 = </a:t>
            </a:r>
            <a:r>
              <a:rPr lang="en-ID" dirty="0" err="1">
                <a:solidFill>
                  <a:srgbClr val="002060"/>
                </a:solidFill>
                <a:latin typeface="Courier New" panose="02070309020205020404" pitchFamily="49" charset="0"/>
                <a:cs typeface="Courier New" panose="02070309020205020404" pitchFamily="49" charset="0"/>
              </a:rPr>
              <a:t>initial_values</a:t>
            </a:r>
            <a:r>
              <a:rPr lang="en-ID"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03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body" idx="1"/>
          </p:nvPr>
        </p:nvSpPr>
        <p:spPr>
          <a:xfrm>
            <a:off x="723300" y="3192201"/>
            <a:ext cx="7697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6"/>
          <p:cNvSpPr txBox="1">
            <a:spLocks noGrp="1"/>
          </p:cNvSpPr>
          <p:nvPr>
            <p:ph type="ctrTitle" idx="4294967295"/>
          </p:nvPr>
        </p:nvSpPr>
        <p:spPr>
          <a:xfrm>
            <a:off x="1356750" y="1440075"/>
            <a:ext cx="6430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dirty="0"/>
              <a:t>Thank You</a:t>
            </a:r>
            <a:endParaRPr sz="35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1831</TotalTime>
  <Words>819</Words>
  <Application>Microsoft Office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Quattrocento Sans</vt:lpstr>
      <vt:lpstr>source-serif-pro</vt:lpstr>
      <vt:lpstr>Courier New</vt:lpstr>
      <vt:lpstr>Proxima Nova</vt:lpstr>
      <vt:lpstr>Cambria Math</vt:lpstr>
      <vt:lpstr>Lato</vt:lpstr>
      <vt:lpstr>Inter</vt:lpstr>
      <vt:lpstr>Arial</vt:lpstr>
      <vt:lpstr>Streamline</vt:lpstr>
      <vt:lpstr>GLS, GMM, SUR, MLE</vt:lpstr>
      <vt:lpstr>Generalized Least Square</vt:lpstr>
      <vt:lpstr>“Robust” Standard Error Regression</vt:lpstr>
      <vt:lpstr>Seemingly Unrelated Regression</vt:lpstr>
      <vt:lpstr>Maximum Likelihood</vt:lpstr>
      <vt:lpstr>Generalized Method of Moment</vt:lpstr>
      <vt:lpstr>Generalized Method of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 Struktur, Manajemen, dan Visualisasi Data Kuantitatif</dc:title>
  <cp:lastModifiedBy>Muhammad Akmal Farouqi</cp:lastModifiedBy>
  <cp:revision>14</cp:revision>
  <dcterms:modified xsi:type="dcterms:W3CDTF">2025-06-09T06:47:13Z</dcterms:modified>
</cp:coreProperties>
</file>