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3"/>
  </p:notesMasterIdLst>
  <p:sldIdLst>
    <p:sldId id="256" r:id="rId2"/>
    <p:sldId id="272" r:id="rId3"/>
    <p:sldId id="261" r:id="rId4"/>
    <p:sldId id="270" r:id="rId5"/>
    <p:sldId id="269" r:id="rId6"/>
    <p:sldId id="268" r:id="rId7"/>
    <p:sldId id="271" r:id="rId8"/>
    <p:sldId id="273" r:id="rId9"/>
    <p:sldId id="274" r:id="rId10"/>
    <p:sldId id="275" r:id="rId11"/>
    <p:sldId id="260"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Proxima Nova" panose="020B0604020202020204" charset="0"/>
      <p:regular r:id="rId22"/>
      <p:bold r:id="rId23"/>
      <p:italic r:id="rId24"/>
      <p:boldItalic r:id="rId25"/>
    </p:embeddedFont>
    <p:embeddedFont>
      <p:font typeface="Quattrocento Sans" panose="020B0502050000020003"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kmal Farouqi" userId="e4f78791bd2de569" providerId="LiveId" clId="{050EFEEF-082F-48C1-B026-1A03E5EE837A}"/>
    <pc:docChg chg="modSld sldOrd">
      <pc:chgData name="Muhammad Akmal Farouqi" userId="e4f78791bd2de569" providerId="LiveId" clId="{050EFEEF-082F-48C1-B026-1A03E5EE837A}" dt="2025-03-24T02:52:38.470" v="10" actId="113"/>
      <pc:docMkLst>
        <pc:docMk/>
      </pc:docMkLst>
      <pc:sldChg chg="modSp">
        <pc:chgData name="Muhammad Akmal Farouqi" userId="e4f78791bd2de569" providerId="LiveId" clId="{050EFEEF-082F-48C1-B026-1A03E5EE837A}" dt="2025-03-23T13:26:40.981" v="5" actId="20578"/>
        <pc:sldMkLst>
          <pc:docMk/>
          <pc:sldMk cId="2331083845" sldId="261"/>
        </pc:sldMkLst>
        <pc:spChg chg="mod">
          <ac:chgData name="Muhammad Akmal Farouqi" userId="e4f78791bd2de569" providerId="LiveId" clId="{050EFEEF-082F-48C1-B026-1A03E5EE837A}" dt="2025-03-23T13:26:40.981" v="5" actId="20578"/>
          <ac:spMkLst>
            <pc:docMk/>
            <pc:sldMk cId="2331083845" sldId="261"/>
            <ac:spMk id="4" creationId="{4C98F700-1EC4-9898-414E-05F31F087AF1}"/>
          </ac:spMkLst>
        </pc:spChg>
      </pc:sldChg>
      <pc:sldChg chg="modSp">
        <pc:chgData name="Muhammad Akmal Farouqi" userId="e4f78791bd2de569" providerId="LiveId" clId="{050EFEEF-082F-48C1-B026-1A03E5EE837A}" dt="2025-03-24T02:52:12.444" v="9" actId="20578"/>
        <pc:sldMkLst>
          <pc:docMk/>
          <pc:sldMk cId="4079849328" sldId="269"/>
        </pc:sldMkLst>
        <pc:spChg chg="mod">
          <ac:chgData name="Muhammad Akmal Farouqi" userId="e4f78791bd2de569" providerId="LiveId" clId="{050EFEEF-082F-48C1-B026-1A03E5EE837A}" dt="2025-03-24T02:52:12.444" v="9" actId="20578"/>
          <ac:spMkLst>
            <pc:docMk/>
            <pc:sldMk cId="4079849328" sldId="269"/>
            <ac:spMk id="4" creationId="{7688A9C4-F3C8-E11F-28A9-EAD4FF1E8E25}"/>
          </ac:spMkLst>
        </pc:spChg>
      </pc:sldChg>
      <pc:sldChg chg="ord">
        <pc:chgData name="Muhammad Akmal Farouqi" userId="e4f78791bd2de569" providerId="LiveId" clId="{050EFEEF-082F-48C1-B026-1A03E5EE837A}" dt="2025-03-22T17:32:38.800" v="1"/>
        <pc:sldMkLst>
          <pc:docMk/>
          <pc:sldMk cId="3713929195" sldId="270"/>
        </pc:sldMkLst>
      </pc:sldChg>
      <pc:sldChg chg="modSp mod">
        <pc:chgData name="Muhammad Akmal Farouqi" userId="e4f78791bd2de569" providerId="LiveId" clId="{050EFEEF-082F-48C1-B026-1A03E5EE837A}" dt="2025-03-24T02:52:38.470" v="10" actId="113"/>
        <pc:sldMkLst>
          <pc:docMk/>
          <pc:sldMk cId="869090860" sldId="271"/>
        </pc:sldMkLst>
        <pc:spChg chg="mod">
          <ac:chgData name="Muhammad Akmal Farouqi" userId="e4f78791bd2de569" providerId="LiveId" clId="{050EFEEF-082F-48C1-B026-1A03E5EE837A}" dt="2025-03-24T02:52:38.470" v="10" actId="113"/>
          <ac:spMkLst>
            <pc:docMk/>
            <pc:sldMk cId="869090860" sldId="271"/>
            <ac:spMk id="2" creationId="{6CE822F6-C04A-410A-0584-B31B0C5FE17B}"/>
          </ac:spMkLst>
        </pc:spChg>
        <pc:spChg chg="mod">
          <ac:chgData name="Muhammad Akmal Farouqi" userId="e4f78791bd2de569" providerId="LiveId" clId="{050EFEEF-082F-48C1-B026-1A03E5EE837A}" dt="2025-03-22T17:33:09.087" v="4" actId="20577"/>
          <ac:spMkLst>
            <pc:docMk/>
            <pc:sldMk cId="869090860" sldId="271"/>
            <ac:spMk id="8" creationId="{C4B2A333-F607-294C-317C-9A574A22E5DA}"/>
          </ac:spMkLst>
        </pc:spChg>
      </pc:sldChg>
    </pc:docChg>
  </pc:docChgLst>
  <pc:docChgLst>
    <pc:chgData name="muheqi2001" userId="6c415505-3ab9-4ae7-915e-a09ee782599f" providerId="ADAL" clId="{442D60DF-98B2-4ADD-8CCA-E2AE341646A8}"/>
    <pc:docChg chg="undo redo custSel addSld delSld modSld">
      <pc:chgData name="muheqi2001" userId="6c415505-3ab9-4ae7-915e-a09ee782599f" providerId="ADAL" clId="{442D60DF-98B2-4ADD-8CCA-E2AE341646A8}" dt="2024-03-05T16:37:11.122" v="2061" actId="20577"/>
      <pc:docMkLst>
        <pc:docMk/>
      </pc:docMkLst>
      <pc:sldChg chg="addSp modSp mod">
        <pc:chgData name="muheqi2001" userId="6c415505-3ab9-4ae7-915e-a09ee782599f" providerId="ADAL" clId="{442D60DF-98B2-4ADD-8CCA-E2AE341646A8}" dt="2024-03-05T12:05:24.869" v="11" actId="255"/>
        <pc:sldMkLst>
          <pc:docMk/>
          <pc:sldMk cId="0" sldId="256"/>
        </pc:sldMkLst>
      </pc:sldChg>
      <pc:sldChg chg="del">
        <pc:chgData name="muheqi2001" userId="6c415505-3ab9-4ae7-915e-a09ee782599f" providerId="ADAL" clId="{442D60DF-98B2-4ADD-8CCA-E2AE341646A8}" dt="2024-03-05T15:33:17.839" v="1100" actId="47"/>
        <pc:sldMkLst>
          <pc:docMk/>
          <pc:sldMk cId="0" sldId="257"/>
        </pc:sldMkLst>
      </pc:sldChg>
      <pc:sldChg chg="del">
        <pc:chgData name="muheqi2001" userId="6c415505-3ab9-4ae7-915e-a09ee782599f" providerId="ADAL" clId="{442D60DF-98B2-4ADD-8CCA-E2AE341646A8}" dt="2024-03-05T15:33:17.839" v="1100" actId="47"/>
        <pc:sldMkLst>
          <pc:docMk/>
          <pc:sldMk cId="0" sldId="258"/>
        </pc:sldMkLst>
      </pc:sldChg>
      <pc:sldChg chg="addSp delSp modSp mod">
        <pc:chgData name="muheqi2001" userId="6c415505-3ab9-4ae7-915e-a09ee782599f" providerId="ADAL" clId="{442D60DF-98B2-4ADD-8CCA-E2AE341646A8}" dt="2024-03-05T13:58:30.926" v="771"/>
        <pc:sldMkLst>
          <pc:docMk/>
          <pc:sldMk cId="2331083845" sldId="261"/>
        </pc:sldMkLst>
      </pc:sldChg>
      <pc:sldChg chg="del">
        <pc:chgData name="muheqi2001" userId="6c415505-3ab9-4ae7-915e-a09ee782599f" providerId="ADAL" clId="{442D60DF-98B2-4ADD-8CCA-E2AE341646A8}" dt="2024-03-05T15:33:17.839" v="1100" actId="47"/>
        <pc:sldMkLst>
          <pc:docMk/>
          <pc:sldMk cId="3671505953" sldId="262"/>
        </pc:sldMkLst>
      </pc:sldChg>
      <pc:sldChg chg="del">
        <pc:chgData name="muheqi2001" userId="6c415505-3ab9-4ae7-915e-a09ee782599f" providerId="ADAL" clId="{442D60DF-98B2-4ADD-8CCA-E2AE341646A8}" dt="2024-03-05T15:33:17.839" v="1100" actId="47"/>
        <pc:sldMkLst>
          <pc:docMk/>
          <pc:sldMk cId="3562568188" sldId="263"/>
        </pc:sldMkLst>
      </pc:sldChg>
      <pc:sldChg chg="del">
        <pc:chgData name="muheqi2001" userId="6c415505-3ab9-4ae7-915e-a09ee782599f" providerId="ADAL" clId="{442D60DF-98B2-4ADD-8CCA-E2AE341646A8}" dt="2024-03-05T15:33:17.839" v="1100" actId="47"/>
        <pc:sldMkLst>
          <pc:docMk/>
          <pc:sldMk cId="3643742634" sldId="290"/>
        </pc:sldMkLst>
      </pc:sldChg>
      <pc:sldChg chg="del">
        <pc:chgData name="muheqi2001" userId="6c415505-3ab9-4ae7-915e-a09ee782599f" providerId="ADAL" clId="{442D60DF-98B2-4ADD-8CCA-E2AE341646A8}" dt="2024-03-05T15:33:17.839" v="1100" actId="47"/>
        <pc:sldMkLst>
          <pc:docMk/>
          <pc:sldMk cId="2647247643" sldId="320"/>
        </pc:sldMkLst>
      </pc:sldChg>
      <pc:sldChg chg="del">
        <pc:chgData name="muheqi2001" userId="6c415505-3ab9-4ae7-915e-a09ee782599f" providerId="ADAL" clId="{442D60DF-98B2-4ADD-8CCA-E2AE341646A8}" dt="2024-03-05T15:33:17.839" v="1100" actId="47"/>
        <pc:sldMkLst>
          <pc:docMk/>
          <pc:sldMk cId="2579736610" sldId="321"/>
        </pc:sldMkLst>
      </pc:sldChg>
      <pc:sldChg chg="del">
        <pc:chgData name="muheqi2001" userId="6c415505-3ab9-4ae7-915e-a09ee782599f" providerId="ADAL" clId="{442D60DF-98B2-4ADD-8CCA-E2AE341646A8}" dt="2024-03-05T15:33:17.839" v="1100" actId="47"/>
        <pc:sldMkLst>
          <pc:docMk/>
          <pc:sldMk cId="3201354853" sldId="325"/>
        </pc:sldMkLst>
      </pc:sldChg>
      <pc:sldChg chg="del">
        <pc:chgData name="muheqi2001" userId="6c415505-3ab9-4ae7-915e-a09ee782599f" providerId="ADAL" clId="{442D60DF-98B2-4ADD-8CCA-E2AE341646A8}" dt="2024-03-05T15:33:17.839" v="1100" actId="47"/>
        <pc:sldMkLst>
          <pc:docMk/>
          <pc:sldMk cId="4214886988" sldId="326"/>
        </pc:sldMkLst>
      </pc:sldChg>
      <pc:sldChg chg="addSp delSp modSp add mod">
        <pc:chgData name="muheqi2001" userId="6c415505-3ab9-4ae7-915e-a09ee782599f" providerId="ADAL" clId="{442D60DF-98B2-4ADD-8CCA-E2AE341646A8}" dt="2024-03-05T15:43:32.725" v="1118" actId="1076"/>
        <pc:sldMkLst>
          <pc:docMk/>
          <pc:sldMk cId="69222642" sldId="327"/>
        </pc:sldMkLst>
      </pc:sldChg>
      <pc:sldChg chg="addSp delSp modSp add mod">
        <pc:chgData name="muheqi2001" userId="6c415505-3ab9-4ae7-915e-a09ee782599f" providerId="ADAL" clId="{442D60DF-98B2-4ADD-8CCA-E2AE341646A8}" dt="2024-03-05T15:51:18.026" v="1431" actId="207"/>
        <pc:sldMkLst>
          <pc:docMk/>
          <pc:sldMk cId="1833806858" sldId="328"/>
        </pc:sldMkLst>
      </pc:sldChg>
      <pc:sldChg chg="addSp delSp modSp add mod">
        <pc:chgData name="muheqi2001" userId="6c415505-3ab9-4ae7-915e-a09ee782599f" providerId="ADAL" clId="{442D60DF-98B2-4ADD-8CCA-E2AE341646A8}" dt="2024-03-05T16:05:52.526" v="1824" actId="123"/>
        <pc:sldMkLst>
          <pc:docMk/>
          <pc:sldMk cId="2659352110" sldId="329"/>
        </pc:sldMkLst>
      </pc:sldChg>
      <pc:sldChg chg="addSp delSp modSp add mod">
        <pc:chgData name="muheqi2001" userId="6c415505-3ab9-4ae7-915e-a09ee782599f" providerId="ADAL" clId="{442D60DF-98B2-4ADD-8CCA-E2AE341646A8}" dt="2024-03-05T16:11:14.488" v="1850" actId="255"/>
        <pc:sldMkLst>
          <pc:docMk/>
          <pc:sldMk cId="10267991" sldId="330"/>
        </pc:sldMkLst>
      </pc:sldChg>
      <pc:sldChg chg="addSp delSp modSp add mod">
        <pc:chgData name="muheqi2001" userId="6c415505-3ab9-4ae7-915e-a09ee782599f" providerId="ADAL" clId="{442D60DF-98B2-4ADD-8CCA-E2AE341646A8}" dt="2024-03-05T16:37:11.122" v="2061" actId="20577"/>
        <pc:sldMkLst>
          <pc:docMk/>
          <pc:sldMk cId="591344556" sldId="331"/>
        </pc:sldMkLst>
      </pc:sldChg>
      <pc:sldMasterChg chg="delSldLayout">
        <pc:chgData name="muheqi2001" userId="6c415505-3ab9-4ae7-915e-a09ee782599f" providerId="ADAL" clId="{442D60DF-98B2-4ADD-8CCA-E2AE341646A8}" dt="2024-03-05T15:33:17.839" v="1100" actId="47"/>
        <pc:sldMasterMkLst>
          <pc:docMk/>
          <pc:sldMasterMk cId="0" sldId="2147483658"/>
        </pc:sldMasterMkLst>
        <pc:sldLayoutChg chg="del">
          <pc:chgData name="muheqi2001" userId="6c415505-3ab9-4ae7-915e-a09ee782599f" providerId="ADAL" clId="{442D60DF-98B2-4ADD-8CCA-E2AE341646A8}" dt="2024-03-05T15:33:17.839" v="1100" actId="47"/>
          <pc:sldLayoutMkLst>
            <pc:docMk/>
            <pc:sldMasterMk cId="0" sldId="2147483658"/>
            <pc:sldLayoutMk cId="3306097798" sldId="2147483659"/>
          </pc:sldLayoutMkLst>
        </pc:sldLayoutChg>
      </pc:sldMasterChg>
    </pc:docChg>
  </pc:docChgLst>
  <pc:docChgLst>
    <pc:chgData name="Muhammad Akmal Farouqi" userId="e4f78791bd2de569" providerId="LiveId" clId="{489F7C76-2D37-4F6B-9287-05A2A2C46E03}"/>
    <pc:docChg chg="custSel modSld">
      <pc:chgData name="Muhammad Akmal Farouqi" userId="e4f78791bd2de569" providerId="LiveId" clId="{489F7C76-2D37-4F6B-9287-05A2A2C46E03}" dt="2025-06-09T06:51:16.938" v="11" actId="20577"/>
      <pc:docMkLst>
        <pc:docMk/>
      </pc:docMkLst>
      <pc:sldChg chg="addSp delSp modSp mod">
        <pc:chgData name="Muhammad Akmal Farouqi" userId="e4f78791bd2de569" providerId="LiveId" clId="{489F7C76-2D37-4F6B-9287-05A2A2C46E03}" dt="2025-06-09T06:51:16.938" v="11" actId="20577"/>
        <pc:sldMkLst>
          <pc:docMk/>
          <pc:sldMk cId="0" sldId="256"/>
        </pc:sldMkLst>
        <pc:spChg chg="add mod">
          <ac:chgData name="Muhammad Akmal Farouqi" userId="e4f78791bd2de569" providerId="LiveId" clId="{489F7C76-2D37-4F6B-9287-05A2A2C46E03}" dt="2025-06-09T06:51:12.652" v="0" actId="478"/>
          <ac:spMkLst>
            <pc:docMk/>
            <pc:sldMk cId="0" sldId="256"/>
            <ac:spMk id="3" creationId="{A8132FEB-C666-448A-633A-DC14D05D65A7}"/>
          </ac:spMkLst>
        </pc:spChg>
        <pc:spChg chg="mod">
          <ac:chgData name="Muhammad Akmal Farouqi" userId="e4f78791bd2de569" providerId="LiveId" clId="{489F7C76-2D37-4F6B-9287-05A2A2C46E03}" dt="2025-06-09T06:51:16.938" v="11" actId="20577"/>
          <ac:spMkLst>
            <pc:docMk/>
            <pc:sldMk cId="0" sldId="256"/>
            <ac:spMk id="108" creationId="{00000000-0000-0000-0000-000000000000}"/>
          </ac:spMkLst>
        </pc:spChg>
        <pc:spChg chg="del">
          <ac:chgData name="Muhammad Akmal Farouqi" userId="e4f78791bd2de569" providerId="LiveId" clId="{489F7C76-2D37-4F6B-9287-05A2A2C46E03}" dt="2025-06-09T06:51:12.652" v="0" actId="478"/>
          <ac:spMkLst>
            <pc:docMk/>
            <pc:sldMk cId="0" sldId="256"/>
            <ac:spMk id="111"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128DAF-60C2-452C-A3A6-1E9C7F68BA1E}"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ID"/>
        </a:p>
      </dgm:t>
    </dgm:pt>
    <dgm:pt modelId="{08D675EA-6D56-45AF-ADAC-825161B9B751}">
      <dgm:prSet phldrT="[Text]" custT="1"/>
      <dgm:spPr/>
      <dgm:t>
        <a:bodyPr/>
        <a:lstStyle/>
        <a:p>
          <a:r>
            <a:rPr lang="en-GB" sz="1200" dirty="0"/>
            <a:t>Data Preparation</a:t>
          </a:r>
          <a:endParaRPr lang="en-ID" sz="1200" dirty="0"/>
        </a:p>
      </dgm:t>
    </dgm:pt>
    <dgm:pt modelId="{9D298F2A-AD0E-488C-B5E0-F03E1856070F}" type="parTrans" cxnId="{73880684-7FC3-4817-9C78-ACA9AC9A83AD}">
      <dgm:prSet/>
      <dgm:spPr/>
      <dgm:t>
        <a:bodyPr/>
        <a:lstStyle/>
        <a:p>
          <a:endParaRPr lang="en-ID" sz="1200"/>
        </a:p>
      </dgm:t>
    </dgm:pt>
    <dgm:pt modelId="{EFA41E4C-A57F-4EDB-A30F-2A08388FDA8E}" type="sibTrans" cxnId="{73880684-7FC3-4817-9C78-ACA9AC9A83AD}">
      <dgm:prSet custT="1"/>
      <dgm:spPr/>
      <dgm:t>
        <a:bodyPr/>
        <a:lstStyle/>
        <a:p>
          <a:endParaRPr lang="en-ID" sz="1200"/>
        </a:p>
      </dgm:t>
    </dgm:pt>
    <dgm:pt modelId="{300E3C40-608F-4FA7-B621-FEF1896ACF9B}">
      <dgm:prSet phldrT="[Text]" custT="1"/>
      <dgm:spPr/>
      <dgm:t>
        <a:bodyPr/>
        <a:lstStyle/>
        <a:p>
          <a:r>
            <a:rPr lang="en-GB" sz="1200" dirty="0"/>
            <a:t>PS Estimation</a:t>
          </a:r>
          <a:endParaRPr lang="en-ID" sz="1200" dirty="0"/>
        </a:p>
      </dgm:t>
    </dgm:pt>
    <dgm:pt modelId="{07615433-2F77-4B3D-BCEB-F4D6B6877403}" type="parTrans" cxnId="{1BA29CF5-CB08-439A-842D-4A6A50979B80}">
      <dgm:prSet/>
      <dgm:spPr/>
      <dgm:t>
        <a:bodyPr/>
        <a:lstStyle/>
        <a:p>
          <a:endParaRPr lang="en-ID" sz="1200"/>
        </a:p>
      </dgm:t>
    </dgm:pt>
    <dgm:pt modelId="{7DCB8413-2E56-446F-9EC8-827E166A9EA4}" type="sibTrans" cxnId="{1BA29CF5-CB08-439A-842D-4A6A50979B80}">
      <dgm:prSet custT="1"/>
      <dgm:spPr/>
      <dgm:t>
        <a:bodyPr/>
        <a:lstStyle/>
        <a:p>
          <a:endParaRPr lang="en-ID" sz="1200"/>
        </a:p>
      </dgm:t>
    </dgm:pt>
    <dgm:pt modelId="{C468E127-C22C-4A03-8A38-B7360B699084}">
      <dgm:prSet phldrT="[Text]" custT="1"/>
      <dgm:spPr/>
      <dgm:t>
        <a:bodyPr/>
        <a:lstStyle/>
        <a:p>
          <a:r>
            <a:rPr lang="en-GB" sz="1200" dirty="0"/>
            <a:t>Data Matching</a:t>
          </a:r>
          <a:endParaRPr lang="en-ID" sz="1200" dirty="0"/>
        </a:p>
      </dgm:t>
    </dgm:pt>
    <dgm:pt modelId="{940F79D8-5A20-461C-A798-82B82774DFA9}" type="parTrans" cxnId="{58CFB338-75CB-4320-85B9-97BB333E772C}">
      <dgm:prSet/>
      <dgm:spPr/>
      <dgm:t>
        <a:bodyPr/>
        <a:lstStyle/>
        <a:p>
          <a:endParaRPr lang="en-ID" sz="1200"/>
        </a:p>
      </dgm:t>
    </dgm:pt>
    <dgm:pt modelId="{58377D32-6BF2-4EEB-8999-1CCA45F48CA5}" type="sibTrans" cxnId="{58CFB338-75CB-4320-85B9-97BB333E772C}">
      <dgm:prSet custT="1"/>
      <dgm:spPr/>
      <dgm:t>
        <a:bodyPr/>
        <a:lstStyle/>
        <a:p>
          <a:endParaRPr lang="en-ID" sz="1200"/>
        </a:p>
      </dgm:t>
    </dgm:pt>
    <dgm:pt modelId="{49E5D11D-E77F-41DC-9FFE-A8D5BC2EFDA7}">
      <dgm:prSet phldrT="[Text]" custT="1"/>
      <dgm:spPr/>
      <dgm:t>
        <a:bodyPr/>
        <a:lstStyle/>
        <a:p>
          <a:r>
            <a:rPr lang="en-GB" sz="1200" dirty="0"/>
            <a:t>Balance Diagnostic</a:t>
          </a:r>
          <a:endParaRPr lang="en-ID" sz="1200" dirty="0"/>
        </a:p>
      </dgm:t>
    </dgm:pt>
    <dgm:pt modelId="{5B7055E9-128C-432A-96B5-039B044A7E9D}" type="parTrans" cxnId="{C8FD2A41-080C-4A5E-A2A5-8CFA6241D337}">
      <dgm:prSet/>
      <dgm:spPr/>
      <dgm:t>
        <a:bodyPr/>
        <a:lstStyle/>
        <a:p>
          <a:endParaRPr lang="en-ID" sz="1200"/>
        </a:p>
      </dgm:t>
    </dgm:pt>
    <dgm:pt modelId="{CED3F499-445F-48A4-AF78-EE47C344F445}" type="sibTrans" cxnId="{C8FD2A41-080C-4A5E-A2A5-8CFA6241D337}">
      <dgm:prSet custT="1"/>
      <dgm:spPr/>
      <dgm:t>
        <a:bodyPr/>
        <a:lstStyle/>
        <a:p>
          <a:endParaRPr lang="en-ID" sz="1200"/>
        </a:p>
      </dgm:t>
    </dgm:pt>
    <dgm:pt modelId="{E8B3DB0C-A1EA-44E3-A07F-AB1B897593A4}">
      <dgm:prSet phldrT="[Text]" custT="1"/>
      <dgm:spPr/>
      <dgm:t>
        <a:bodyPr/>
        <a:lstStyle/>
        <a:p>
          <a:r>
            <a:rPr lang="en-GB" sz="1200" dirty="0"/>
            <a:t>Estimation</a:t>
          </a:r>
          <a:endParaRPr lang="en-ID" sz="1200" dirty="0"/>
        </a:p>
      </dgm:t>
    </dgm:pt>
    <dgm:pt modelId="{D52884D3-8C8B-4673-B3A1-8CABE118E90C}" type="parTrans" cxnId="{E9982D22-9AB0-4B74-9CBD-71E99C0D05F7}">
      <dgm:prSet/>
      <dgm:spPr/>
      <dgm:t>
        <a:bodyPr/>
        <a:lstStyle/>
        <a:p>
          <a:endParaRPr lang="en-ID" sz="1200"/>
        </a:p>
      </dgm:t>
    </dgm:pt>
    <dgm:pt modelId="{091F63A6-2D0C-411C-AEE3-DB8181E9E32A}" type="sibTrans" cxnId="{E9982D22-9AB0-4B74-9CBD-71E99C0D05F7}">
      <dgm:prSet/>
      <dgm:spPr/>
      <dgm:t>
        <a:bodyPr/>
        <a:lstStyle/>
        <a:p>
          <a:endParaRPr lang="en-ID" sz="1200"/>
        </a:p>
      </dgm:t>
    </dgm:pt>
    <dgm:pt modelId="{6F106B75-F158-4AFC-9A23-370FCEB7647F}" type="pres">
      <dgm:prSet presAssocID="{3C128DAF-60C2-452C-A3A6-1E9C7F68BA1E}" presName="Name0" presStyleCnt="0">
        <dgm:presLayoutVars>
          <dgm:dir/>
          <dgm:resizeHandles val="exact"/>
        </dgm:presLayoutVars>
      </dgm:prSet>
      <dgm:spPr/>
    </dgm:pt>
    <dgm:pt modelId="{17B25E8E-D085-4165-AC61-8D589641C91F}" type="pres">
      <dgm:prSet presAssocID="{08D675EA-6D56-45AF-ADAC-825161B9B751}" presName="node" presStyleLbl="node1" presStyleIdx="0" presStyleCnt="5">
        <dgm:presLayoutVars>
          <dgm:bulletEnabled val="1"/>
        </dgm:presLayoutVars>
      </dgm:prSet>
      <dgm:spPr/>
    </dgm:pt>
    <dgm:pt modelId="{07AEC924-425A-40FA-8FED-444A4D9ABE7B}" type="pres">
      <dgm:prSet presAssocID="{EFA41E4C-A57F-4EDB-A30F-2A08388FDA8E}" presName="sibTrans" presStyleLbl="sibTrans1D1" presStyleIdx="0" presStyleCnt="4"/>
      <dgm:spPr/>
    </dgm:pt>
    <dgm:pt modelId="{446B8A5E-A45E-4B63-93DE-2625E296A2C7}" type="pres">
      <dgm:prSet presAssocID="{EFA41E4C-A57F-4EDB-A30F-2A08388FDA8E}" presName="connectorText" presStyleLbl="sibTrans1D1" presStyleIdx="0" presStyleCnt="4"/>
      <dgm:spPr/>
    </dgm:pt>
    <dgm:pt modelId="{9FAFBF5E-A880-4B21-BA4E-9AFFDF069541}" type="pres">
      <dgm:prSet presAssocID="{300E3C40-608F-4FA7-B621-FEF1896ACF9B}" presName="node" presStyleLbl="node1" presStyleIdx="1" presStyleCnt="5">
        <dgm:presLayoutVars>
          <dgm:bulletEnabled val="1"/>
        </dgm:presLayoutVars>
      </dgm:prSet>
      <dgm:spPr/>
    </dgm:pt>
    <dgm:pt modelId="{D7D73089-33C9-4C46-AEBC-0F42B50DEAEF}" type="pres">
      <dgm:prSet presAssocID="{7DCB8413-2E56-446F-9EC8-827E166A9EA4}" presName="sibTrans" presStyleLbl="sibTrans1D1" presStyleIdx="1" presStyleCnt="4"/>
      <dgm:spPr/>
    </dgm:pt>
    <dgm:pt modelId="{100DA06B-3592-49CE-97C6-597E1EB51DD5}" type="pres">
      <dgm:prSet presAssocID="{7DCB8413-2E56-446F-9EC8-827E166A9EA4}" presName="connectorText" presStyleLbl="sibTrans1D1" presStyleIdx="1" presStyleCnt="4"/>
      <dgm:spPr/>
    </dgm:pt>
    <dgm:pt modelId="{8847EE60-6534-4677-86C4-CB45780D8BDC}" type="pres">
      <dgm:prSet presAssocID="{C468E127-C22C-4A03-8A38-B7360B699084}" presName="node" presStyleLbl="node1" presStyleIdx="2" presStyleCnt="5">
        <dgm:presLayoutVars>
          <dgm:bulletEnabled val="1"/>
        </dgm:presLayoutVars>
      </dgm:prSet>
      <dgm:spPr/>
    </dgm:pt>
    <dgm:pt modelId="{0B896A3D-752F-4DE6-8A39-D6D31B7FBF8A}" type="pres">
      <dgm:prSet presAssocID="{58377D32-6BF2-4EEB-8999-1CCA45F48CA5}" presName="sibTrans" presStyleLbl="sibTrans1D1" presStyleIdx="2" presStyleCnt="4"/>
      <dgm:spPr/>
    </dgm:pt>
    <dgm:pt modelId="{81A2851C-32EE-49AC-8AD9-692200B1A689}" type="pres">
      <dgm:prSet presAssocID="{58377D32-6BF2-4EEB-8999-1CCA45F48CA5}" presName="connectorText" presStyleLbl="sibTrans1D1" presStyleIdx="2" presStyleCnt="4"/>
      <dgm:spPr/>
    </dgm:pt>
    <dgm:pt modelId="{FD1C4F62-D593-4F1A-A476-E9A417F8045E}" type="pres">
      <dgm:prSet presAssocID="{49E5D11D-E77F-41DC-9FFE-A8D5BC2EFDA7}" presName="node" presStyleLbl="node1" presStyleIdx="3" presStyleCnt="5">
        <dgm:presLayoutVars>
          <dgm:bulletEnabled val="1"/>
        </dgm:presLayoutVars>
      </dgm:prSet>
      <dgm:spPr/>
    </dgm:pt>
    <dgm:pt modelId="{061BBE67-A94E-4BF2-B882-8D5A9A6C5EB4}" type="pres">
      <dgm:prSet presAssocID="{CED3F499-445F-48A4-AF78-EE47C344F445}" presName="sibTrans" presStyleLbl="sibTrans1D1" presStyleIdx="3" presStyleCnt="4"/>
      <dgm:spPr/>
    </dgm:pt>
    <dgm:pt modelId="{8A83964E-D344-4F1F-B673-C5209441FE9F}" type="pres">
      <dgm:prSet presAssocID="{CED3F499-445F-48A4-AF78-EE47C344F445}" presName="connectorText" presStyleLbl="sibTrans1D1" presStyleIdx="3" presStyleCnt="4"/>
      <dgm:spPr/>
    </dgm:pt>
    <dgm:pt modelId="{80CC0558-1347-4E21-BACB-C71D8023F155}" type="pres">
      <dgm:prSet presAssocID="{E8B3DB0C-A1EA-44E3-A07F-AB1B897593A4}" presName="node" presStyleLbl="node1" presStyleIdx="4" presStyleCnt="5">
        <dgm:presLayoutVars>
          <dgm:bulletEnabled val="1"/>
        </dgm:presLayoutVars>
      </dgm:prSet>
      <dgm:spPr/>
    </dgm:pt>
  </dgm:ptLst>
  <dgm:cxnLst>
    <dgm:cxn modelId="{4F24D502-3594-4832-AC4B-D0D98FC6F871}" type="presOf" srcId="{58377D32-6BF2-4EEB-8999-1CCA45F48CA5}" destId="{0B896A3D-752F-4DE6-8A39-D6D31B7FBF8A}" srcOrd="0" destOrd="0" presId="urn:microsoft.com/office/officeart/2005/8/layout/bProcess3"/>
    <dgm:cxn modelId="{418F0A18-5351-4181-A162-18336E219E9B}" type="presOf" srcId="{CED3F499-445F-48A4-AF78-EE47C344F445}" destId="{061BBE67-A94E-4BF2-B882-8D5A9A6C5EB4}" srcOrd="0" destOrd="0" presId="urn:microsoft.com/office/officeart/2005/8/layout/bProcess3"/>
    <dgm:cxn modelId="{E9982D22-9AB0-4B74-9CBD-71E99C0D05F7}" srcId="{3C128DAF-60C2-452C-A3A6-1E9C7F68BA1E}" destId="{E8B3DB0C-A1EA-44E3-A07F-AB1B897593A4}" srcOrd="4" destOrd="0" parTransId="{D52884D3-8C8B-4673-B3A1-8CABE118E90C}" sibTransId="{091F63A6-2D0C-411C-AEE3-DB8181E9E32A}"/>
    <dgm:cxn modelId="{B0BBA62B-7D04-48B2-8891-CEF69DB3D727}" type="presOf" srcId="{3C128DAF-60C2-452C-A3A6-1E9C7F68BA1E}" destId="{6F106B75-F158-4AFC-9A23-370FCEB7647F}" srcOrd="0" destOrd="0" presId="urn:microsoft.com/office/officeart/2005/8/layout/bProcess3"/>
    <dgm:cxn modelId="{F7729F2F-4B81-4E02-967A-57B3D6E30B50}" type="presOf" srcId="{EFA41E4C-A57F-4EDB-A30F-2A08388FDA8E}" destId="{07AEC924-425A-40FA-8FED-444A4D9ABE7B}" srcOrd="0" destOrd="0" presId="urn:microsoft.com/office/officeart/2005/8/layout/bProcess3"/>
    <dgm:cxn modelId="{A623D931-1098-4FCF-8370-C494658B39BA}" type="presOf" srcId="{C468E127-C22C-4A03-8A38-B7360B699084}" destId="{8847EE60-6534-4677-86C4-CB45780D8BDC}" srcOrd="0" destOrd="0" presId="urn:microsoft.com/office/officeart/2005/8/layout/bProcess3"/>
    <dgm:cxn modelId="{FAEFF932-6657-417B-8B2B-3268AC3F8DA5}" type="presOf" srcId="{EFA41E4C-A57F-4EDB-A30F-2A08388FDA8E}" destId="{446B8A5E-A45E-4B63-93DE-2625E296A2C7}" srcOrd="1" destOrd="0" presId="urn:microsoft.com/office/officeart/2005/8/layout/bProcess3"/>
    <dgm:cxn modelId="{58CFB338-75CB-4320-85B9-97BB333E772C}" srcId="{3C128DAF-60C2-452C-A3A6-1E9C7F68BA1E}" destId="{C468E127-C22C-4A03-8A38-B7360B699084}" srcOrd="2" destOrd="0" parTransId="{940F79D8-5A20-461C-A798-82B82774DFA9}" sibTransId="{58377D32-6BF2-4EEB-8999-1CCA45F48CA5}"/>
    <dgm:cxn modelId="{52A76C39-B5B8-4911-8E58-213489A15690}" type="presOf" srcId="{300E3C40-608F-4FA7-B621-FEF1896ACF9B}" destId="{9FAFBF5E-A880-4B21-BA4E-9AFFDF069541}" srcOrd="0" destOrd="0" presId="urn:microsoft.com/office/officeart/2005/8/layout/bProcess3"/>
    <dgm:cxn modelId="{C8FD2A41-080C-4A5E-A2A5-8CFA6241D337}" srcId="{3C128DAF-60C2-452C-A3A6-1E9C7F68BA1E}" destId="{49E5D11D-E77F-41DC-9FFE-A8D5BC2EFDA7}" srcOrd="3" destOrd="0" parTransId="{5B7055E9-128C-432A-96B5-039B044A7E9D}" sibTransId="{CED3F499-445F-48A4-AF78-EE47C344F445}"/>
    <dgm:cxn modelId="{BCEB1862-AE64-4CF8-A33F-255A67C5AA0D}" type="presOf" srcId="{CED3F499-445F-48A4-AF78-EE47C344F445}" destId="{8A83964E-D344-4F1F-B673-C5209441FE9F}" srcOrd="1" destOrd="0" presId="urn:microsoft.com/office/officeart/2005/8/layout/bProcess3"/>
    <dgm:cxn modelId="{20B35262-3526-457B-A654-A961B90D7031}" type="presOf" srcId="{E8B3DB0C-A1EA-44E3-A07F-AB1B897593A4}" destId="{80CC0558-1347-4E21-BACB-C71D8023F155}" srcOrd="0" destOrd="0" presId="urn:microsoft.com/office/officeart/2005/8/layout/bProcess3"/>
    <dgm:cxn modelId="{D53AAC67-0C28-4375-87B2-AACE2679646F}" type="presOf" srcId="{49E5D11D-E77F-41DC-9FFE-A8D5BC2EFDA7}" destId="{FD1C4F62-D593-4F1A-A476-E9A417F8045E}" srcOrd="0" destOrd="0" presId="urn:microsoft.com/office/officeart/2005/8/layout/bProcess3"/>
    <dgm:cxn modelId="{73880684-7FC3-4817-9C78-ACA9AC9A83AD}" srcId="{3C128DAF-60C2-452C-A3A6-1E9C7F68BA1E}" destId="{08D675EA-6D56-45AF-ADAC-825161B9B751}" srcOrd="0" destOrd="0" parTransId="{9D298F2A-AD0E-488C-B5E0-F03E1856070F}" sibTransId="{EFA41E4C-A57F-4EDB-A30F-2A08388FDA8E}"/>
    <dgm:cxn modelId="{BEC0D5B5-8B27-4852-BCC9-35EB2BA2EAFF}" type="presOf" srcId="{7DCB8413-2E56-446F-9EC8-827E166A9EA4}" destId="{D7D73089-33C9-4C46-AEBC-0F42B50DEAEF}" srcOrd="0" destOrd="0" presId="urn:microsoft.com/office/officeart/2005/8/layout/bProcess3"/>
    <dgm:cxn modelId="{1776DDCC-3B58-4D51-97BC-E813DCA937D9}" type="presOf" srcId="{7DCB8413-2E56-446F-9EC8-827E166A9EA4}" destId="{100DA06B-3592-49CE-97C6-597E1EB51DD5}" srcOrd="1" destOrd="0" presId="urn:microsoft.com/office/officeart/2005/8/layout/bProcess3"/>
    <dgm:cxn modelId="{3FB94DD7-B113-4008-97CF-5263951A2A20}" type="presOf" srcId="{58377D32-6BF2-4EEB-8999-1CCA45F48CA5}" destId="{81A2851C-32EE-49AC-8AD9-692200B1A689}" srcOrd="1" destOrd="0" presId="urn:microsoft.com/office/officeart/2005/8/layout/bProcess3"/>
    <dgm:cxn modelId="{46E394D9-13A0-4F19-BD3C-D07BDB3201A9}" type="presOf" srcId="{08D675EA-6D56-45AF-ADAC-825161B9B751}" destId="{17B25E8E-D085-4165-AC61-8D589641C91F}" srcOrd="0" destOrd="0" presId="urn:microsoft.com/office/officeart/2005/8/layout/bProcess3"/>
    <dgm:cxn modelId="{1BA29CF5-CB08-439A-842D-4A6A50979B80}" srcId="{3C128DAF-60C2-452C-A3A6-1E9C7F68BA1E}" destId="{300E3C40-608F-4FA7-B621-FEF1896ACF9B}" srcOrd="1" destOrd="0" parTransId="{07615433-2F77-4B3D-BCEB-F4D6B6877403}" sibTransId="{7DCB8413-2E56-446F-9EC8-827E166A9EA4}"/>
    <dgm:cxn modelId="{0049269E-F576-4A08-B697-5D6179D33DFA}" type="presParOf" srcId="{6F106B75-F158-4AFC-9A23-370FCEB7647F}" destId="{17B25E8E-D085-4165-AC61-8D589641C91F}" srcOrd="0" destOrd="0" presId="urn:microsoft.com/office/officeart/2005/8/layout/bProcess3"/>
    <dgm:cxn modelId="{01C83409-D4EC-454D-AFCB-E9CD08E8093C}" type="presParOf" srcId="{6F106B75-F158-4AFC-9A23-370FCEB7647F}" destId="{07AEC924-425A-40FA-8FED-444A4D9ABE7B}" srcOrd="1" destOrd="0" presId="urn:microsoft.com/office/officeart/2005/8/layout/bProcess3"/>
    <dgm:cxn modelId="{CBE039A0-7568-45E2-9B08-9567A3DB79BA}" type="presParOf" srcId="{07AEC924-425A-40FA-8FED-444A4D9ABE7B}" destId="{446B8A5E-A45E-4B63-93DE-2625E296A2C7}" srcOrd="0" destOrd="0" presId="urn:microsoft.com/office/officeart/2005/8/layout/bProcess3"/>
    <dgm:cxn modelId="{E174D7EF-C9DB-43CD-BE53-305B8B357865}" type="presParOf" srcId="{6F106B75-F158-4AFC-9A23-370FCEB7647F}" destId="{9FAFBF5E-A880-4B21-BA4E-9AFFDF069541}" srcOrd="2" destOrd="0" presId="urn:microsoft.com/office/officeart/2005/8/layout/bProcess3"/>
    <dgm:cxn modelId="{D76E8650-DBC9-475D-A837-A260460CFC89}" type="presParOf" srcId="{6F106B75-F158-4AFC-9A23-370FCEB7647F}" destId="{D7D73089-33C9-4C46-AEBC-0F42B50DEAEF}" srcOrd="3" destOrd="0" presId="urn:microsoft.com/office/officeart/2005/8/layout/bProcess3"/>
    <dgm:cxn modelId="{545A8126-3685-4C10-98F2-0F3593D3D09C}" type="presParOf" srcId="{D7D73089-33C9-4C46-AEBC-0F42B50DEAEF}" destId="{100DA06B-3592-49CE-97C6-597E1EB51DD5}" srcOrd="0" destOrd="0" presId="urn:microsoft.com/office/officeart/2005/8/layout/bProcess3"/>
    <dgm:cxn modelId="{3C518BA3-2042-474F-B89D-655B17F30C81}" type="presParOf" srcId="{6F106B75-F158-4AFC-9A23-370FCEB7647F}" destId="{8847EE60-6534-4677-86C4-CB45780D8BDC}" srcOrd="4" destOrd="0" presId="urn:microsoft.com/office/officeart/2005/8/layout/bProcess3"/>
    <dgm:cxn modelId="{3A086DFE-EB56-4741-9C16-53A3B1F99D31}" type="presParOf" srcId="{6F106B75-F158-4AFC-9A23-370FCEB7647F}" destId="{0B896A3D-752F-4DE6-8A39-D6D31B7FBF8A}" srcOrd="5" destOrd="0" presId="urn:microsoft.com/office/officeart/2005/8/layout/bProcess3"/>
    <dgm:cxn modelId="{32AFD505-CAE4-4BBA-A621-0CAAA114F44F}" type="presParOf" srcId="{0B896A3D-752F-4DE6-8A39-D6D31B7FBF8A}" destId="{81A2851C-32EE-49AC-8AD9-692200B1A689}" srcOrd="0" destOrd="0" presId="urn:microsoft.com/office/officeart/2005/8/layout/bProcess3"/>
    <dgm:cxn modelId="{5A33BD70-5C92-481D-BD85-25BF87F8FD45}" type="presParOf" srcId="{6F106B75-F158-4AFC-9A23-370FCEB7647F}" destId="{FD1C4F62-D593-4F1A-A476-E9A417F8045E}" srcOrd="6" destOrd="0" presId="urn:microsoft.com/office/officeart/2005/8/layout/bProcess3"/>
    <dgm:cxn modelId="{F9F52B8A-BE4B-4556-BD82-0DC1D3CF3FC8}" type="presParOf" srcId="{6F106B75-F158-4AFC-9A23-370FCEB7647F}" destId="{061BBE67-A94E-4BF2-B882-8D5A9A6C5EB4}" srcOrd="7" destOrd="0" presId="urn:microsoft.com/office/officeart/2005/8/layout/bProcess3"/>
    <dgm:cxn modelId="{E6E58A35-0D95-4597-A7BC-768754742C12}" type="presParOf" srcId="{061BBE67-A94E-4BF2-B882-8D5A9A6C5EB4}" destId="{8A83964E-D344-4F1F-B673-C5209441FE9F}" srcOrd="0" destOrd="0" presId="urn:microsoft.com/office/officeart/2005/8/layout/bProcess3"/>
    <dgm:cxn modelId="{FA56F0FA-EF44-425F-ACE7-022A5C14034A}" type="presParOf" srcId="{6F106B75-F158-4AFC-9A23-370FCEB7647F}" destId="{80CC0558-1347-4E21-BACB-C71D8023F155}"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EC924-425A-40FA-8FED-444A4D9ABE7B}">
      <dsp:nvSpPr>
        <dsp:cNvPr id="0" name=""/>
        <dsp:cNvSpPr/>
      </dsp:nvSpPr>
      <dsp:spPr>
        <a:xfrm>
          <a:off x="1409083" y="477783"/>
          <a:ext cx="293043" cy="91440"/>
        </a:xfrm>
        <a:custGeom>
          <a:avLst/>
          <a:gdLst/>
          <a:ahLst/>
          <a:cxnLst/>
          <a:rect l="0" t="0" r="0" b="0"/>
          <a:pathLst>
            <a:path>
              <a:moveTo>
                <a:pt x="0" y="45720"/>
              </a:moveTo>
              <a:lnTo>
                <a:pt x="29304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1547514" y="521885"/>
        <a:ext cx="16182" cy="3236"/>
      </dsp:txXfrm>
    </dsp:sp>
    <dsp:sp modelId="{17B25E8E-D085-4165-AC61-8D589641C91F}">
      <dsp:nvSpPr>
        <dsp:cNvPr id="0" name=""/>
        <dsp:cNvSpPr/>
      </dsp:nvSpPr>
      <dsp:spPr>
        <a:xfrm>
          <a:off x="3738" y="101360"/>
          <a:ext cx="1407145" cy="8442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t>Data Preparation</a:t>
          </a:r>
          <a:endParaRPr lang="en-ID" sz="1200" kern="1200" dirty="0"/>
        </a:p>
      </dsp:txBody>
      <dsp:txXfrm>
        <a:off x="3738" y="101360"/>
        <a:ext cx="1407145" cy="844287"/>
      </dsp:txXfrm>
    </dsp:sp>
    <dsp:sp modelId="{D7D73089-33C9-4C46-AEBC-0F42B50DEAEF}">
      <dsp:nvSpPr>
        <dsp:cNvPr id="0" name=""/>
        <dsp:cNvSpPr/>
      </dsp:nvSpPr>
      <dsp:spPr>
        <a:xfrm>
          <a:off x="3139873" y="477783"/>
          <a:ext cx="293043" cy="91440"/>
        </a:xfrm>
        <a:custGeom>
          <a:avLst/>
          <a:gdLst/>
          <a:ahLst/>
          <a:cxnLst/>
          <a:rect l="0" t="0" r="0" b="0"/>
          <a:pathLst>
            <a:path>
              <a:moveTo>
                <a:pt x="0" y="45720"/>
              </a:moveTo>
              <a:lnTo>
                <a:pt x="29304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3278304" y="521885"/>
        <a:ext cx="16182" cy="3236"/>
      </dsp:txXfrm>
    </dsp:sp>
    <dsp:sp modelId="{9FAFBF5E-A880-4B21-BA4E-9AFFDF069541}">
      <dsp:nvSpPr>
        <dsp:cNvPr id="0" name=""/>
        <dsp:cNvSpPr/>
      </dsp:nvSpPr>
      <dsp:spPr>
        <a:xfrm>
          <a:off x="1734527" y="101360"/>
          <a:ext cx="1407145" cy="8442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t>PS Estimation</a:t>
          </a:r>
          <a:endParaRPr lang="en-ID" sz="1200" kern="1200" dirty="0"/>
        </a:p>
      </dsp:txBody>
      <dsp:txXfrm>
        <a:off x="1734527" y="101360"/>
        <a:ext cx="1407145" cy="844287"/>
      </dsp:txXfrm>
    </dsp:sp>
    <dsp:sp modelId="{0B896A3D-752F-4DE6-8A39-D6D31B7FBF8A}">
      <dsp:nvSpPr>
        <dsp:cNvPr id="0" name=""/>
        <dsp:cNvSpPr/>
      </dsp:nvSpPr>
      <dsp:spPr>
        <a:xfrm>
          <a:off x="707311" y="943847"/>
          <a:ext cx="3461578" cy="293043"/>
        </a:xfrm>
        <a:custGeom>
          <a:avLst/>
          <a:gdLst/>
          <a:ahLst/>
          <a:cxnLst/>
          <a:rect l="0" t="0" r="0" b="0"/>
          <a:pathLst>
            <a:path>
              <a:moveTo>
                <a:pt x="3461578" y="0"/>
              </a:moveTo>
              <a:lnTo>
                <a:pt x="3461578" y="163621"/>
              </a:lnTo>
              <a:lnTo>
                <a:pt x="0" y="163621"/>
              </a:lnTo>
              <a:lnTo>
                <a:pt x="0" y="29304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2351183" y="1088751"/>
        <a:ext cx="173833" cy="3236"/>
      </dsp:txXfrm>
    </dsp:sp>
    <dsp:sp modelId="{8847EE60-6534-4677-86C4-CB45780D8BDC}">
      <dsp:nvSpPr>
        <dsp:cNvPr id="0" name=""/>
        <dsp:cNvSpPr/>
      </dsp:nvSpPr>
      <dsp:spPr>
        <a:xfrm>
          <a:off x="3465317" y="101360"/>
          <a:ext cx="1407145" cy="8442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t>Data Matching</a:t>
          </a:r>
          <a:endParaRPr lang="en-ID" sz="1200" kern="1200" dirty="0"/>
        </a:p>
      </dsp:txBody>
      <dsp:txXfrm>
        <a:off x="3465317" y="101360"/>
        <a:ext cx="1407145" cy="844287"/>
      </dsp:txXfrm>
    </dsp:sp>
    <dsp:sp modelId="{061BBE67-A94E-4BF2-B882-8D5A9A6C5EB4}">
      <dsp:nvSpPr>
        <dsp:cNvPr id="0" name=""/>
        <dsp:cNvSpPr/>
      </dsp:nvSpPr>
      <dsp:spPr>
        <a:xfrm>
          <a:off x="1409083" y="1645715"/>
          <a:ext cx="293043" cy="91440"/>
        </a:xfrm>
        <a:custGeom>
          <a:avLst/>
          <a:gdLst/>
          <a:ahLst/>
          <a:cxnLst/>
          <a:rect l="0" t="0" r="0" b="0"/>
          <a:pathLst>
            <a:path>
              <a:moveTo>
                <a:pt x="0" y="45720"/>
              </a:moveTo>
              <a:lnTo>
                <a:pt x="29304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533400">
            <a:lnSpc>
              <a:spcPct val="90000"/>
            </a:lnSpc>
            <a:spcBef>
              <a:spcPct val="0"/>
            </a:spcBef>
            <a:spcAft>
              <a:spcPct val="35000"/>
            </a:spcAft>
            <a:buNone/>
          </a:pPr>
          <a:endParaRPr lang="en-ID" sz="1200" kern="1200"/>
        </a:p>
      </dsp:txBody>
      <dsp:txXfrm>
        <a:off x="1547514" y="1689816"/>
        <a:ext cx="16182" cy="3236"/>
      </dsp:txXfrm>
    </dsp:sp>
    <dsp:sp modelId="{FD1C4F62-D593-4F1A-A476-E9A417F8045E}">
      <dsp:nvSpPr>
        <dsp:cNvPr id="0" name=""/>
        <dsp:cNvSpPr/>
      </dsp:nvSpPr>
      <dsp:spPr>
        <a:xfrm>
          <a:off x="3738" y="1269291"/>
          <a:ext cx="1407145" cy="8442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t>Balance Diagnostic</a:t>
          </a:r>
          <a:endParaRPr lang="en-ID" sz="1200" kern="1200" dirty="0"/>
        </a:p>
      </dsp:txBody>
      <dsp:txXfrm>
        <a:off x="3738" y="1269291"/>
        <a:ext cx="1407145" cy="844287"/>
      </dsp:txXfrm>
    </dsp:sp>
    <dsp:sp modelId="{80CC0558-1347-4E21-BACB-C71D8023F155}">
      <dsp:nvSpPr>
        <dsp:cNvPr id="0" name=""/>
        <dsp:cNvSpPr/>
      </dsp:nvSpPr>
      <dsp:spPr>
        <a:xfrm>
          <a:off x="1734527" y="1269291"/>
          <a:ext cx="1407145" cy="8442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GB" sz="1200" kern="1200" dirty="0"/>
            <a:t>Estimation</a:t>
          </a:r>
          <a:endParaRPr lang="en-ID" sz="1200" kern="1200" dirty="0"/>
        </a:p>
      </dsp:txBody>
      <dsp:txXfrm>
        <a:off x="1734527" y="1269291"/>
        <a:ext cx="1407145" cy="84428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2ba778fff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a2ba778fff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92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623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0348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516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77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062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4311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b5f8b43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b5f8b43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5"/>
        <p:cNvGrpSpPr/>
        <p:nvPr/>
      </p:nvGrpSpPr>
      <p:grpSpPr>
        <a:xfrm>
          <a:off x="0" y="0"/>
          <a:ext cx="0" cy="0"/>
          <a:chOff x="0" y="0"/>
          <a:chExt cx="0" cy="0"/>
        </a:xfrm>
      </p:grpSpPr>
      <p:pic>
        <p:nvPicPr>
          <p:cNvPr id="16" name="Google Shape;16;p2" descr="shutterstock_429987889_edited.jpg"/>
          <p:cNvPicPr preferRelativeResize="0"/>
          <p:nvPr/>
        </p:nvPicPr>
        <p:blipFill rotWithShape="1">
          <a:blip r:embed="rId2">
            <a:alphaModFix/>
          </a:blip>
          <a:srcRect t="18420" b="30833"/>
          <a:stretch/>
        </p:blipFill>
        <p:spPr>
          <a:xfrm>
            <a:off x="0" y="487825"/>
            <a:ext cx="9144000" cy="4326274"/>
          </a:xfrm>
          <a:prstGeom prst="rect">
            <a:avLst/>
          </a:prstGeom>
          <a:noFill/>
          <a:ln>
            <a:noFill/>
          </a:ln>
        </p:spPr>
      </p:pic>
      <p:sp>
        <p:nvSpPr>
          <p:cNvPr id="17" name="Google Shape;17;p2"/>
          <p:cNvSpPr txBox="1">
            <a:spLocks noGrp="1"/>
          </p:cNvSpPr>
          <p:nvPr>
            <p:ph type="ctrTitle"/>
          </p:nvPr>
        </p:nvSpPr>
        <p:spPr>
          <a:xfrm>
            <a:off x="2353950" y="759525"/>
            <a:ext cx="6430500" cy="16647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074364"/>
              </a:buClr>
              <a:buSzPts val="2400"/>
              <a:buNone/>
              <a:defRPr sz="2400">
                <a:solidFill>
                  <a:srgbClr val="074364"/>
                </a:solidFill>
              </a:defRPr>
            </a:lvl1pPr>
            <a:lvl2pPr lvl="1">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a:endParaRPr/>
          </a:p>
        </p:txBody>
      </p:sp>
      <p:sp>
        <p:nvSpPr>
          <p:cNvPr id="18" name="Google Shape;18;p2"/>
          <p:cNvSpPr txBox="1">
            <a:spLocks noGrp="1"/>
          </p:cNvSpPr>
          <p:nvPr>
            <p:ph type="subTitle" idx="1"/>
          </p:nvPr>
        </p:nvSpPr>
        <p:spPr>
          <a:xfrm>
            <a:off x="4069325" y="3029850"/>
            <a:ext cx="4707600" cy="831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a:endParaRPr/>
          </a:p>
        </p:txBody>
      </p:sp>
      <p:sp>
        <p:nvSpPr>
          <p:cNvPr id="19" name="Google Shape;19;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2"/>
          <p:cNvSpPr/>
          <p:nvPr/>
        </p:nvSpPr>
        <p:spPr>
          <a:xfrm flipH="1">
            <a:off x="479550" y="0"/>
            <a:ext cx="1874400" cy="2945400"/>
          </a:xfrm>
          <a:prstGeom prst="rect">
            <a:avLst/>
          </a:prstGeom>
          <a:solidFill>
            <a:srgbClr val="F4F5FB"/>
          </a:solidFill>
          <a:ln>
            <a:noFill/>
          </a:ln>
          <a:effectLst>
            <a:outerShdw blurRad="57150" dist="19050" dir="540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479550" y="2935650"/>
            <a:ext cx="1874400" cy="942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2"/>
          <p:cNvPicPr preferRelativeResize="0"/>
          <p:nvPr/>
        </p:nvPicPr>
        <p:blipFill>
          <a:blip r:embed="rId3">
            <a:alphaModFix/>
          </a:blip>
          <a:stretch>
            <a:fillRect/>
          </a:stretch>
        </p:blipFill>
        <p:spPr>
          <a:xfrm>
            <a:off x="479550" y="535500"/>
            <a:ext cx="1874399" cy="1874399"/>
          </a:xfrm>
          <a:prstGeom prst="rect">
            <a:avLst/>
          </a:prstGeom>
          <a:noFill/>
          <a:ln>
            <a:noFill/>
          </a:ln>
        </p:spPr>
      </p:pic>
      <p:sp>
        <p:nvSpPr>
          <p:cNvPr id="23" name="Google Shape;23;p2"/>
          <p:cNvSpPr/>
          <p:nvPr/>
        </p:nvSpPr>
        <p:spPr>
          <a:xfrm>
            <a:off x="0" y="4814100"/>
            <a:ext cx="2339400" cy="342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25" name="Google Shape;25;p2"/>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sp>
        <p:nvSpPr>
          <p:cNvPr id="26" name="Google Shape;26;p2"/>
          <p:cNvSpPr txBox="1">
            <a:spLocks noGrp="1"/>
          </p:cNvSpPr>
          <p:nvPr>
            <p:ph type="subTitle" idx="2"/>
          </p:nvPr>
        </p:nvSpPr>
        <p:spPr>
          <a:xfrm>
            <a:off x="4835300" y="2310150"/>
            <a:ext cx="3941700" cy="5412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1400"/>
            </a:lvl1pPr>
            <a:lvl2pPr lvl="1" algn="r">
              <a:spcBef>
                <a:spcPts val="1600"/>
              </a:spcBef>
              <a:spcAft>
                <a:spcPts val="0"/>
              </a:spcAft>
              <a:buSzPts val="1100"/>
              <a:buNone/>
              <a:defRPr/>
            </a:lvl2pPr>
            <a:lvl3pPr lvl="2" algn="r">
              <a:spcBef>
                <a:spcPts val="1600"/>
              </a:spcBef>
              <a:spcAft>
                <a:spcPts val="0"/>
              </a:spcAft>
              <a:buSzPts val="1100"/>
              <a:buNone/>
              <a:defRPr/>
            </a:lvl3pPr>
            <a:lvl4pPr lvl="3" algn="r">
              <a:spcBef>
                <a:spcPts val="1600"/>
              </a:spcBef>
              <a:spcAft>
                <a:spcPts val="0"/>
              </a:spcAft>
              <a:buSzPts val="1100"/>
              <a:buNone/>
              <a:defRPr/>
            </a:lvl4pPr>
            <a:lvl5pPr lvl="4" algn="r">
              <a:spcBef>
                <a:spcPts val="1600"/>
              </a:spcBef>
              <a:spcAft>
                <a:spcPts val="0"/>
              </a:spcAft>
              <a:buSzPts val="1100"/>
              <a:buNone/>
              <a:defRPr/>
            </a:lvl5pPr>
            <a:lvl6pPr lvl="5" algn="r">
              <a:spcBef>
                <a:spcPts val="1600"/>
              </a:spcBef>
              <a:spcAft>
                <a:spcPts val="0"/>
              </a:spcAft>
              <a:buSzPts val="1100"/>
              <a:buNone/>
              <a:defRPr/>
            </a:lvl6pPr>
            <a:lvl7pPr lvl="6" algn="r">
              <a:spcBef>
                <a:spcPts val="1600"/>
              </a:spcBef>
              <a:spcAft>
                <a:spcPts val="0"/>
              </a:spcAft>
              <a:buSzPts val="1100"/>
              <a:buNone/>
              <a:defRPr/>
            </a:lvl7pPr>
            <a:lvl8pPr lvl="7" algn="r">
              <a:spcBef>
                <a:spcPts val="1600"/>
              </a:spcBef>
              <a:spcAft>
                <a:spcPts val="0"/>
              </a:spcAft>
              <a:buSzPts val="1100"/>
              <a:buNone/>
              <a:defRPr/>
            </a:lvl8pPr>
            <a:lvl9pPr lvl="8" algn="r">
              <a:spcBef>
                <a:spcPts val="1600"/>
              </a:spcBef>
              <a:spcAft>
                <a:spcPts val="1600"/>
              </a:spcAft>
              <a:buSzPts val="1100"/>
              <a:buNone/>
              <a:defRPr/>
            </a:lvl9pPr>
          </a:lstStyle>
          <a:p>
            <a:endParaRPr/>
          </a:p>
        </p:txBody>
      </p:sp>
      <p:sp>
        <p:nvSpPr>
          <p:cNvPr id="27" name="Google Shape;27;p2"/>
          <p:cNvSpPr txBox="1">
            <a:spLocks noGrp="1"/>
          </p:cNvSpPr>
          <p:nvPr>
            <p:ph type="subTitle" idx="3"/>
          </p:nvPr>
        </p:nvSpPr>
        <p:spPr>
          <a:xfrm>
            <a:off x="5250225" y="398025"/>
            <a:ext cx="3534300" cy="3936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a:spcBef>
                <a:spcPts val="1600"/>
              </a:spcBef>
              <a:spcAft>
                <a:spcPts val="0"/>
              </a:spcAft>
              <a:buSzPts val="1100"/>
              <a:buNone/>
              <a:defRPr/>
            </a:lvl2pPr>
            <a:lvl3pPr lvl="2">
              <a:spcBef>
                <a:spcPts val="1600"/>
              </a:spcBef>
              <a:spcAft>
                <a:spcPts val="0"/>
              </a:spcAft>
              <a:buSzPts val="1100"/>
              <a:buNone/>
              <a:defRPr/>
            </a:lvl3pPr>
            <a:lvl4pPr lvl="3">
              <a:spcBef>
                <a:spcPts val="1600"/>
              </a:spcBef>
              <a:spcAft>
                <a:spcPts val="0"/>
              </a:spcAft>
              <a:buSzPts val="1100"/>
              <a:buNone/>
              <a:defRPr/>
            </a:lvl4pPr>
            <a:lvl5pPr lvl="4">
              <a:spcBef>
                <a:spcPts val="1600"/>
              </a:spcBef>
              <a:spcAft>
                <a:spcPts val="0"/>
              </a:spcAft>
              <a:buSzPts val="1100"/>
              <a:buNone/>
              <a:defRPr/>
            </a:lvl5pPr>
            <a:lvl6pPr lvl="5">
              <a:spcBef>
                <a:spcPts val="1600"/>
              </a:spcBef>
              <a:spcAft>
                <a:spcPts val="0"/>
              </a:spcAft>
              <a:buSzPts val="1100"/>
              <a:buNone/>
              <a:defRPr/>
            </a:lvl6pPr>
            <a:lvl7pPr lvl="6">
              <a:spcBef>
                <a:spcPts val="1600"/>
              </a:spcBef>
              <a:spcAft>
                <a:spcPts val="0"/>
              </a:spcAft>
              <a:buSzPts val="1100"/>
              <a:buNone/>
              <a:defRPr/>
            </a:lvl7pPr>
            <a:lvl8pPr lvl="7">
              <a:spcBef>
                <a:spcPts val="1600"/>
              </a:spcBef>
              <a:spcAft>
                <a:spcPts val="0"/>
              </a:spcAft>
              <a:buSzPts val="1100"/>
              <a:buNone/>
              <a:defRPr/>
            </a:lvl8pPr>
            <a:lvl9pPr lvl="8">
              <a:spcBef>
                <a:spcPts val="1600"/>
              </a:spcBef>
              <a:spcAft>
                <a:spcPts val="160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Section">
  <p:cSld name="CUSTOM">
    <p:spTree>
      <p:nvGrpSpPr>
        <p:cNvPr id="1" name="Shape 28"/>
        <p:cNvGrpSpPr/>
        <p:nvPr/>
      </p:nvGrpSpPr>
      <p:grpSpPr>
        <a:xfrm>
          <a:off x="0" y="0"/>
          <a:ext cx="0" cy="0"/>
          <a:chOff x="0" y="0"/>
          <a:chExt cx="0" cy="0"/>
        </a:xfrm>
      </p:grpSpPr>
      <p:pic>
        <p:nvPicPr>
          <p:cNvPr id="29" name="Google Shape;29;p3"/>
          <p:cNvPicPr preferRelativeResize="0"/>
          <p:nvPr/>
        </p:nvPicPr>
        <p:blipFill rotWithShape="1">
          <a:blip r:embed="rId2">
            <a:alphaModFix/>
          </a:blip>
          <a:srcRect b="13539"/>
          <a:stretch/>
        </p:blipFill>
        <p:spPr>
          <a:xfrm>
            <a:off x="0" y="0"/>
            <a:ext cx="9144000" cy="4807626"/>
          </a:xfrm>
          <a:prstGeom prst="rect">
            <a:avLst/>
          </a:prstGeom>
          <a:noFill/>
          <a:ln>
            <a:noFill/>
          </a:ln>
          <a:effectLst>
            <a:outerShdw blurRad="57150" dist="19050" dir="5400000" algn="bl" rotWithShape="0">
              <a:srgbClr val="000000">
                <a:alpha val="50000"/>
              </a:srgbClr>
            </a:outerShdw>
          </a:effectLst>
        </p:spPr>
      </p:pic>
      <p:sp>
        <p:nvSpPr>
          <p:cNvPr id="30" name="Google Shape;30;p3"/>
          <p:cNvSpPr txBox="1">
            <a:spLocks noGrp="1"/>
          </p:cNvSpPr>
          <p:nvPr>
            <p:ph type="title"/>
          </p:nvPr>
        </p:nvSpPr>
        <p:spPr>
          <a:xfrm>
            <a:off x="1352400" y="2018550"/>
            <a:ext cx="6439200" cy="1106400"/>
          </a:xfrm>
          <a:prstGeom prst="rect">
            <a:avLst/>
          </a:prstGeom>
          <a:solidFill>
            <a:schemeClr val="lt1"/>
          </a:solidFill>
          <a:ln>
            <a:noFill/>
          </a:ln>
        </p:spPr>
        <p:txBody>
          <a:bodyPr spcFirstLastPara="1" wrap="square" lIns="91425" tIns="91425" rIns="91425" bIns="91425" anchor="ctr" anchorCtr="0">
            <a:noAutofit/>
          </a:bodyPr>
          <a:lstStyle>
            <a:lvl1pPr lvl="0" algn="r">
              <a:spcBef>
                <a:spcPts val="0"/>
              </a:spcBef>
              <a:spcAft>
                <a:spcPts val="0"/>
              </a:spcAft>
              <a:buNone/>
              <a:defRPr sz="3600">
                <a:solidFill>
                  <a:srgbClr val="074364"/>
                </a:solidFill>
              </a:defRPr>
            </a:lvl1pPr>
            <a:lvl2pPr lvl="1" algn="r">
              <a:spcBef>
                <a:spcPts val="0"/>
              </a:spcBef>
              <a:spcAft>
                <a:spcPts val="0"/>
              </a:spcAft>
              <a:buNone/>
              <a:defRPr sz="3600">
                <a:solidFill>
                  <a:srgbClr val="074364"/>
                </a:solidFill>
              </a:defRPr>
            </a:lvl2pPr>
            <a:lvl3pPr lvl="2" algn="r">
              <a:spcBef>
                <a:spcPts val="0"/>
              </a:spcBef>
              <a:spcAft>
                <a:spcPts val="0"/>
              </a:spcAft>
              <a:buNone/>
              <a:defRPr sz="3600">
                <a:solidFill>
                  <a:srgbClr val="074364"/>
                </a:solidFill>
              </a:defRPr>
            </a:lvl3pPr>
            <a:lvl4pPr lvl="3" algn="r">
              <a:spcBef>
                <a:spcPts val="0"/>
              </a:spcBef>
              <a:spcAft>
                <a:spcPts val="0"/>
              </a:spcAft>
              <a:buNone/>
              <a:defRPr sz="3600">
                <a:solidFill>
                  <a:srgbClr val="074364"/>
                </a:solidFill>
              </a:defRPr>
            </a:lvl4pPr>
            <a:lvl5pPr lvl="4" algn="r">
              <a:spcBef>
                <a:spcPts val="0"/>
              </a:spcBef>
              <a:spcAft>
                <a:spcPts val="0"/>
              </a:spcAft>
              <a:buNone/>
              <a:defRPr sz="3600">
                <a:solidFill>
                  <a:srgbClr val="074364"/>
                </a:solidFill>
              </a:defRPr>
            </a:lvl5pPr>
            <a:lvl6pPr lvl="5" algn="r">
              <a:spcBef>
                <a:spcPts val="0"/>
              </a:spcBef>
              <a:spcAft>
                <a:spcPts val="0"/>
              </a:spcAft>
              <a:buNone/>
              <a:defRPr sz="3600">
                <a:solidFill>
                  <a:srgbClr val="074364"/>
                </a:solidFill>
              </a:defRPr>
            </a:lvl6pPr>
            <a:lvl7pPr lvl="6" algn="r">
              <a:spcBef>
                <a:spcPts val="0"/>
              </a:spcBef>
              <a:spcAft>
                <a:spcPts val="0"/>
              </a:spcAft>
              <a:buNone/>
              <a:defRPr sz="3600">
                <a:solidFill>
                  <a:srgbClr val="074364"/>
                </a:solidFill>
              </a:defRPr>
            </a:lvl7pPr>
            <a:lvl8pPr lvl="7" algn="r">
              <a:spcBef>
                <a:spcPts val="0"/>
              </a:spcBef>
              <a:spcAft>
                <a:spcPts val="0"/>
              </a:spcAft>
              <a:buNone/>
              <a:defRPr sz="3600">
                <a:solidFill>
                  <a:srgbClr val="074364"/>
                </a:solidFill>
              </a:defRPr>
            </a:lvl8pPr>
            <a:lvl9pPr lvl="8" algn="r">
              <a:spcBef>
                <a:spcPts val="0"/>
              </a:spcBef>
              <a:spcAft>
                <a:spcPts val="0"/>
              </a:spcAft>
              <a:buNone/>
              <a:defRPr sz="3600">
                <a:solidFill>
                  <a:srgbClr val="07436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ew Section 1">
  <p:cSld name="CUSTOM_1">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r="53303" b="13539"/>
          <a:stretch/>
        </p:blipFill>
        <p:spPr>
          <a:xfrm>
            <a:off x="0" y="0"/>
            <a:ext cx="4269951" cy="4820774"/>
          </a:xfrm>
          <a:prstGeom prst="rect">
            <a:avLst/>
          </a:prstGeom>
          <a:noFill/>
          <a:ln>
            <a:noFill/>
          </a:ln>
        </p:spPr>
      </p:pic>
      <p:sp>
        <p:nvSpPr>
          <p:cNvPr id="33" name="Google Shape;33;p4"/>
          <p:cNvSpPr/>
          <p:nvPr/>
        </p:nvSpPr>
        <p:spPr>
          <a:xfrm>
            <a:off x="3253475" y="1900375"/>
            <a:ext cx="124200" cy="2916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54925" y="1900375"/>
            <a:ext cx="3432600" cy="1106400"/>
          </a:xfrm>
          <a:prstGeom prst="rect">
            <a:avLst/>
          </a:prstGeom>
          <a:solidFill>
            <a:srgbClr val="F4F5FB"/>
          </a:solidFill>
          <a:ln>
            <a:noFill/>
          </a:ln>
        </p:spPr>
        <p:txBody>
          <a:bodyPr spcFirstLastPara="1" wrap="square" lIns="91425" tIns="91425" rIns="91425" bIns="91425" anchor="ctr" anchorCtr="0">
            <a:noAutofit/>
          </a:bodyPr>
          <a:lstStyle>
            <a:lvl1pPr lvl="0" algn="ctr" rtl="0">
              <a:spcBef>
                <a:spcPts val="0"/>
              </a:spcBef>
              <a:spcAft>
                <a:spcPts val="0"/>
              </a:spcAft>
              <a:buNone/>
              <a:defRPr sz="3000">
                <a:solidFill>
                  <a:srgbClr val="074364"/>
                </a:solidFill>
              </a:defRPr>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
        <p:nvSpPr>
          <p:cNvPr id="35" name="Google Shape;35;p4"/>
          <p:cNvSpPr txBox="1">
            <a:spLocks noGrp="1"/>
          </p:cNvSpPr>
          <p:nvPr>
            <p:ph type="body" idx="1"/>
          </p:nvPr>
        </p:nvSpPr>
        <p:spPr>
          <a:xfrm>
            <a:off x="4956425" y="876075"/>
            <a:ext cx="4187700" cy="2941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pic>
        <p:nvPicPr>
          <p:cNvPr id="36" name="Google Shape;36;p4"/>
          <p:cNvPicPr preferRelativeResize="0"/>
          <p:nvPr/>
        </p:nvPicPr>
        <p:blipFill>
          <a:blip r:embed="rId3">
            <a:alphaModFix/>
          </a:blip>
          <a:stretch>
            <a:fillRect/>
          </a:stretch>
        </p:blipFill>
        <p:spPr>
          <a:xfrm>
            <a:off x="288950" y="213750"/>
            <a:ext cx="1550826" cy="1550826"/>
          </a:xfrm>
          <a:prstGeom prst="rect">
            <a:avLst/>
          </a:prstGeom>
          <a:noFill/>
          <a:ln>
            <a:noFill/>
          </a:ln>
        </p:spPr>
      </p:pic>
      <p:sp>
        <p:nvSpPr>
          <p:cNvPr id="37" name="Google Shape;37;p4"/>
          <p:cNvSpPr/>
          <p:nvPr/>
        </p:nvSpPr>
        <p:spPr>
          <a:xfrm>
            <a:off x="0" y="0"/>
            <a:ext cx="124200" cy="3006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6"/>
          <p:cNvSpPr txBox="1">
            <a:spLocks noGrp="1"/>
          </p:cNvSpPr>
          <p:nvPr>
            <p:ph type="body" idx="1"/>
          </p:nvPr>
        </p:nvSpPr>
        <p:spPr>
          <a:xfrm>
            <a:off x="803975" y="234150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6">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6">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3" name="Google Shape;53;p6">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6">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pic>
        <p:nvPicPr>
          <p:cNvPr id="55" name="Google Shape;55;p6"/>
          <p:cNvPicPr preferRelativeResize="0"/>
          <p:nvPr/>
        </p:nvPicPr>
        <p:blipFill>
          <a:blip r:embed="rId2">
            <a:alphaModFix/>
          </a:blip>
          <a:stretch>
            <a:fillRect/>
          </a:stretch>
        </p:blipFill>
        <p:spPr>
          <a:xfrm>
            <a:off x="3634800" y="0"/>
            <a:ext cx="1874399" cy="18743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7">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7">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0" name="Google Shape;60;p7">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1" name="Google Shape;61;p7">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Title">
  <p:cSld name="BLANK_1">
    <p:spTree>
      <p:nvGrpSpPr>
        <p:cNvPr id="1" name="Shape 62"/>
        <p:cNvGrpSpPr/>
        <p:nvPr/>
      </p:nvGrpSpPr>
      <p:grpSpPr>
        <a:xfrm>
          <a:off x="0" y="0"/>
          <a:ext cx="0" cy="0"/>
          <a:chOff x="0" y="0"/>
          <a:chExt cx="0" cy="0"/>
        </a:xfrm>
      </p:grpSpPr>
      <p:sp>
        <p:nvSpPr>
          <p:cNvPr id="63" name="Google Shape;6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8">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8">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6" name="Google Shape;66;p8">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7" name="Google Shape;67;p8">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68" name="Google Shape;68;p8"/>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9" name="Google Shape;69;p8"/>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Content">
  <p:cSld name="BLANK_1_1">
    <p:spTree>
      <p:nvGrpSpPr>
        <p:cNvPr id="1" name="Shape 71"/>
        <p:cNvGrpSpPr/>
        <p:nvPr/>
      </p:nvGrpSpPr>
      <p:grpSpPr>
        <a:xfrm>
          <a:off x="0" y="0"/>
          <a:ext cx="0" cy="0"/>
          <a:chOff x="0" y="0"/>
          <a:chExt cx="0" cy="0"/>
        </a:xfrm>
      </p:grpSpPr>
      <p:sp>
        <p:nvSpPr>
          <p:cNvPr id="72" name="Google Shape;72;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9">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9">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5" name="Google Shape;75;p9">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6" name="Google Shape;76;p9">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77" name="Google Shape;77;p9"/>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78" name="Google Shape;78;p9"/>
          <p:cNvSpPr txBox="1">
            <a:spLocks noGrp="1"/>
          </p:cNvSpPr>
          <p:nvPr>
            <p:ph type="body" idx="1"/>
          </p:nvPr>
        </p:nvSpPr>
        <p:spPr>
          <a:xfrm>
            <a:off x="729450" y="934450"/>
            <a:ext cx="7329300" cy="2938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9" name="Google Shape;79;p9"/>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2 Content">
  <p:cSld name="BLANK_1_1_1">
    <p:spTree>
      <p:nvGrpSpPr>
        <p:cNvPr id="1" name="Shape 81"/>
        <p:cNvGrpSpPr/>
        <p:nvPr/>
      </p:nvGrpSpPr>
      <p:grpSpPr>
        <a:xfrm>
          <a:off x="0" y="0"/>
          <a:ext cx="0" cy="0"/>
          <a:chOff x="0" y="0"/>
          <a:chExt cx="0" cy="0"/>
        </a:xfrm>
      </p:grpSpPr>
      <p:sp>
        <p:nvSpPr>
          <p:cNvPr id="82" name="Google Shape;8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3" name="Google Shape;83;p10">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0">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5" name="Google Shape;85;p10">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6" name="Google Shape;86;p10">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87" name="Google Shape;87;p10"/>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88" name="Google Shape;88;p10"/>
          <p:cNvSpPr txBox="1">
            <a:spLocks noGrp="1"/>
          </p:cNvSpPr>
          <p:nvPr>
            <p:ph type="body" idx="1"/>
          </p:nvPr>
        </p:nvSpPr>
        <p:spPr>
          <a:xfrm>
            <a:off x="729450" y="934450"/>
            <a:ext cx="3553500" cy="2938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9" name="Google Shape;89;p10"/>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2"/>
          </p:nvPr>
        </p:nvSpPr>
        <p:spPr>
          <a:xfrm>
            <a:off x="4814525" y="934450"/>
            <a:ext cx="3553500" cy="2938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5" name="Google Shape;9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roxima Nova"/>
              <a:buNone/>
              <a:defRPr sz="2800" b="1">
                <a:latin typeface="Proxima Nova"/>
                <a:ea typeface="Proxima Nova"/>
                <a:cs typeface="Proxima Nova"/>
                <a:sym typeface="Proxima Nov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Quattrocento Sans"/>
              <a:buChar char="●"/>
              <a:defRPr sz="1800">
                <a:latin typeface="Quattrocento Sans"/>
                <a:ea typeface="Quattrocento Sans"/>
                <a:cs typeface="Quattrocento Sans"/>
                <a:sym typeface="Quattrocento Sans"/>
              </a:defRPr>
            </a:lvl1pPr>
            <a:lvl2pPr marL="914400" lvl="1"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2pPr>
            <a:lvl3pPr marL="1371600" lvl="2"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3pPr>
            <a:lvl4pPr marL="1828800" lvl="3"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4pPr>
            <a:lvl5pPr marL="2286000" lvl="4"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5pPr>
            <a:lvl6pPr marL="2743200" lvl="5"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6pPr>
            <a:lvl7pPr marL="3200400" lvl="6"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7pPr>
            <a:lvl8pPr marL="3657600" lvl="7"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8pPr>
            <a:lvl9pPr marL="4114800" lvl="8" indent="-298450">
              <a:lnSpc>
                <a:spcPct val="115000"/>
              </a:lnSpc>
              <a:spcBef>
                <a:spcPts val="1600"/>
              </a:spcBef>
              <a:spcAft>
                <a:spcPts val="1600"/>
              </a:spcAft>
              <a:buSzPts val="1100"/>
              <a:buFont typeface="Quattrocento Sans"/>
              <a:buChar char="■"/>
              <a:defRPr sz="1100">
                <a:latin typeface="Quattrocento Sans"/>
                <a:ea typeface="Quattrocento Sans"/>
                <a:cs typeface="Quattrocento Sans"/>
                <a:sym typeface="Quattrocento Sans"/>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0" y="4814097"/>
            <a:ext cx="9144000" cy="329400"/>
          </a:xfrm>
          <a:prstGeom prst="rect">
            <a:avLst/>
          </a:prstGeom>
          <a:solidFill>
            <a:srgbClr val="F4F5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4814100"/>
            <a:ext cx="2339400" cy="3294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 name="Google Shape;11;p1"/>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12" name="Google Shape;12;p1"/>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pic>
        <p:nvPicPr>
          <p:cNvPr id="13" name="Google Shape;13;p1"/>
          <p:cNvPicPr preferRelativeResize="0"/>
          <p:nvPr/>
        </p:nvPicPr>
        <p:blipFill>
          <a:blip r:embed="rId11">
            <a:alphaModFix/>
          </a:blip>
          <a:stretch>
            <a:fillRect/>
          </a:stretch>
        </p:blipFill>
        <p:spPr>
          <a:xfrm>
            <a:off x="7160464" y="4749850"/>
            <a:ext cx="1983535" cy="454775"/>
          </a:xfrm>
          <a:prstGeom prst="rect">
            <a:avLst/>
          </a:prstGeom>
          <a:noFill/>
          <a:ln>
            <a:noFill/>
          </a:ln>
        </p:spPr>
      </p:pic>
      <p:pic>
        <p:nvPicPr>
          <p:cNvPr id="14" name="Google Shape;14;p1"/>
          <p:cNvPicPr preferRelativeResize="0"/>
          <p:nvPr/>
        </p:nvPicPr>
        <p:blipFill rotWithShape="1">
          <a:blip r:embed="rId12">
            <a:alphaModFix amt="88000"/>
          </a:blip>
          <a:srcRect r="49315"/>
          <a:stretch/>
        </p:blipFill>
        <p:spPr>
          <a:xfrm>
            <a:off x="7193251" y="353600"/>
            <a:ext cx="1950750" cy="3991048"/>
          </a:xfrm>
          <a:prstGeom prst="rect">
            <a:avLst/>
          </a:prstGeom>
          <a:noFill/>
          <a:ln>
            <a:noFill/>
          </a:ln>
          <a:effectLst>
            <a:outerShdw blurRad="57150" dist="19050" dir="5400000" algn="bl" rotWithShape="0">
              <a:srgbClr val="000000">
                <a:alpha val="9000"/>
              </a:srgbClr>
            </a:outerShdw>
          </a:effec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kosukeimai.github.io/MatchIt/articles/assessing-balance.html"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2"/>
          <p:cNvSpPr/>
          <p:nvPr/>
        </p:nvSpPr>
        <p:spPr>
          <a:xfrm flipH="1">
            <a:off x="479550" y="0"/>
            <a:ext cx="1874400" cy="2945400"/>
          </a:xfrm>
          <a:prstGeom prst="rect">
            <a:avLst/>
          </a:prstGeom>
          <a:solidFill>
            <a:srgbClr val="F4F5FB"/>
          </a:solidFill>
          <a:ln>
            <a:noFill/>
          </a:ln>
          <a:effectLst>
            <a:outerShdw blurRad="57150" dist="19050" dir="540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flipH="1">
            <a:off x="479550" y="2935650"/>
            <a:ext cx="1874400" cy="942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12"/>
          <p:cNvPicPr preferRelativeResize="0"/>
          <p:nvPr/>
        </p:nvPicPr>
        <p:blipFill>
          <a:blip r:embed="rId3">
            <a:alphaModFix/>
          </a:blip>
          <a:stretch>
            <a:fillRect/>
          </a:stretch>
        </p:blipFill>
        <p:spPr>
          <a:xfrm>
            <a:off x="479550" y="535500"/>
            <a:ext cx="1874399" cy="1874399"/>
          </a:xfrm>
          <a:prstGeom prst="rect">
            <a:avLst/>
          </a:prstGeom>
          <a:noFill/>
          <a:ln>
            <a:noFill/>
          </a:ln>
        </p:spPr>
      </p:pic>
      <p:sp>
        <p:nvSpPr>
          <p:cNvPr id="103" name="Google Shape;103;p12"/>
          <p:cNvSpPr/>
          <p:nvPr/>
        </p:nvSpPr>
        <p:spPr>
          <a:xfrm>
            <a:off x="2339275" y="4814100"/>
            <a:ext cx="6804600" cy="329400"/>
          </a:xfrm>
          <a:prstGeom prst="rect">
            <a:avLst/>
          </a:prstGeom>
          <a:solidFill>
            <a:srgbClr val="F4F5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a:off x="0" y="4814100"/>
            <a:ext cx="2339400" cy="342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12"/>
          <p:cNvPicPr preferRelativeResize="0"/>
          <p:nvPr/>
        </p:nvPicPr>
        <p:blipFill>
          <a:blip r:embed="rId4">
            <a:alphaModFix/>
          </a:blip>
          <a:stretch>
            <a:fillRect/>
          </a:stretch>
        </p:blipFill>
        <p:spPr>
          <a:xfrm>
            <a:off x="6993207" y="4731013"/>
            <a:ext cx="2156631" cy="480257"/>
          </a:xfrm>
          <a:prstGeom prst="rect">
            <a:avLst/>
          </a:prstGeom>
          <a:noFill/>
          <a:ln>
            <a:noFill/>
          </a:ln>
        </p:spPr>
      </p:pic>
      <p:sp>
        <p:nvSpPr>
          <p:cNvPr id="106" name="Google Shape;106;p12"/>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107" name="Google Shape;107;p12"/>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sp>
        <p:nvSpPr>
          <p:cNvPr id="108" name="Google Shape;108;p12"/>
          <p:cNvSpPr txBox="1">
            <a:spLocks noGrp="1"/>
          </p:cNvSpPr>
          <p:nvPr>
            <p:ph type="ctrTitle"/>
          </p:nvPr>
        </p:nvSpPr>
        <p:spPr>
          <a:xfrm>
            <a:off x="2353950" y="1375425"/>
            <a:ext cx="6430500" cy="1034474"/>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sz="2000" dirty="0"/>
              <a:t>PSM and RDD</a:t>
            </a:r>
          </a:p>
        </p:txBody>
      </p:sp>
      <p:sp>
        <p:nvSpPr>
          <p:cNvPr id="109" name="Google Shape;109;p12"/>
          <p:cNvSpPr txBox="1">
            <a:spLocks noGrp="1"/>
          </p:cNvSpPr>
          <p:nvPr>
            <p:ph type="subTitle" idx="1"/>
          </p:nvPr>
        </p:nvSpPr>
        <p:spPr>
          <a:xfrm>
            <a:off x="4069325" y="2660325"/>
            <a:ext cx="4707600" cy="342900"/>
          </a:xfrm>
          <a:prstGeom prst="rect">
            <a:avLst/>
          </a:prstGeom>
        </p:spPr>
        <p:txBody>
          <a:bodyPr spcFirstLastPara="1" wrap="square" lIns="91425" tIns="91425" rIns="91425" bIns="91425" anchor="t" anchorCtr="0">
            <a:noAutofit/>
          </a:bodyPr>
          <a:lstStyle/>
          <a:p>
            <a:pPr marL="0" indent="0"/>
            <a:r>
              <a:rPr lang="en-GB" dirty="0"/>
              <a:t>27/3/2024</a:t>
            </a:r>
          </a:p>
          <a:p>
            <a:pPr marL="0" lvl="0" indent="0" algn="r" rtl="0">
              <a:spcBef>
                <a:spcPts val="0"/>
              </a:spcBef>
              <a:spcAft>
                <a:spcPts val="0"/>
              </a:spcAft>
              <a:buNone/>
            </a:pPr>
            <a:endParaRPr dirty="0"/>
          </a:p>
        </p:txBody>
      </p:sp>
      <p:sp>
        <p:nvSpPr>
          <p:cNvPr id="110" name="Google Shape;110;p12"/>
          <p:cNvSpPr txBox="1">
            <a:spLocks noGrp="1"/>
          </p:cNvSpPr>
          <p:nvPr>
            <p:ph type="subTitle" idx="2"/>
          </p:nvPr>
        </p:nvSpPr>
        <p:spPr>
          <a:xfrm>
            <a:off x="4835300" y="2310150"/>
            <a:ext cx="3941700" cy="54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b="1" dirty="0"/>
              <a:t>Muhammad Akmal Farouqi</a:t>
            </a:r>
            <a:endParaRPr b="1" dirty="0"/>
          </a:p>
        </p:txBody>
      </p:sp>
      <p:sp>
        <p:nvSpPr>
          <p:cNvPr id="3" name="Subtitle 2">
            <a:extLst>
              <a:ext uri="{FF2B5EF4-FFF2-40B4-BE49-F238E27FC236}">
                <a16:creationId xmlns:a16="http://schemas.microsoft.com/office/drawing/2014/main" id="{A8132FEB-C666-448A-633A-DC14D05D65A7}"/>
              </a:ext>
            </a:extLst>
          </p:cNvPr>
          <p:cNvSpPr>
            <a:spLocks noGrp="1"/>
          </p:cNvSpPr>
          <p:nvPr>
            <p:ph type="subTitle" idx="3"/>
          </p:nvPr>
        </p:nvSpPr>
        <p:spPr/>
        <p:txBody>
          <a:bodyPr/>
          <a:lstStyle/>
          <a:p>
            <a:endParaRPr lang="en-ID"/>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CONCEPT</a:t>
            </a:r>
            <a:endParaRPr dirty="0"/>
          </a:p>
        </p:txBody>
      </p:sp>
      <p:sp>
        <p:nvSpPr>
          <p:cNvPr id="3" name="TextBox 2">
            <a:extLst>
              <a:ext uri="{FF2B5EF4-FFF2-40B4-BE49-F238E27FC236}">
                <a16:creationId xmlns:a16="http://schemas.microsoft.com/office/drawing/2014/main" id="{4E448A52-3DE4-B70C-1B59-376193AFFA56}"/>
              </a:ext>
            </a:extLst>
          </p:cNvPr>
          <p:cNvSpPr txBox="1"/>
          <p:nvPr/>
        </p:nvSpPr>
        <p:spPr>
          <a:xfrm>
            <a:off x="417688" y="751550"/>
            <a:ext cx="5630687" cy="1200329"/>
          </a:xfrm>
          <a:prstGeom prst="rect">
            <a:avLst/>
          </a:prstGeom>
          <a:noFill/>
        </p:spPr>
        <p:txBody>
          <a:bodyPr wrap="square" rtlCol="0">
            <a:spAutoFit/>
          </a:bodyPr>
          <a:lstStyle/>
          <a:p>
            <a:pPr algn="just"/>
            <a:r>
              <a:rPr lang="en-GB" sz="1200" dirty="0"/>
              <a:t>Regression discontinuity (RD) research designs exploit precise knowledge of the rules determining treatment. RD identification is based on the idea that in a highly rule-based world, some rules are arbitrary and therefore provide good experiments. RD comes in two styles, fuzzy and sharp. </a:t>
            </a:r>
            <a:r>
              <a:rPr lang="en-GB" sz="1200" b="1" dirty="0"/>
              <a:t>The sharp design can be seen as a selection-on-observables story</a:t>
            </a:r>
            <a:r>
              <a:rPr lang="en-GB" sz="1200" dirty="0"/>
              <a:t>. </a:t>
            </a:r>
            <a:r>
              <a:rPr lang="en-GB" sz="1200" b="1" dirty="0"/>
              <a:t>The fuzzy design leads to an instrumental-variables-type setup. </a:t>
            </a:r>
            <a:endParaRPr lang="en-GB" sz="1200" b="1" i="0" dirty="0">
              <a:solidFill>
                <a:srgbClr val="333333"/>
              </a:solidFill>
              <a:effectLst/>
              <a:latin typeface="Helvetica Neue"/>
            </a:endParaRPr>
          </a:p>
        </p:txBody>
      </p:sp>
      <p:sp>
        <p:nvSpPr>
          <p:cNvPr id="6" name="TextBox 5">
            <a:extLst>
              <a:ext uri="{FF2B5EF4-FFF2-40B4-BE49-F238E27FC236}">
                <a16:creationId xmlns:a16="http://schemas.microsoft.com/office/drawing/2014/main" id="{0311CB6B-F803-D7D7-EB78-F6CC3022ABA0}"/>
              </a:ext>
            </a:extLst>
          </p:cNvPr>
          <p:cNvSpPr txBox="1"/>
          <p:nvPr/>
        </p:nvSpPr>
        <p:spPr>
          <a:xfrm>
            <a:off x="1983652" y="2003797"/>
            <a:ext cx="1192451" cy="307777"/>
          </a:xfrm>
          <a:prstGeom prst="rect">
            <a:avLst/>
          </a:prstGeom>
          <a:noFill/>
        </p:spPr>
        <p:txBody>
          <a:bodyPr wrap="square" rtlCol="0">
            <a:spAutoFit/>
          </a:bodyPr>
          <a:lstStyle/>
          <a:p>
            <a:pPr algn="just"/>
            <a:r>
              <a:rPr lang="en-GB" dirty="0">
                <a:highlight>
                  <a:srgbClr val="FFFF00"/>
                </a:highlight>
              </a:rPr>
              <a:t>Sharp RD</a:t>
            </a:r>
            <a:endParaRPr lang="en-GB" b="0" i="0" dirty="0">
              <a:solidFill>
                <a:srgbClr val="333333"/>
              </a:solidFill>
              <a:effectLst/>
              <a:highlight>
                <a:srgbClr val="FFFF00"/>
              </a:highlight>
              <a:latin typeface="Helvetica Neue"/>
            </a:endParaRPr>
          </a:p>
        </p:txBody>
      </p:sp>
      <p:sp>
        <p:nvSpPr>
          <p:cNvPr id="8" name="TextBox 7">
            <a:extLst>
              <a:ext uri="{FF2B5EF4-FFF2-40B4-BE49-F238E27FC236}">
                <a16:creationId xmlns:a16="http://schemas.microsoft.com/office/drawing/2014/main" id="{4BB8234A-3912-B146-62E7-4C52AFE52335}"/>
              </a:ext>
            </a:extLst>
          </p:cNvPr>
          <p:cNvSpPr txBox="1"/>
          <p:nvPr/>
        </p:nvSpPr>
        <p:spPr>
          <a:xfrm>
            <a:off x="6444730" y="2003796"/>
            <a:ext cx="1073427" cy="307777"/>
          </a:xfrm>
          <a:prstGeom prst="rect">
            <a:avLst/>
          </a:prstGeom>
          <a:noFill/>
        </p:spPr>
        <p:txBody>
          <a:bodyPr wrap="square" rtlCol="0">
            <a:spAutoFit/>
          </a:bodyPr>
          <a:lstStyle/>
          <a:p>
            <a:pPr algn="just"/>
            <a:r>
              <a:rPr lang="en-GB" dirty="0">
                <a:highlight>
                  <a:srgbClr val="FFFF00"/>
                </a:highlight>
              </a:rPr>
              <a:t>Fuzzy RD</a:t>
            </a:r>
            <a:endParaRPr lang="en-GB" b="0" i="0" dirty="0">
              <a:solidFill>
                <a:srgbClr val="333333"/>
              </a:solidFill>
              <a:effectLst/>
              <a:highlight>
                <a:srgbClr val="FFFF00"/>
              </a:highlight>
              <a:latin typeface="Helvetica Neue"/>
            </a:endParaRPr>
          </a:p>
        </p:txBody>
      </p:sp>
      <p:pic>
        <p:nvPicPr>
          <p:cNvPr id="1026" name="Picture 2">
            <a:extLst>
              <a:ext uri="{FF2B5EF4-FFF2-40B4-BE49-F238E27FC236}">
                <a16:creationId xmlns:a16="http://schemas.microsoft.com/office/drawing/2014/main" id="{F6652EC9-DC8A-827E-1733-6916BDC33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88" y="2456301"/>
            <a:ext cx="3648765" cy="22530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FB6B2E-AD3C-8153-FFD7-42D50A34419C}"/>
              </a:ext>
            </a:extLst>
          </p:cNvPr>
          <p:cNvPicPr>
            <a:picLocks noChangeAspect="1"/>
          </p:cNvPicPr>
          <p:nvPr/>
        </p:nvPicPr>
        <p:blipFill>
          <a:blip r:embed="rId4"/>
          <a:stretch>
            <a:fillRect/>
          </a:stretch>
        </p:blipFill>
        <p:spPr>
          <a:xfrm>
            <a:off x="4620347" y="2311573"/>
            <a:ext cx="3797503" cy="2262855"/>
          </a:xfrm>
          <a:prstGeom prst="rect">
            <a:avLst/>
          </a:prstGeom>
        </p:spPr>
      </p:pic>
      <p:pic>
        <p:nvPicPr>
          <p:cNvPr id="4" name="Picture 3">
            <a:extLst>
              <a:ext uri="{FF2B5EF4-FFF2-40B4-BE49-F238E27FC236}">
                <a16:creationId xmlns:a16="http://schemas.microsoft.com/office/drawing/2014/main" id="{ED977730-527D-8150-32A6-9805D88EE88C}"/>
              </a:ext>
            </a:extLst>
          </p:cNvPr>
          <p:cNvPicPr>
            <a:picLocks noChangeAspect="1"/>
          </p:cNvPicPr>
          <p:nvPr/>
        </p:nvPicPr>
        <p:blipFill>
          <a:blip r:embed="rId5"/>
          <a:stretch>
            <a:fillRect/>
          </a:stretch>
        </p:blipFill>
        <p:spPr>
          <a:xfrm>
            <a:off x="6222576" y="828766"/>
            <a:ext cx="2591162" cy="866896"/>
          </a:xfrm>
          <a:prstGeom prst="rect">
            <a:avLst/>
          </a:prstGeom>
        </p:spPr>
      </p:pic>
    </p:spTree>
    <p:extLst>
      <p:ext uri="{BB962C8B-B14F-4D97-AF65-F5344CB8AC3E}">
        <p14:creationId xmlns:p14="http://schemas.microsoft.com/office/powerpoint/2010/main" val="335608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a:spLocks noGrp="1"/>
          </p:cNvSpPr>
          <p:nvPr>
            <p:ph type="body" idx="1"/>
          </p:nvPr>
        </p:nvSpPr>
        <p:spPr>
          <a:xfrm>
            <a:off x="723300" y="3192201"/>
            <a:ext cx="76974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6"/>
          <p:cNvSpPr txBox="1">
            <a:spLocks noGrp="1"/>
          </p:cNvSpPr>
          <p:nvPr>
            <p:ph type="ctrTitle" idx="4294967295"/>
          </p:nvPr>
        </p:nvSpPr>
        <p:spPr>
          <a:xfrm>
            <a:off x="1356750" y="1440075"/>
            <a:ext cx="6430500" cy="166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500" dirty="0"/>
              <a:t>Thank You</a:t>
            </a:r>
            <a:endParaRPr sz="3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6;p13">
            <a:extLst>
              <a:ext uri="{FF2B5EF4-FFF2-40B4-BE49-F238E27FC236}">
                <a16:creationId xmlns:a16="http://schemas.microsoft.com/office/drawing/2014/main" id="{E10E7B92-354F-8BAC-4329-20438A06D038}"/>
              </a:ext>
            </a:extLst>
          </p:cNvPr>
          <p:cNvSpPr txBox="1">
            <a:spLocks/>
          </p:cNvSpPr>
          <p:nvPr/>
        </p:nvSpPr>
        <p:spPr>
          <a:xfrm>
            <a:off x="727800" y="2036550"/>
            <a:ext cx="7688400" cy="535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b="1" dirty="0">
                <a:latin typeface="Proxima Nova" panose="020B0604020202020204" charset="0"/>
              </a:rPr>
              <a:t>PROPENSITY SCORE MATCHING</a:t>
            </a:r>
          </a:p>
        </p:txBody>
      </p:sp>
    </p:spTree>
    <p:extLst>
      <p:ext uri="{BB962C8B-B14F-4D97-AF65-F5344CB8AC3E}">
        <p14:creationId xmlns:p14="http://schemas.microsoft.com/office/powerpoint/2010/main" val="350308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Matching Process</a:t>
            </a:r>
            <a:endParaRPr dirty="0"/>
          </a:p>
        </p:txBody>
      </p:sp>
      <p:sp>
        <p:nvSpPr>
          <p:cNvPr id="3" name="TextBox 2">
            <a:extLst>
              <a:ext uri="{FF2B5EF4-FFF2-40B4-BE49-F238E27FC236}">
                <a16:creationId xmlns:a16="http://schemas.microsoft.com/office/drawing/2014/main" id="{4E448A52-3DE4-B70C-1B59-376193AFFA56}"/>
              </a:ext>
            </a:extLst>
          </p:cNvPr>
          <p:cNvSpPr txBox="1"/>
          <p:nvPr/>
        </p:nvSpPr>
        <p:spPr>
          <a:xfrm>
            <a:off x="417688" y="751550"/>
            <a:ext cx="8308624" cy="738664"/>
          </a:xfrm>
          <a:prstGeom prst="rect">
            <a:avLst/>
          </a:prstGeom>
          <a:noFill/>
        </p:spPr>
        <p:txBody>
          <a:bodyPr wrap="square" rtlCol="0">
            <a:spAutoFit/>
          </a:bodyPr>
          <a:lstStyle/>
          <a:p>
            <a:pPr algn="l"/>
            <a:r>
              <a:rPr lang="en-GB" b="0" i="0" dirty="0">
                <a:solidFill>
                  <a:srgbClr val="333333"/>
                </a:solidFill>
                <a:effectLst/>
                <a:latin typeface="Helvetica Neue"/>
              </a:rPr>
              <a:t>It helps to create a </a:t>
            </a:r>
            <a:r>
              <a:rPr lang="en-GB" b="1" i="0" dirty="0">
                <a:solidFill>
                  <a:srgbClr val="333333"/>
                </a:solidFill>
                <a:effectLst/>
                <a:latin typeface="Helvetica Neue"/>
              </a:rPr>
              <a:t>counterfactual sample </a:t>
            </a:r>
            <a:r>
              <a:rPr lang="en-GB" b="0" i="0" dirty="0">
                <a:solidFill>
                  <a:srgbClr val="333333"/>
                </a:solidFill>
                <a:effectLst/>
                <a:latin typeface="Helvetica Neue"/>
              </a:rPr>
              <a:t>(control group) when random assignment is unavailable, unfeasible, or unethical. by using an index instead of specific covariates to match, PSM mitigates the curse of dimensionality associated with “exact match” techniques. </a:t>
            </a:r>
          </a:p>
        </p:txBody>
      </p:sp>
      <p:sp>
        <p:nvSpPr>
          <p:cNvPr id="2" name="TextBox 1">
            <a:extLst>
              <a:ext uri="{FF2B5EF4-FFF2-40B4-BE49-F238E27FC236}">
                <a16:creationId xmlns:a16="http://schemas.microsoft.com/office/drawing/2014/main" id="{0B4FABFF-0051-1C5C-CBA9-14F774CEFE14}"/>
              </a:ext>
            </a:extLst>
          </p:cNvPr>
          <p:cNvSpPr txBox="1"/>
          <p:nvPr/>
        </p:nvSpPr>
        <p:spPr>
          <a:xfrm>
            <a:off x="417688" y="1502194"/>
            <a:ext cx="8308624" cy="523220"/>
          </a:xfrm>
          <a:prstGeom prst="rect">
            <a:avLst/>
          </a:prstGeom>
          <a:noFill/>
          <a:ln w="19050">
            <a:solidFill>
              <a:schemeClr val="tx1"/>
            </a:solidFill>
            <a:prstDash val="dashDot"/>
          </a:ln>
        </p:spPr>
        <p:txBody>
          <a:bodyPr wrap="square" rtlCol="0">
            <a:spAutoFit/>
          </a:bodyPr>
          <a:lstStyle/>
          <a:p>
            <a:pPr algn="l"/>
            <a:r>
              <a:rPr lang="en-GB" b="0" i="0" dirty="0">
                <a:solidFill>
                  <a:srgbClr val="333333"/>
                </a:solidFill>
                <a:effectLst/>
                <a:latin typeface="Helvetica Neue"/>
              </a:rPr>
              <a:t>PSM process will result PSA which is the score (probability) of </a:t>
            </a:r>
            <a:r>
              <a:rPr lang="en-GB" b="1" i="0" dirty="0">
                <a:solidFill>
                  <a:srgbClr val="333333"/>
                </a:solidFill>
                <a:effectLst/>
                <a:latin typeface="Helvetica Neue"/>
              </a:rPr>
              <a:t>being in a treatment group</a:t>
            </a:r>
            <a:r>
              <a:rPr lang="en-GB" b="0" i="0" dirty="0">
                <a:solidFill>
                  <a:srgbClr val="333333"/>
                </a:solidFill>
                <a:effectLst/>
                <a:latin typeface="Helvetica Neue"/>
              </a:rPr>
              <a:t>, conditional on observed baseline covariates. </a:t>
            </a:r>
          </a:p>
        </p:txBody>
      </p:sp>
      <p:sp>
        <p:nvSpPr>
          <p:cNvPr id="4" name="TextBox 3">
            <a:extLst>
              <a:ext uri="{FF2B5EF4-FFF2-40B4-BE49-F238E27FC236}">
                <a16:creationId xmlns:a16="http://schemas.microsoft.com/office/drawing/2014/main" id="{4C98F700-1EC4-9898-414E-05F31F087AF1}"/>
              </a:ext>
            </a:extLst>
          </p:cNvPr>
          <p:cNvSpPr txBox="1"/>
          <p:nvPr/>
        </p:nvSpPr>
        <p:spPr>
          <a:xfrm>
            <a:off x="417688" y="2183997"/>
            <a:ext cx="3291670" cy="2031325"/>
          </a:xfrm>
          <a:prstGeom prst="rect">
            <a:avLst/>
          </a:prstGeom>
          <a:noFill/>
        </p:spPr>
        <p:txBody>
          <a:bodyPr wrap="square" rtlCol="0">
            <a:spAutoFit/>
          </a:bodyPr>
          <a:lstStyle/>
          <a:p>
            <a:pPr algn="l"/>
            <a:r>
              <a:rPr lang="en-GB" b="0" i="0" dirty="0">
                <a:solidFill>
                  <a:srgbClr val="333333"/>
                </a:solidFill>
                <a:effectLst/>
                <a:latin typeface="Helvetica Neue"/>
              </a:rPr>
              <a:t>Several Matching methods:</a:t>
            </a:r>
          </a:p>
          <a:p>
            <a:pPr marL="285750" indent="-285750" algn="l">
              <a:buFont typeface="Wingdings" panose="05000000000000000000" pitchFamily="2" charset="2"/>
              <a:buChar char="è"/>
            </a:pPr>
            <a:r>
              <a:rPr lang="en-GB" dirty="0">
                <a:solidFill>
                  <a:srgbClr val="333333"/>
                </a:solidFill>
                <a:latin typeface="Helvetica Neue"/>
              </a:rPr>
              <a:t>Nearest </a:t>
            </a:r>
            <a:r>
              <a:rPr lang="en-GB" dirty="0" err="1">
                <a:solidFill>
                  <a:srgbClr val="333333"/>
                </a:solidFill>
                <a:latin typeface="Helvetica Neue"/>
              </a:rPr>
              <a:t>Neighbor</a:t>
            </a:r>
            <a:r>
              <a:rPr lang="en-GB" dirty="0">
                <a:solidFill>
                  <a:srgbClr val="333333"/>
                </a:solidFill>
                <a:latin typeface="Helvetica Neue"/>
              </a:rPr>
              <a:t> Matching (NNM)</a:t>
            </a:r>
          </a:p>
          <a:p>
            <a:pPr marL="285750" indent="-285750">
              <a:buFont typeface="Wingdings" panose="05000000000000000000" pitchFamily="2" charset="2"/>
              <a:buChar char="è"/>
            </a:pPr>
            <a:r>
              <a:rPr lang="en-GB" dirty="0" err="1">
                <a:solidFill>
                  <a:srgbClr val="333333"/>
                </a:solidFill>
                <a:latin typeface="Helvetica Neue"/>
              </a:rPr>
              <a:t>GenOptimal</a:t>
            </a:r>
            <a:r>
              <a:rPr lang="en-GB" dirty="0">
                <a:solidFill>
                  <a:srgbClr val="333333"/>
                </a:solidFill>
                <a:latin typeface="Helvetica Neue"/>
              </a:rPr>
              <a:t> Matching (OM)</a:t>
            </a:r>
          </a:p>
          <a:p>
            <a:pPr marL="285750" indent="-285750" algn="l">
              <a:buFont typeface="Wingdings" panose="05000000000000000000" pitchFamily="2" charset="2"/>
              <a:buChar char="è"/>
            </a:pPr>
            <a:r>
              <a:rPr lang="en-GB" dirty="0">
                <a:solidFill>
                  <a:srgbClr val="333333"/>
                </a:solidFill>
                <a:latin typeface="Helvetica Neue"/>
              </a:rPr>
              <a:t>etic Matching (GM)</a:t>
            </a:r>
          </a:p>
          <a:p>
            <a:pPr marL="285750" indent="-285750" algn="l">
              <a:buFont typeface="Wingdings" panose="05000000000000000000" pitchFamily="2" charset="2"/>
              <a:buChar char="è"/>
            </a:pPr>
            <a:endParaRPr lang="en-GB" b="0" i="0" dirty="0">
              <a:solidFill>
                <a:srgbClr val="333333"/>
              </a:solidFill>
              <a:effectLst/>
              <a:latin typeface="Helvetica Neue"/>
            </a:endParaRPr>
          </a:p>
          <a:p>
            <a:pPr algn="l"/>
            <a:r>
              <a:rPr lang="en-GB" b="0" i="0" dirty="0">
                <a:solidFill>
                  <a:srgbClr val="333333"/>
                </a:solidFill>
                <a:effectLst/>
                <a:latin typeface="Helvetica Neue"/>
              </a:rPr>
              <a:t>And the PS will be estimated using:</a:t>
            </a:r>
          </a:p>
          <a:p>
            <a:pPr marL="285750" indent="-285750" algn="l">
              <a:buFont typeface="Wingdings" panose="05000000000000000000" pitchFamily="2" charset="2"/>
              <a:buChar char="è"/>
            </a:pPr>
            <a:r>
              <a:rPr lang="en-GB" dirty="0">
                <a:solidFill>
                  <a:srgbClr val="333333"/>
                </a:solidFill>
                <a:latin typeface="Helvetica Neue"/>
              </a:rPr>
              <a:t>Logistic Regression</a:t>
            </a:r>
          </a:p>
          <a:p>
            <a:pPr marL="285750" indent="-285750" algn="l">
              <a:buFont typeface="Wingdings" panose="05000000000000000000" pitchFamily="2" charset="2"/>
              <a:buChar char="è"/>
            </a:pPr>
            <a:r>
              <a:rPr lang="en-GB" b="0" i="0" dirty="0">
                <a:solidFill>
                  <a:srgbClr val="333333"/>
                </a:solidFill>
                <a:effectLst/>
                <a:latin typeface="Helvetica Neue"/>
              </a:rPr>
              <a:t>Random Forest</a:t>
            </a:r>
          </a:p>
          <a:p>
            <a:pPr marL="285750" indent="-285750" algn="l">
              <a:buFont typeface="Wingdings" panose="05000000000000000000" pitchFamily="2" charset="2"/>
              <a:buChar char="è"/>
            </a:pPr>
            <a:r>
              <a:rPr lang="en-GB" dirty="0">
                <a:solidFill>
                  <a:srgbClr val="333333"/>
                </a:solidFill>
                <a:latin typeface="Helvetica Neue"/>
              </a:rPr>
              <a:t>Artificial Neural Network (ANN)</a:t>
            </a:r>
            <a:endParaRPr lang="en-GB" b="0" i="0" dirty="0">
              <a:solidFill>
                <a:srgbClr val="333333"/>
              </a:solidFill>
              <a:effectLst/>
              <a:latin typeface="Helvetica Neue"/>
            </a:endParaRPr>
          </a:p>
        </p:txBody>
      </p:sp>
      <p:graphicFrame>
        <p:nvGraphicFramePr>
          <p:cNvPr id="5" name="Diagram 4">
            <a:extLst>
              <a:ext uri="{FF2B5EF4-FFF2-40B4-BE49-F238E27FC236}">
                <a16:creationId xmlns:a16="http://schemas.microsoft.com/office/drawing/2014/main" id="{C685CE90-A7D9-04D7-9430-A14BE859DA9D}"/>
              </a:ext>
            </a:extLst>
          </p:cNvPr>
          <p:cNvGraphicFramePr/>
          <p:nvPr>
            <p:extLst>
              <p:ext uri="{D42A27DB-BD31-4B8C-83A1-F6EECF244321}">
                <p14:modId xmlns:p14="http://schemas.microsoft.com/office/powerpoint/2010/main" val="2718999479"/>
              </p:ext>
            </p:extLst>
          </p:nvPr>
        </p:nvGraphicFramePr>
        <p:xfrm>
          <a:off x="3974502" y="2503817"/>
          <a:ext cx="4876201" cy="22149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CEFF844A-6DFB-F466-8C6E-ED8C7E058F6D}"/>
              </a:ext>
            </a:extLst>
          </p:cNvPr>
          <p:cNvSpPr txBox="1"/>
          <p:nvPr/>
        </p:nvSpPr>
        <p:spPr>
          <a:xfrm>
            <a:off x="4278707" y="2183997"/>
            <a:ext cx="4606504" cy="276999"/>
          </a:xfrm>
          <a:prstGeom prst="rect">
            <a:avLst/>
          </a:prstGeom>
          <a:solidFill>
            <a:srgbClr val="92D050"/>
          </a:solidFill>
        </p:spPr>
        <p:txBody>
          <a:bodyPr wrap="square">
            <a:spAutoFit/>
          </a:bodyPr>
          <a:lstStyle/>
          <a:p>
            <a:pPr algn="ctr"/>
            <a:r>
              <a:rPr lang="en-GB" sz="1200" dirty="0"/>
              <a:t>The framework of propensity score matching</a:t>
            </a:r>
            <a:endParaRPr lang="en-ID" sz="1200" dirty="0"/>
          </a:p>
        </p:txBody>
      </p:sp>
    </p:spTree>
    <p:extLst>
      <p:ext uri="{BB962C8B-B14F-4D97-AF65-F5344CB8AC3E}">
        <p14:creationId xmlns:p14="http://schemas.microsoft.com/office/powerpoint/2010/main" val="233108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Deciding Covariates</a:t>
            </a:r>
            <a:endParaRPr dirty="0"/>
          </a:p>
        </p:txBody>
      </p:sp>
      <p:pic>
        <p:nvPicPr>
          <p:cNvPr id="6" name="Picture 5">
            <a:extLst>
              <a:ext uri="{FF2B5EF4-FFF2-40B4-BE49-F238E27FC236}">
                <a16:creationId xmlns:a16="http://schemas.microsoft.com/office/drawing/2014/main" id="{D671DDC8-6F6A-5E20-BD85-AC59B2056349}"/>
              </a:ext>
            </a:extLst>
          </p:cNvPr>
          <p:cNvPicPr>
            <a:picLocks noChangeAspect="1"/>
          </p:cNvPicPr>
          <p:nvPr/>
        </p:nvPicPr>
        <p:blipFill>
          <a:blip r:embed="rId3"/>
          <a:stretch>
            <a:fillRect/>
          </a:stretch>
        </p:blipFill>
        <p:spPr>
          <a:xfrm>
            <a:off x="417688" y="1352367"/>
            <a:ext cx="4686954" cy="2457793"/>
          </a:xfrm>
          <a:prstGeom prst="rect">
            <a:avLst/>
          </a:prstGeom>
        </p:spPr>
      </p:pic>
      <p:sp>
        <p:nvSpPr>
          <p:cNvPr id="7" name="TextBox 6">
            <a:extLst>
              <a:ext uri="{FF2B5EF4-FFF2-40B4-BE49-F238E27FC236}">
                <a16:creationId xmlns:a16="http://schemas.microsoft.com/office/drawing/2014/main" id="{984777FE-EC2E-B175-6502-307DE210F3DF}"/>
              </a:ext>
            </a:extLst>
          </p:cNvPr>
          <p:cNvSpPr txBox="1"/>
          <p:nvPr/>
        </p:nvSpPr>
        <p:spPr>
          <a:xfrm>
            <a:off x="417688" y="751550"/>
            <a:ext cx="8308624" cy="523220"/>
          </a:xfrm>
          <a:prstGeom prst="rect">
            <a:avLst/>
          </a:prstGeom>
          <a:noFill/>
        </p:spPr>
        <p:txBody>
          <a:bodyPr wrap="square" rtlCol="0">
            <a:spAutoFit/>
          </a:bodyPr>
          <a:lstStyle/>
          <a:p>
            <a:pPr algn="just"/>
            <a:r>
              <a:rPr lang="en-GB" dirty="0"/>
              <a:t>Not all covariates need to be balanced. We can </a:t>
            </a:r>
            <a:r>
              <a:rPr lang="en-GB" dirty="0" err="1"/>
              <a:t>analyze</a:t>
            </a:r>
            <a:r>
              <a:rPr lang="en-GB" dirty="0"/>
              <a:t> the different relationships between the </a:t>
            </a:r>
            <a:r>
              <a:rPr lang="en-GB" b="1" dirty="0"/>
              <a:t>covariate (X), the treatment assignment (W)</a:t>
            </a:r>
            <a:r>
              <a:rPr lang="en-GB" dirty="0"/>
              <a:t>, and </a:t>
            </a:r>
            <a:r>
              <a:rPr lang="en-GB" b="1" dirty="0"/>
              <a:t>the outcome (Y)</a:t>
            </a:r>
            <a:endParaRPr lang="en-GB" b="0" i="0" dirty="0">
              <a:solidFill>
                <a:srgbClr val="333333"/>
              </a:solidFill>
              <a:effectLst/>
              <a:latin typeface="Helvetica Neue"/>
            </a:endParaRPr>
          </a:p>
        </p:txBody>
      </p:sp>
      <p:sp>
        <p:nvSpPr>
          <p:cNvPr id="9" name="TextBox 8">
            <a:extLst>
              <a:ext uri="{FF2B5EF4-FFF2-40B4-BE49-F238E27FC236}">
                <a16:creationId xmlns:a16="http://schemas.microsoft.com/office/drawing/2014/main" id="{A931FD52-513A-8294-1F1A-1B7278F967F7}"/>
              </a:ext>
            </a:extLst>
          </p:cNvPr>
          <p:cNvSpPr txBox="1"/>
          <p:nvPr/>
        </p:nvSpPr>
        <p:spPr>
          <a:xfrm>
            <a:off x="1609806" y="2808487"/>
            <a:ext cx="552369" cy="553998"/>
          </a:xfrm>
          <a:prstGeom prst="rect">
            <a:avLst/>
          </a:prstGeom>
          <a:noFill/>
        </p:spPr>
        <p:txBody>
          <a:bodyPr wrap="square" rtlCol="0">
            <a:spAutoFit/>
          </a:bodyPr>
          <a:lstStyle/>
          <a:p>
            <a:pPr algn="just"/>
            <a:r>
              <a:rPr lang="en-GB" sz="3000" b="1" dirty="0">
                <a:solidFill>
                  <a:srgbClr val="C00000"/>
                </a:solidFill>
              </a:rPr>
              <a:t>X</a:t>
            </a:r>
            <a:endParaRPr lang="en-GB" sz="3000" b="1" i="0" dirty="0">
              <a:solidFill>
                <a:srgbClr val="C00000"/>
              </a:solidFill>
              <a:effectLst/>
              <a:latin typeface="Helvetica Neue"/>
            </a:endParaRPr>
          </a:p>
        </p:txBody>
      </p:sp>
      <p:sp>
        <p:nvSpPr>
          <p:cNvPr id="10" name="TextBox 9">
            <a:extLst>
              <a:ext uri="{FF2B5EF4-FFF2-40B4-BE49-F238E27FC236}">
                <a16:creationId xmlns:a16="http://schemas.microsoft.com/office/drawing/2014/main" id="{B2495022-1C17-1925-2DF1-88484493D684}"/>
              </a:ext>
            </a:extLst>
          </p:cNvPr>
          <p:cNvSpPr txBox="1"/>
          <p:nvPr/>
        </p:nvSpPr>
        <p:spPr>
          <a:xfrm>
            <a:off x="3248106" y="2827697"/>
            <a:ext cx="552369" cy="553998"/>
          </a:xfrm>
          <a:prstGeom prst="rect">
            <a:avLst/>
          </a:prstGeom>
          <a:noFill/>
        </p:spPr>
        <p:txBody>
          <a:bodyPr wrap="square" rtlCol="0">
            <a:spAutoFit/>
          </a:bodyPr>
          <a:lstStyle/>
          <a:p>
            <a:pPr algn="just"/>
            <a:r>
              <a:rPr lang="en-GB" sz="3000" b="1" dirty="0">
                <a:solidFill>
                  <a:srgbClr val="C00000"/>
                </a:solidFill>
              </a:rPr>
              <a:t>X</a:t>
            </a:r>
            <a:endParaRPr lang="en-GB" sz="3000" b="1" i="0" dirty="0">
              <a:solidFill>
                <a:srgbClr val="C00000"/>
              </a:solidFill>
              <a:effectLst/>
              <a:latin typeface="Helvetica Neue"/>
            </a:endParaRPr>
          </a:p>
        </p:txBody>
      </p:sp>
      <p:sp>
        <p:nvSpPr>
          <p:cNvPr id="11" name="TextBox 10">
            <a:extLst>
              <a:ext uri="{FF2B5EF4-FFF2-40B4-BE49-F238E27FC236}">
                <a16:creationId xmlns:a16="http://schemas.microsoft.com/office/drawing/2014/main" id="{628F27E7-5D68-3CFA-B475-D555659687DF}"/>
              </a:ext>
            </a:extLst>
          </p:cNvPr>
          <p:cNvSpPr txBox="1"/>
          <p:nvPr/>
        </p:nvSpPr>
        <p:spPr>
          <a:xfrm>
            <a:off x="3524290" y="1427522"/>
            <a:ext cx="552369" cy="553998"/>
          </a:xfrm>
          <a:prstGeom prst="rect">
            <a:avLst/>
          </a:prstGeom>
          <a:noFill/>
        </p:spPr>
        <p:txBody>
          <a:bodyPr wrap="square" rtlCol="0">
            <a:spAutoFit/>
          </a:bodyPr>
          <a:lstStyle/>
          <a:p>
            <a:pPr algn="just"/>
            <a:r>
              <a:rPr lang="en-GB" sz="3000" b="1" dirty="0">
                <a:solidFill>
                  <a:srgbClr val="FFFF00"/>
                </a:solidFill>
              </a:rPr>
              <a:t>V</a:t>
            </a:r>
            <a:endParaRPr lang="en-GB" sz="3000" b="1" i="0" dirty="0">
              <a:solidFill>
                <a:srgbClr val="FFFF00"/>
              </a:solidFill>
              <a:effectLst/>
              <a:latin typeface="Helvetica Neue"/>
            </a:endParaRPr>
          </a:p>
        </p:txBody>
      </p:sp>
      <p:sp>
        <p:nvSpPr>
          <p:cNvPr id="12" name="TextBox 11">
            <a:extLst>
              <a:ext uri="{FF2B5EF4-FFF2-40B4-BE49-F238E27FC236}">
                <a16:creationId xmlns:a16="http://schemas.microsoft.com/office/drawing/2014/main" id="{6840AC82-C1E1-23BD-C744-AA642FA07499}"/>
              </a:ext>
            </a:extLst>
          </p:cNvPr>
          <p:cNvSpPr txBox="1"/>
          <p:nvPr/>
        </p:nvSpPr>
        <p:spPr>
          <a:xfrm>
            <a:off x="2152609" y="1427522"/>
            <a:ext cx="552369" cy="553998"/>
          </a:xfrm>
          <a:prstGeom prst="rect">
            <a:avLst/>
          </a:prstGeom>
          <a:noFill/>
        </p:spPr>
        <p:txBody>
          <a:bodyPr wrap="square" rtlCol="0">
            <a:spAutoFit/>
          </a:bodyPr>
          <a:lstStyle/>
          <a:p>
            <a:pPr algn="just"/>
            <a:r>
              <a:rPr lang="en-GB" sz="3000" b="1" dirty="0">
                <a:solidFill>
                  <a:srgbClr val="FFFF00"/>
                </a:solidFill>
              </a:rPr>
              <a:t>V</a:t>
            </a:r>
            <a:endParaRPr lang="en-GB" sz="3000" b="1" i="0" dirty="0">
              <a:solidFill>
                <a:srgbClr val="FFFF00"/>
              </a:solidFill>
              <a:effectLst/>
              <a:latin typeface="Helvetica Neue"/>
            </a:endParaRPr>
          </a:p>
        </p:txBody>
      </p:sp>
    </p:spTree>
    <p:extLst>
      <p:ext uri="{BB962C8B-B14F-4D97-AF65-F5344CB8AC3E}">
        <p14:creationId xmlns:p14="http://schemas.microsoft.com/office/powerpoint/2010/main" val="3713929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Estimating PS</a:t>
            </a:r>
            <a:endParaRPr dirty="0"/>
          </a:p>
        </p:txBody>
      </p:sp>
      <p:sp>
        <p:nvSpPr>
          <p:cNvPr id="8" name="TextBox 7">
            <a:extLst>
              <a:ext uri="{FF2B5EF4-FFF2-40B4-BE49-F238E27FC236}">
                <a16:creationId xmlns:a16="http://schemas.microsoft.com/office/drawing/2014/main" id="{C4B2A333-F607-294C-317C-9A574A22E5DA}"/>
              </a:ext>
            </a:extLst>
          </p:cNvPr>
          <p:cNvSpPr txBox="1"/>
          <p:nvPr/>
        </p:nvSpPr>
        <p:spPr>
          <a:xfrm>
            <a:off x="575732" y="2053017"/>
            <a:ext cx="8067935" cy="1815882"/>
          </a:xfrm>
          <a:prstGeom prst="rect">
            <a:avLst/>
          </a:prstGeom>
          <a:solidFill>
            <a:schemeClr val="accent5">
              <a:lumMod val="20000"/>
              <a:lumOff val="80000"/>
            </a:schemeClr>
          </a:solidFill>
        </p:spPr>
        <p:txBody>
          <a:bodyPr wrap="square">
            <a:spAutoFit/>
          </a:bodyPr>
          <a:lstStyle/>
          <a:p>
            <a:pPr algn="l"/>
            <a:r>
              <a:rPr lang="en-GB" b="0" i="0" dirty="0">
                <a:solidFill>
                  <a:srgbClr val="333333"/>
                </a:solidFill>
                <a:effectLst/>
                <a:latin typeface="Helvetica Neue"/>
              </a:rPr>
              <a:t>Several Matching methods:</a:t>
            </a:r>
          </a:p>
          <a:p>
            <a:pPr marL="285750" indent="-285750" algn="l">
              <a:buFont typeface="Wingdings" panose="05000000000000000000" pitchFamily="2" charset="2"/>
              <a:buChar char="è"/>
            </a:pPr>
            <a:r>
              <a:rPr lang="en-GB" b="1" dirty="0">
                <a:solidFill>
                  <a:srgbClr val="333333"/>
                </a:solidFill>
                <a:latin typeface="Helvetica Neue"/>
              </a:rPr>
              <a:t>Nearest </a:t>
            </a:r>
            <a:r>
              <a:rPr lang="en-GB" b="1" dirty="0" err="1">
                <a:solidFill>
                  <a:srgbClr val="333333"/>
                </a:solidFill>
                <a:latin typeface="Helvetica Neue"/>
              </a:rPr>
              <a:t>Neighbor</a:t>
            </a:r>
            <a:r>
              <a:rPr lang="en-GB" b="1" dirty="0">
                <a:solidFill>
                  <a:srgbClr val="333333"/>
                </a:solidFill>
                <a:latin typeface="Helvetica Neue"/>
              </a:rPr>
              <a:t> Matching (NNM) </a:t>
            </a:r>
            <a:r>
              <a:rPr lang="en-GB" dirty="0">
                <a:solidFill>
                  <a:srgbClr val="333333"/>
                </a:solidFill>
                <a:latin typeface="Helvetica Neue"/>
              </a:rPr>
              <a:t>(Known as greedy matching) = Running through the treated units and selecting the closest eligible control unit</a:t>
            </a:r>
          </a:p>
          <a:p>
            <a:pPr marL="285750" indent="-285750" algn="l">
              <a:buFont typeface="Wingdings" panose="05000000000000000000" pitchFamily="2" charset="2"/>
              <a:buChar char="è"/>
            </a:pPr>
            <a:r>
              <a:rPr lang="en-GB" b="1" i="0" dirty="0">
                <a:solidFill>
                  <a:srgbClr val="333333"/>
                </a:solidFill>
                <a:effectLst/>
                <a:latin typeface="Helvetica Neue"/>
              </a:rPr>
              <a:t>Optimal Matching (OM</a:t>
            </a:r>
            <a:r>
              <a:rPr lang="en-GB" b="0" i="0" dirty="0">
                <a:solidFill>
                  <a:srgbClr val="333333"/>
                </a:solidFill>
                <a:effectLst/>
                <a:latin typeface="Helvetica Neue"/>
              </a:rPr>
              <a:t>) = it is optimal in the sense that it attempts to choose matches that collectively optimize an overall criterion</a:t>
            </a:r>
          </a:p>
          <a:p>
            <a:pPr marL="285750" indent="-285750" algn="l">
              <a:buFont typeface="Wingdings" panose="05000000000000000000" pitchFamily="2" charset="2"/>
              <a:buChar char="è"/>
            </a:pPr>
            <a:r>
              <a:rPr lang="en-GB" b="1" dirty="0">
                <a:solidFill>
                  <a:srgbClr val="333333"/>
                </a:solidFill>
                <a:latin typeface="Helvetica Neue"/>
              </a:rPr>
              <a:t>Optimal Full Matching </a:t>
            </a:r>
            <a:r>
              <a:rPr lang="en-GB" dirty="0">
                <a:solidFill>
                  <a:srgbClr val="333333"/>
                </a:solidFill>
                <a:latin typeface="Helvetica Neue"/>
              </a:rPr>
              <a:t>= assigns every treated and control unit in the sample to one subclass with each of the subclass contains 1  treated unit and 1 or more control units (the method optimizes sum of the absolute within-subclass distances in the matched sample!</a:t>
            </a:r>
          </a:p>
        </p:txBody>
      </p:sp>
      <p:sp>
        <p:nvSpPr>
          <p:cNvPr id="2" name="TextBox 1">
            <a:extLst>
              <a:ext uri="{FF2B5EF4-FFF2-40B4-BE49-F238E27FC236}">
                <a16:creationId xmlns:a16="http://schemas.microsoft.com/office/drawing/2014/main" id="{6711B2FA-5BFD-97F5-EE21-0B3ED033DE91}"/>
              </a:ext>
            </a:extLst>
          </p:cNvPr>
          <p:cNvSpPr txBox="1"/>
          <p:nvPr/>
        </p:nvSpPr>
        <p:spPr>
          <a:xfrm>
            <a:off x="575731" y="908679"/>
            <a:ext cx="8067935" cy="738664"/>
          </a:xfrm>
          <a:prstGeom prst="rect">
            <a:avLst/>
          </a:prstGeom>
          <a:solidFill>
            <a:srgbClr val="92D050"/>
          </a:solidFill>
        </p:spPr>
        <p:txBody>
          <a:bodyPr wrap="square">
            <a:spAutoFit/>
          </a:bodyPr>
          <a:lstStyle/>
          <a:p>
            <a:pPr algn="l"/>
            <a:r>
              <a:rPr lang="en-GB" dirty="0">
                <a:solidFill>
                  <a:srgbClr val="333333"/>
                </a:solidFill>
                <a:latin typeface="Helvetica Neue"/>
              </a:rPr>
              <a:t>Logistic Regression is the most used estimation method because its simplicity and interpretability. It works just like an ordinary regression which able to control several variables so chosen observations would not be biased!</a:t>
            </a:r>
          </a:p>
        </p:txBody>
      </p:sp>
      <p:sp>
        <p:nvSpPr>
          <p:cNvPr id="3" name="Google Shape;116;p13">
            <a:extLst>
              <a:ext uri="{FF2B5EF4-FFF2-40B4-BE49-F238E27FC236}">
                <a16:creationId xmlns:a16="http://schemas.microsoft.com/office/drawing/2014/main" id="{0B2F2BD0-57AB-BC00-74E4-14BAB5913A80}"/>
              </a:ext>
            </a:extLst>
          </p:cNvPr>
          <p:cNvSpPr txBox="1">
            <a:spLocks/>
          </p:cNvSpPr>
          <p:nvPr/>
        </p:nvSpPr>
        <p:spPr>
          <a:xfrm>
            <a:off x="500333" y="1582580"/>
            <a:ext cx="7688400" cy="53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Proxima Nova"/>
              <a:buNone/>
              <a:defRPr sz="2600" b="1" i="0" u="none" strike="noStrike" cap="none">
                <a:solidFill>
                  <a:schemeClr val="dk2"/>
                </a:solidFill>
                <a:latin typeface="Proxima Nova"/>
                <a:ea typeface="Proxima Nova"/>
                <a:cs typeface="Proxima Nova"/>
                <a:sym typeface="Proxima Nova"/>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dirty="0"/>
              <a:t>Matching Method</a:t>
            </a:r>
          </a:p>
        </p:txBody>
      </p:sp>
      <p:sp>
        <p:nvSpPr>
          <p:cNvPr id="4" name="TextBox 3">
            <a:extLst>
              <a:ext uri="{FF2B5EF4-FFF2-40B4-BE49-F238E27FC236}">
                <a16:creationId xmlns:a16="http://schemas.microsoft.com/office/drawing/2014/main" id="{7688A9C4-F3C8-E11F-28A9-EAD4FF1E8E25}"/>
              </a:ext>
            </a:extLst>
          </p:cNvPr>
          <p:cNvSpPr txBox="1"/>
          <p:nvPr/>
        </p:nvSpPr>
        <p:spPr>
          <a:xfrm>
            <a:off x="575731" y="3974253"/>
            <a:ext cx="8067935" cy="738664"/>
          </a:xfrm>
          <a:prstGeom prst="rect">
            <a:avLst/>
          </a:prstGeom>
          <a:solidFill>
            <a:schemeClr val="accent6">
              <a:lumMod val="90000"/>
            </a:schemeClr>
          </a:solidFill>
        </p:spPr>
        <p:txBody>
          <a:bodyPr wrap="square">
            <a:spAutoFit/>
          </a:bodyPr>
          <a:lstStyle/>
          <a:p>
            <a:pPr algn="l"/>
            <a:r>
              <a:rPr lang="en-GB" dirty="0">
                <a:solidFill>
                  <a:srgbClr val="333333"/>
                </a:solidFill>
                <a:latin typeface="Helvetica Neue"/>
              </a:rPr>
              <a:t>Different matching algorithm could result different chosen control group and Propensity score! Therefore, we need some balance diagnostic test to see which method yields most balanced comparison group!</a:t>
            </a:r>
          </a:p>
        </p:txBody>
      </p:sp>
    </p:spTree>
    <p:extLst>
      <p:ext uri="{BB962C8B-B14F-4D97-AF65-F5344CB8AC3E}">
        <p14:creationId xmlns:p14="http://schemas.microsoft.com/office/powerpoint/2010/main" val="4079849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Balance Diagnostic Test</a:t>
            </a:r>
            <a:endParaRPr dirty="0"/>
          </a:p>
        </p:txBody>
      </p:sp>
      <p:sp>
        <p:nvSpPr>
          <p:cNvPr id="8" name="TextBox 7">
            <a:extLst>
              <a:ext uri="{FF2B5EF4-FFF2-40B4-BE49-F238E27FC236}">
                <a16:creationId xmlns:a16="http://schemas.microsoft.com/office/drawing/2014/main" id="{C4B2A333-F607-294C-317C-9A574A22E5DA}"/>
              </a:ext>
            </a:extLst>
          </p:cNvPr>
          <p:cNvSpPr txBox="1"/>
          <p:nvPr/>
        </p:nvSpPr>
        <p:spPr>
          <a:xfrm>
            <a:off x="294214" y="863938"/>
            <a:ext cx="8349454" cy="523220"/>
          </a:xfrm>
          <a:prstGeom prst="rect">
            <a:avLst/>
          </a:prstGeom>
          <a:noFill/>
        </p:spPr>
        <p:txBody>
          <a:bodyPr wrap="square">
            <a:spAutoFit/>
          </a:bodyPr>
          <a:lstStyle/>
          <a:p>
            <a:pPr algn="l"/>
            <a:r>
              <a:rPr lang="en-GB" dirty="0">
                <a:solidFill>
                  <a:srgbClr val="333333"/>
                </a:solidFill>
                <a:latin typeface="Helvetica Neue"/>
              </a:rPr>
              <a:t>There are some statistic indicators we can use to determine whether the selected control group are relatively balance (the tests will be similar like </a:t>
            </a:r>
            <a:r>
              <a:rPr lang="en-GB" i="1" u="sng" dirty="0">
                <a:solidFill>
                  <a:srgbClr val="333333"/>
                </a:solidFill>
                <a:latin typeface="Helvetica Neue"/>
              </a:rPr>
              <a:t>goodness of fit</a:t>
            </a:r>
            <a:r>
              <a:rPr lang="en-GB" dirty="0">
                <a:solidFill>
                  <a:srgbClr val="333333"/>
                </a:solidFill>
                <a:latin typeface="Helvetica Neue"/>
              </a:rPr>
              <a:t>)</a:t>
            </a:r>
          </a:p>
        </p:txBody>
      </p:sp>
      <p:sp>
        <p:nvSpPr>
          <p:cNvPr id="11" name="TextBox 10">
            <a:extLst>
              <a:ext uri="{FF2B5EF4-FFF2-40B4-BE49-F238E27FC236}">
                <a16:creationId xmlns:a16="http://schemas.microsoft.com/office/drawing/2014/main" id="{52AFDE8C-02A9-78D5-277C-A17D83C001F9}"/>
              </a:ext>
            </a:extLst>
          </p:cNvPr>
          <p:cNvSpPr txBox="1"/>
          <p:nvPr/>
        </p:nvSpPr>
        <p:spPr>
          <a:xfrm>
            <a:off x="294213" y="1509921"/>
            <a:ext cx="4882093" cy="2123658"/>
          </a:xfrm>
          <a:prstGeom prst="rect">
            <a:avLst/>
          </a:prstGeom>
          <a:noFill/>
        </p:spPr>
        <p:txBody>
          <a:bodyPr wrap="square">
            <a:spAutoFit/>
          </a:bodyPr>
          <a:lstStyle/>
          <a:p>
            <a:pPr marL="285750" indent="-285750" algn="l">
              <a:buFont typeface="Wingdings" panose="05000000000000000000" pitchFamily="2" charset="2"/>
              <a:buChar char="è"/>
            </a:pPr>
            <a:r>
              <a:rPr lang="en-GB" sz="1200" dirty="0">
                <a:solidFill>
                  <a:srgbClr val="333333"/>
                </a:solidFill>
                <a:latin typeface="Helvetica Neue"/>
              </a:rPr>
              <a:t>Standardized Mean Diff: The SMDs are computed as the mean difference divided by a standardization factor computed in the unmatched sample. </a:t>
            </a:r>
            <a:r>
              <a:rPr lang="en-GB" sz="1200" b="1" dirty="0">
                <a:solidFill>
                  <a:srgbClr val="333333"/>
                </a:solidFill>
                <a:latin typeface="Helvetica Neue"/>
              </a:rPr>
              <a:t>An absolute SMD close to 0 indicates good balance</a:t>
            </a:r>
          </a:p>
          <a:p>
            <a:pPr marL="285750" indent="-285750" algn="l">
              <a:buFont typeface="Wingdings" panose="05000000000000000000" pitchFamily="2" charset="2"/>
              <a:buChar char="è"/>
            </a:pPr>
            <a:r>
              <a:rPr lang="en-GB" sz="1200" dirty="0">
                <a:solidFill>
                  <a:srgbClr val="333333"/>
                </a:solidFill>
                <a:latin typeface="Helvetica Neue"/>
              </a:rPr>
              <a:t>Variance Ratio: variance ratio for the treated group and control group for each covariate</a:t>
            </a:r>
            <a:r>
              <a:rPr lang="en-GB" sz="1200" b="1" dirty="0">
                <a:solidFill>
                  <a:srgbClr val="333333"/>
                </a:solidFill>
                <a:latin typeface="Helvetica Neue"/>
              </a:rPr>
              <a:t>. </a:t>
            </a:r>
            <a:r>
              <a:rPr lang="en-GB" sz="1200" b="1" i="0" dirty="0">
                <a:solidFill>
                  <a:srgbClr val="1D1F21"/>
                </a:solidFill>
                <a:effectLst/>
                <a:latin typeface="Open Sans" panose="020B0606030504020204" pitchFamily="34" charset="0"/>
              </a:rPr>
              <a:t>A variance ratio close to 1 indicates good balance</a:t>
            </a:r>
            <a:endParaRPr lang="en-GB" sz="1200" b="1" dirty="0">
              <a:solidFill>
                <a:srgbClr val="333333"/>
              </a:solidFill>
              <a:latin typeface="Helvetica Neue"/>
            </a:endParaRPr>
          </a:p>
          <a:p>
            <a:pPr marL="285750" indent="-285750" algn="l">
              <a:buFont typeface="Wingdings" panose="05000000000000000000" pitchFamily="2" charset="2"/>
              <a:buChar char="è"/>
            </a:pPr>
            <a:r>
              <a:rPr lang="en-GB" sz="1200" dirty="0" err="1">
                <a:solidFill>
                  <a:srgbClr val="333333"/>
                </a:solidFill>
                <a:latin typeface="Helvetica Neue"/>
              </a:rPr>
              <a:t>eCDF</a:t>
            </a:r>
            <a:r>
              <a:rPr lang="en-GB" sz="1200" dirty="0">
                <a:solidFill>
                  <a:srgbClr val="333333"/>
                </a:solidFill>
                <a:latin typeface="Helvetica Neue"/>
              </a:rPr>
              <a:t>: The </a:t>
            </a:r>
            <a:r>
              <a:rPr lang="en-GB" sz="1200" dirty="0" err="1">
                <a:solidFill>
                  <a:srgbClr val="333333"/>
                </a:solidFill>
                <a:latin typeface="Helvetica Neue"/>
              </a:rPr>
              <a:t>eCDF</a:t>
            </a:r>
            <a:r>
              <a:rPr lang="en-GB" sz="1200" dirty="0">
                <a:solidFill>
                  <a:srgbClr val="333333"/>
                </a:solidFill>
                <a:latin typeface="Helvetica Neue"/>
              </a:rPr>
              <a:t> statistics correspond to the difference in the overall distributions of the covariates between the treatment groups. The values of both statistics range from 0 to 1, with </a:t>
            </a:r>
            <a:r>
              <a:rPr lang="en-GB" sz="1200" b="1" dirty="0">
                <a:solidFill>
                  <a:srgbClr val="333333"/>
                </a:solidFill>
                <a:latin typeface="Helvetica Neue"/>
              </a:rPr>
              <a:t>values closer to zero indicating better balance</a:t>
            </a:r>
          </a:p>
        </p:txBody>
      </p:sp>
      <p:sp>
        <p:nvSpPr>
          <p:cNvPr id="13" name="TextBox 12">
            <a:extLst>
              <a:ext uri="{FF2B5EF4-FFF2-40B4-BE49-F238E27FC236}">
                <a16:creationId xmlns:a16="http://schemas.microsoft.com/office/drawing/2014/main" id="{44408D21-2037-40E0-D2B6-91836F2255AA}"/>
              </a:ext>
            </a:extLst>
          </p:cNvPr>
          <p:cNvSpPr txBox="1"/>
          <p:nvPr/>
        </p:nvSpPr>
        <p:spPr>
          <a:xfrm>
            <a:off x="219075" y="4494202"/>
            <a:ext cx="4957231" cy="276999"/>
          </a:xfrm>
          <a:prstGeom prst="rect">
            <a:avLst/>
          </a:prstGeom>
          <a:noFill/>
        </p:spPr>
        <p:txBody>
          <a:bodyPr wrap="square">
            <a:spAutoFit/>
          </a:bodyPr>
          <a:lstStyle/>
          <a:p>
            <a:r>
              <a:rPr lang="en-ID" sz="1200" dirty="0">
                <a:hlinkClick r:id="rId3"/>
              </a:rPr>
              <a:t>https://kosukeimai.github.io/MatchIt/articles/assessing-balance.html</a:t>
            </a:r>
            <a:r>
              <a:rPr lang="en-ID" sz="1200" dirty="0"/>
              <a:t> </a:t>
            </a:r>
          </a:p>
        </p:txBody>
      </p:sp>
      <p:pic>
        <p:nvPicPr>
          <p:cNvPr id="15" name="Picture 14" descr="A screenshot of a graph&#10;&#10;Description automatically generated">
            <a:extLst>
              <a:ext uri="{FF2B5EF4-FFF2-40B4-BE49-F238E27FC236}">
                <a16:creationId xmlns:a16="http://schemas.microsoft.com/office/drawing/2014/main" id="{AD18DF6A-73BD-DCE8-2BDB-E69E6BB01EA2}"/>
              </a:ext>
            </a:extLst>
          </p:cNvPr>
          <p:cNvPicPr>
            <a:picLocks noChangeAspect="1"/>
          </p:cNvPicPr>
          <p:nvPr/>
        </p:nvPicPr>
        <p:blipFill>
          <a:blip r:embed="rId4"/>
          <a:stretch>
            <a:fillRect/>
          </a:stretch>
        </p:blipFill>
        <p:spPr>
          <a:xfrm>
            <a:off x="5176306" y="1598549"/>
            <a:ext cx="3868266" cy="2085080"/>
          </a:xfrm>
          <a:prstGeom prst="rect">
            <a:avLst/>
          </a:prstGeom>
        </p:spPr>
      </p:pic>
      <p:sp>
        <p:nvSpPr>
          <p:cNvPr id="16" name="TextBox 15">
            <a:extLst>
              <a:ext uri="{FF2B5EF4-FFF2-40B4-BE49-F238E27FC236}">
                <a16:creationId xmlns:a16="http://schemas.microsoft.com/office/drawing/2014/main" id="{37760EF4-2F45-ACA6-A560-F4586A92838E}"/>
              </a:ext>
            </a:extLst>
          </p:cNvPr>
          <p:cNvSpPr txBox="1"/>
          <p:nvPr/>
        </p:nvSpPr>
        <p:spPr>
          <a:xfrm>
            <a:off x="5390470" y="3848546"/>
            <a:ext cx="3439937" cy="461665"/>
          </a:xfrm>
          <a:prstGeom prst="rect">
            <a:avLst/>
          </a:prstGeom>
          <a:noFill/>
          <a:ln w="19050">
            <a:solidFill>
              <a:schemeClr val="tx1"/>
            </a:solidFill>
            <a:prstDash val="dashDot"/>
          </a:ln>
        </p:spPr>
        <p:txBody>
          <a:bodyPr wrap="square" rtlCol="0">
            <a:spAutoFit/>
          </a:bodyPr>
          <a:lstStyle/>
          <a:p>
            <a:pPr algn="l"/>
            <a:r>
              <a:rPr lang="en-GB" sz="1200" b="0" i="0" dirty="0">
                <a:solidFill>
                  <a:srgbClr val="333333"/>
                </a:solidFill>
                <a:effectLst/>
                <a:latin typeface="Helvetica Neue"/>
              </a:rPr>
              <a:t>We also can compare the adjusted sample of methods yo</a:t>
            </a:r>
            <a:r>
              <a:rPr lang="en-GB" sz="1200" dirty="0">
                <a:solidFill>
                  <a:srgbClr val="333333"/>
                </a:solidFill>
                <a:latin typeface="Helvetica Neue"/>
              </a:rPr>
              <a:t>u choose</a:t>
            </a:r>
            <a:endParaRPr lang="en-GB" sz="1200" b="0" i="0" dirty="0">
              <a:solidFill>
                <a:srgbClr val="333333"/>
              </a:solidFill>
              <a:effectLst/>
              <a:latin typeface="Helvetica Neue"/>
            </a:endParaRPr>
          </a:p>
        </p:txBody>
      </p:sp>
    </p:spTree>
    <p:extLst>
      <p:ext uri="{BB962C8B-B14F-4D97-AF65-F5344CB8AC3E}">
        <p14:creationId xmlns:p14="http://schemas.microsoft.com/office/powerpoint/2010/main" val="1869208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Estimation</a:t>
            </a:r>
            <a:endParaRPr dirty="0"/>
          </a:p>
        </p:txBody>
      </p:sp>
      <p:sp>
        <p:nvSpPr>
          <p:cNvPr id="8" name="TextBox 7">
            <a:extLst>
              <a:ext uri="{FF2B5EF4-FFF2-40B4-BE49-F238E27FC236}">
                <a16:creationId xmlns:a16="http://schemas.microsoft.com/office/drawing/2014/main" id="{C4B2A333-F607-294C-317C-9A574A22E5DA}"/>
              </a:ext>
            </a:extLst>
          </p:cNvPr>
          <p:cNvSpPr txBox="1"/>
          <p:nvPr/>
        </p:nvSpPr>
        <p:spPr>
          <a:xfrm>
            <a:off x="294214" y="835363"/>
            <a:ext cx="8349454" cy="1384995"/>
          </a:xfrm>
          <a:prstGeom prst="rect">
            <a:avLst/>
          </a:prstGeom>
          <a:noFill/>
        </p:spPr>
        <p:txBody>
          <a:bodyPr wrap="square">
            <a:spAutoFit/>
          </a:bodyPr>
          <a:lstStyle/>
          <a:p>
            <a:pPr algn="l"/>
            <a:r>
              <a:rPr lang="en-GB" dirty="0">
                <a:solidFill>
                  <a:srgbClr val="333333"/>
                </a:solidFill>
                <a:latin typeface="Helvetica Neue"/>
              </a:rPr>
              <a:t>After performing PS analysis, we’ll get the </a:t>
            </a:r>
            <a:r>
              <a:rPr lang="en-GB" dirty="0" err="1">
                <a:solidFill>
                  <a:srgbClr val="333333"/>
                </a:solidFill>
                <a:latin typeface="Helvetica Neue"/>
              </a:rPr>
              <a:t>Pscore</a:t>
            </a:r>
            <a:r>
              <a:rPr lang="en-GB" dirty="0">
                <a:solidFill>
                  <a:srgbClr val="333333"/>
                </a:solidFill>
                <a:latin typeface="Helvetica Neue"/>
              </a:rPr>
              <a:t>. This </a:t>
            </a:r>
            <a:r>
              <a:rPr lang="en-GB" dirty="0" err="1">
                <a:solidFill>
                  <a:srgbClr val="333333"/>
                </a:solidFill>
                <a:latin typeface="Helvetica Neue"/>
              </a:rPr>
              <a:t>Pscore</a:t>
            </a:r>
            <a:r>
              <a:rPr lang="en-GB" dirty="0">
                <a:solidFill>
                  <a:srgbClr val="333333"/>
                </a:solidFill>
                <a:latin typeface="Helvetica Neue"/>
              </a:rPr>
              <a:t> acted like “weighting variables” that will adjust your observations so each groups have the same characteristics even though sample observation is unbalanced</a:t>
            </a:r>
          </a:p>
          <a:p>
            <a:pPr algn="l"/>
            <a:r>
              <a:rPr lang="en-GB" dirty="0">
                <a:solidFill>
                  <a:srgbClr val="333333"/>
                </a:solidFill>
                <a:latin typeface="Helvetica Neue"/>
              </a:rPr>
              <a:t>So, there will be two options:</a:t>
            </a:r>
          </a:p>
          <a:p>
            <a:pPr marL="285750" indent="-285750" algn="l">
              <a:buFont typeface="Wingdings" panose="05000000000000000000" pitchFamily="2" charset="2"/>
              <a:buChar char="è"/>
            </a:pPr>
            <a:r>
              <a:rPr lang="en-GB" dirty="0">
                <a:solidFill>
                  <a:srgbClr val="333333"/>
                </a:solidFill>
                <a:latin typeface="Helvetica Neue"/>
              </a:rPr>
              <a:t>Drop unmatched data</a:t>
            </a:r>
          </a:p>
          <a:p>
            <a:pPr marL="285750" indent="-285750" algn="l">
              <a:buFont typeface="Wingdings" panose="05000000000000000000" pitchFamily="2" charset="2"/>
              <a:buChar char="è"/>
            </a:pPr>
            <a:r>
              <a:rPr lang="en-GB" dirty="0">
                <a:solidFill>
                  <a:srgbClr val="333333"/>
                </a:solidFill>
                <a:latin typeface="Helvetica Neue"/>
              </a:rPr>
              <a:t>Use full data with weighting on it.</a:t>
            </a:r>
          </a:p>
        </p:txBody>
      </p:sp>
      <p:sp>
        <p:nvSpPr>
          <p:cNvPr id="2" name="TextBox 1">
            <a:extLst>
              <a:ext uri="{FF2B5EF4-FFF2-40B4-BE49-F238E27FC236}">
                <a16:creationId xmlns:a16="http://schemas.microsoft.com/office/drawing/2014/main" id="{6CE822F6-C04A-410A-0584-B31B0C5FE17B}"/>
              </a:ext>
            </a:extLst>
          </p:cNvPr>
          <p:cNvSpPr txBox="1"/>
          <p:nvPr/>
        </p:nvSpPr>
        <p:spPr>
          <a:xfrm>
            <a:off x="397272" y="3142595"/>
            <a:ext cx="8349454" cy="738664"/>
          </a:xfrm>
          <a:prstGeom prst="rect">
            <a:avLst/>
          </a:prstGeom>
          <a:noFill/>
          <a:ln>
            <a:solidFill>
              <a:schemeClr val="accent1"/>
            </a:solidFill>
            <a:prstDash val="lgDashDot"/>
          </a:ln>
        </p:spPr>
        <p:txBody>
          <a:bodyPr wrap="square">
            <a:spAutoFit/>
          </a:bodyPr>
          <a:lstStyle/>
          <a:p>
            <a:pPr algn="l"/>
            <a:r>
              <a:rPr lang="en-GB" dirty="0">
                <a:solidFill>
                  <a:srgbClr val="333333"/>
                </a:solidFill>
                <a:latin typeface="Helvetica Neue"/>
              </a:rPr>
              <a:t>The Average Treatment Effect (ATE) is the </a:t>
            </a:r>
            <a:r>
              <a:rPr lang="en-GB" b="1" dirty="0">
                <a:solidFill>
                  <a:srgbClr val="333333"/>
                </a:solidFill>
                <a:latin typeface="Helvetica Neue"/>
              </a:rPr>
              <a:t>average of the individual treatment effects of the population under consideration</a:t>
            </a:r>
            <a:r>
              <a:rPr lang="en-GB" dirty="0">
                <a:solidFill>
                  <a:srgbClr val="333333"/>
                </a:solidFill>
                <a:latin typeface="Helvetica Neue"/>
              </a:rPr>
              <a:t>. And the Average Treatment Effect of the Treated (ATT) is simply the average of the individual treatment effects of those treated</a:t>
            </a:r>
          </a:p>
        </p:txBody>
      </p:sp>
      <p:sp>
        <p:nvSpPr>
          <p:cNvPr id="3" name="TextBox 2">
            <a:extLst>
              <a:ext uri="{FF2B5EF4-FFF2-40B4-BE49-F238E27FC236}">
                <a16:creationId xmlns:a16="http://schemas.microsoft.com/office/drawing/2014/main" id="{ADE76B95-BD68-8BCF-89B3-835313EEC735}"/>
              </a:ext>
            </a:extLst>
          </p:cNvPr>
          <p:cNvSpPr txBox="1"/>
          <p:nvPr/>
        </p:nvSpPr>
        <p:spPr>
          <a:xfrm>
            <a:off x="561710" y="2571750"/>
            <a:ext cx="8020577" cy="523220"/>
          </a:xfrm>
          <a:prstGeom prst="rect">
            <a:avLst/>
          </a:prstGeom>
          <a:noFill/>
        </p:spPr>
        <p:txBody>
          <a:bodyPr wrap="square">
            <a:spAutoFit/>
          </a:bodyPr>
          <a:lstStyle/>
          <a:p>
            <a:pPr algn="l"/>
            <a:r>
              <a:rPr lang="en-GB" dirty="0">
                <a:solidFill>
                  <a:srgbClr val="333333"/>
                </a:solidFill>
                <a:latin typeface="Helvetica Neue"/>
              </a:rPr>
              <a:t>Currently, there are many advanced research paper that also suggests further analysis using ATE and ATT!</a:t>
            </a:r>
          </a:p>
        </p:txBody>
      </p:sp>
    </p:spTree>
    <p:extLst>
      <p:ext uri="{BB962C8B-B14F-4D97-AF65-F5344CB8AC3E}">
        <p14:creationId xmlns:p14="http://schemas.microsoft.com/office/powerpoint/2010/main" val="869090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6;p13">
            <a:extLst>
              <a:ext uri="{FF2B5EF4-FFF2-40B4-BE49-F238E27FC236}">
                <a16:creationId xmlns:a16="http://schemas.microsoft.com/office/drawing/2014/main" id="{E10E7B92-354F-8BAC-4329-20438A06D038}"/>
              </a:ext>
            </a:extLst>
          </p:cNvPr>
          <p:cNvSpPr txBox="1">
            <a:spLocks/>
          </p:cNvSpPr>
          <p:nvPr/>
        </p:nvSpPr>
        <p:spPr>
          <a:xfrm>
            <a:off x="727800" y="2036550"/>
            <a:ext cx="7688400" cy="5352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2000" b="1" dirty="0">
                <a:latin typeface="Proxima Nova" panose="020B0604020202020204" charset="0"/>
              </a:rPr>
              <a:t>REGRESSION DISCONTINUITY</a:t>
            </a:r>
          </a:p>
        </p:txBody>
      </p:sp>
    </p:spTree>
    <p:extLst>
      <p:ext uri="{BB962C8B-B14F-4D97-AF65-F5344CB8AC3E}">
        <p14:creationId xmlns:p14="http://schemas.microsoft.com/office/powerpoint/2010/main" val="816726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CONCEPT</a:t>
            </a:r>
            <a:endParaRPr dirty="0"/>
          </a:p>
        </p:txBody>
      </p:sp>
      <p:sp>
        <p:nvSpPr>
          <p:cNvPr id="3" name="TextBox 2">
            <a:extLst>
              <a:ext uri="{FF2B5EF4-FFF2-40B4-BE49-F238E27FC236}">
                <a16:creationId xmlns:a16="http://schemas.microsoft.com/office/drawing/2014/main" id="{4E448A52-3DE4-B70C-1B59-376193AFFA56}"/>
              </a:ext>
            </a:extLst>
          </p:cNvPr>
          <p:cNvSpPr txBox="1"/>
          <p:nvPr/>
        </p:nvSpPr>
        <p:spPr>
          <a:xfrm>
            <a:off x="417688" y="751550"/>
            <a:ext cx="8308624" cy="1169551"/>
          </a:xfrm>
          <a:prstGeom prst="rect">
            <a:avLst/>
          </a:prstGeom>
          <a:noFill/>
        </p:spPr>
        <p:txBody>
          <a:bodyPr wrap="square" rtlCol="0">
            <a:spAutoFit/>
          </a:bodyPr>
          <a:lstStyle/>
          <a:p>
            <a:pPr algn="just"/>
            <a:r>
              <a:rPr lang="en-GB" dirty="0"/>
              <a:t>Regression discontinuity (RD) research designs exploit precise knowledge of the rules determining treatment. RD identification is based on the idea that in a highly rule-based world, some rules are arbitrary and therefore provide good experiments. RD comes in two styles, fuzzy and sharp. The sharp design can be seen as a selection-on-observables story. The fuzzy design leads to an instrumental-variables-type setup. </a:t>
            </a:r>
            <a:endParaRPr lang="en-GB" b="0" i="0" dirty="0">
              <a:solidFill>
                <a:srgbClr val="333333"/>
              </a:solidFill>
              <a:effectLst/>
              <a:latin typeface="Helvetica Neue"/>
            </a:endParaRPr>
          </a:p>
        </p:txBody>
      </p:sp>
      <p:sp>
        <p:nvSpPr>
          <p:cNvPr id="6" name="TextBox 5">
            <a:extLst>
              <a:ext uri="{FF2B5EF4-FFF2-40B4-BE49-F238E27FC236}">
                <a16:creationId xmlns:a16="http://schemas.microsoft.com/office/drawing/2014/main" id="{0311CB6B-F803-D7D7-EB78-F6CC3022ABA0}"/>
              </a:ext>
            </a:extLst>
          </p:cNvPr>
          <p:cNvSpPr txBox="1"/>
          <p:nvPr/>
        </p:nvSpPr>
        <p:spPr>
          <a:xfrm>
            <a:off x="1983652" y="2003797"/>
            <a:ext cx="1192451" cy="307777"/>
          </a:xfrm>
          <a:prstGeom prst="rect">
            <a:avLst/>
          </a:prstGeom>
          <a:noFill/>
        </p:spPr>
        <p:txBody>
          <a:bodyPr wrap="square" rtlCol="0">
            <a:spAutoFit/>
          </a:bodyPr>
          <a:lstStyle/>
          <a:p>
            <a:pPr algn="just"/>
            <a:r>
              <a:rPr lang="en-GB" dirty="0">
                <a:highlight>
                  <a:srgbClr val="FFFF00"/>
                </a:highlight>
              </a:rPr>
              <a:t>Sharp RD</a:t>
            </a:r>
            <a:endParaRPr lang="en-GB" b="0" i="0" dirty="0">
              <a:solidFill>
                <a:srgbClr val="333333"/>
              </a:solidFill>
              <a:effectLst/>
              <a:highlight>
                <a:srgbClr val="FFFF00"/>
              </a:highlight>
              <a:latin typeface="Helvetica Neue"/>
            </a:endParaRPr>
          </a:p>
        </p:txBody>
      </p:sp>
      <p:sp>
        <p:nvSpPr>
          <p:cNvPr id="8" name="TextBox 7">
            <a:extLst>
              <a:ext uri="{FF2B5EF4-FFF2-40B4-BE49-F238E27FC236}">
                <a16:creationId xmlns:a16="http://schemas.microsoft.com/office/drawing/2014/main" id="{4BB8234A-3912-B146-62E7-4C52AFE52335}"/>
              </a:ext>
            </a:extLst>
          </p:cNvPr>
          <p:cNvSpPr txBox="1"/>
          <p:nvPr/>
        </p:nvSpPr>
        <p:spPr>
          <a:xfrm>
            <a:off x="6444730" y="2003796"/>
            <a:ext cx="1073427" cy="307777"/>
          </a:xfrm>
          <a:prstGeom prst="rect">
            <a:avLst/>
          </a:prstGeom>
          <a:noFill/>
        </p:spPr>
        <p:txBody>
          <a:bodyPr wrap="square" rtlCol="0">
            <a:spAutoFit/>
          </a:bodyPr>
          <a:lstStyle/>
          <a:p>
            <a:pPr algn="just"/>
            <a:r>
              <a:rPr lang="en-GB" dirty="0">
                <a:highlight>
                  <a:srgbClr val="FFFF00"/>
                </a:highlight>
              </a:rPr>
              <a:t>Fuzzy RD</a:t>
            </a:r>
            <a:endParaRPr lang="en-GB" b="0" i="0" dirty="0">
              <a:solidFill>
                <a:srgbClr val="333333"/>
              </a:solidFill>
              <a:effectLst/>
              <a:highlight>
                <a:srgbClr val="FFFF00"/>
              </a:highlight>
              <a:latin typeface="Helvetica Neue"/>
            </a:endParaRPr>
          </a:p>
        </p:txBody>
      </p:sp>
      <p:pic>
        <p:nvPicPr>
          <p:cNvPr id="1026" name="Picture 2">
            <a:extLst>
              <a:ext uri="{FF2B5EF4-FFF2-40B4-BE49-F238E27FC236}">
                <a16:creationId xmlns:a16="http://schemas.microsoft.com/office/drawing/2014/main" id="{F6652EC9-DC8A-827E-1733-6916BDC33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688" y="2456301"/>
            <a:ext cx="3648765" cy="22530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0FB6B2E-AD3C-8153-FFD7-42D50A34419C}"/>
              </a:ext>
            </a:extLst>
          </p:cNvPr>
          <p:cNvPicPr>
            <a:picLocks noChangeAspect="1"/>
          </p:cNvPicPr>
          <p:nvPr/>
        </p:nvPicPr>
        <p:blipFill>
          <a:blip r:embed="rId4"/>
          <a:stretch>
            <a:fillRect/>
          </a:stretch>
        </p:blipFill>
        <p:spPr>
          <a:xfrm>
            <a:off x="4620347" y="2311573"/>
            <a:ext cx="3797503" cy="2262855"/>
          </a:xfrm>
          <a:prstGeom prst="rect">
            <a:avLst/>
          </a:prstGeom>
        </p:spPr>
      </p:pic>
    </p:spTree>
    <p:extLst>
      <p:ext uri="{BB962C8B-B14F-4D97-AF65-F5344CB8AC3E}">
        <p14:creationId xmlns:p14="http://schemas.microsoft.com/office/powerpoint/2010/main" val="3237778902"/>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3172</TotalTime>
  <Words>783</Words>
  <Application>Microsoft Office PowerPoint</Application>
  <PresentationFormat>On-screen Show (16:9)</PresentationFormat>
  <Paragraphs>62</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Quattrocento Sans</vt:lpstr>
      <vt:lpstr>Lato</vt:lpstr>
      <vt:lpstr>Helvetica Neue</vt:lpstr>
      <vt:lpstr>Open Sans</vt:lpstr>
      <vt:lpstr>Wingdings</vt:lpstr>
      <vt:lpstr>Proxima Nova</vt:lpstr>
      <vt:lpstr>Arial</vt:lpstr>
      <vt:lpstr>Streamline</vt:lpstr>
      <vt:lpstr>PSM and RDD</vt:lpstr>
      <vt:lpstr>PowerPoint Presentation</vt:lpstr>
      <vt:lpstr>Matching Process</vt:lpstr>
      <vt:lpstr>Deciding Covariates</vt:lpstr>
      <vt:lpstr>Estimating PS</vt:lpstr>
      <vt:lpstr>Balance Diagnostic Test</vt:lpstr>
      <vt:lpstr>Estimation</vt:lpstr>
      <vt:lpstr>PowerPoint Presentation</vt:lpstr>
      <vt:lpstr>CONCEPT</vt:lpstr>
      <vt:lpstr>CONCEPT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 Struktur, Manajemen, dan Visualisasi Data Kuantitatif</dc:title>
  <cp:lastModifiedBy>Muhammad Akmal Farouqi</cp:lastModifiedBy>
  <cp:revision>29</cp:revision>
  <dcterms:modified xsi:type="dcterms:W3CDTF">2025-06-09T06:51:19Z</dcterms:modified>
</cp:coreProperties>
</file>