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8228"/>
            <a:ext cx="9144000" cy="6450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76784" y="190500"/>
            <a:ext cx="3797808" cy="3482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659880" y="3261359"/>
            <a:ext cx="2398776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2631" y="2107438"/>
            <a:ext cx="3618737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8228"/>
            <a:ext cx="9144000" cy="6450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5636" y="1970354"/>
            <a:ext cx="379272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610" y="1849882"/>
            <a:ext cx="8526780" cy="229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hyperlink" Target="mailto:saradatulakmar@ump.edu.my" TargetMode="External"/><Relationship Id="rId11" Type="http://schemas.openxmlformats.org/officeDocument/2006/relationships/hyperlink" Target="http://creativecommons.org/licenses/by-nc-nd/4.0/" TargetMode="External"/><Relationship Id="rId12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24.png"/><Relationship Id="rId6" Type="http://schemas.openxmlformats.org/officeDocument/2006/relationships/image" Target="../media/image4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Relationship Id="rId7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7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8.png"/><Relationship Id="rId4" Type="http://schemas.openxmlformats.org/officeDocument/2006/relationships/image" Target="../media/image72.png"/><Relationship Id="rId5" Type="http://schemas.openxmlformats.org/officeDocument/2006/relationships/image" Target="../media/image7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87.png"/><Relationship Id="rId4" Type="http://schemas.openxmlformats.org/officeDocument/2006/relationships/image" Target="../media/image72.png"/><Relationship Id="rId5" Type="http://schemas.openxmlformats.org/officeDocument/2006/relationships/image" Target="../media/image8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7424"/>
            <a:ext cx="9144000" cy="422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552" y="1897379"/>
            <a:ext cx="86517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230" y="2018157"/>
            <a:ext cx="8077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Arial"/>
                <a:cs typeface="Arial"/>
              </a:rPr>
              <a:t>OBJECT </a:t>
            </a:r>
            <a:r>
              <a:rPr dirty="0" b="1">
                <a:latin typeface="Arial"/>
                <a:cs typeface="Arial"/>
              </a:rPr>
              <a:t>ORIENTED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PROGRAMMING</a:t>
            </a:r>
          </a:p>
        </p:txBody>
      </p:sp>
      <p:sp>
        <p:nvSpPr>
          <p:cNvPr id="5" name="object 5"/>
          <p:cNvSpPr/>
          <p:nvPr/>
        </p:nvSpPr>
        <p:spPr>
          <a:xfrm>
            <a:off x="2068067" y="2994660"/>
            <a:ext cx="4968239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0101" y="3115817"/>
            <a:ext cx="43935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Introduction to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OOP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2252" y="4282440"/>
            <a:ext cx="633984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42032" y="4587240"/>
            <a:ext cx="681228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0464" y="4587240"/>
            <a:ext cx="374599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0244" y="4831079"/>
            <a:ext cx="6859524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39567" y="5074920"/>
            <a:ext cx="3960876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36675" y="4347464"/>
            <a:ext cx="65430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160"/>
              </a:lnSpc>
            </a:pP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Nor Saradatul Akmar</a:t>
            </a:r>
            <a:r>
              <a:rPr dirty="0" sz="20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Zulkifli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Faculty of Computer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&amp; Software</a:t>
            </a:r>
            <a:r>
              <a:rPr dirty="0" sz="2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algn="ctr" marL="4445">
              <a:lnSpc>
                <a:spcPts val="2160"/>
              </a:lnSpc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saradatulakmar@ump.edu.my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5291" y="5981496"/>
            <a:ext cx="6067425" cy="41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OER Object Oriented Programming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-40">
                <a:latin typeface="Calibri"/>
                <a:cs typeface="Calibri"/>
              </a:rPr>
              <a:t>Dr. </a:t>
            </a:r>
            <a:r>
              <a:rPr dirty="0" sz="1200" spc="-5">
                <a:latin typeface="Calibri"/>
                <a:cs typeface="Calibri"/>
              </a:rPr>
              <a:t>Nor Saradatul Akmar Binti Zulkifli </a:t>
            </a:r>
            <a:r>
              <a:rPr dirty="0" sz="1200" spc="-10">
                <a:latin typeface="Calibri"/>
                <a:cs typeface="Calibri"/>
              </a:rPr>
              <a:t>work </a:t>
            </a:r>
            <a:r>
              <a:rPr dirty="0" sz="1200">
                <a:latin typeface="Calibri"/>
                <a:cs typeface="Calibri"/>
              </a:rPr>
              <a:t>is under </a:t>
            </a:r>
            <a:r>
              <a:rPr dirty="0" sz="1200" spc="-5">
                <a:latin typeface="Calibri"/>
                <a:cs typeface="Calibri"/>
              </a:rPr>
              <a:t>licensed 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Creative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Commons Attribution-NonCommercial-NoDerivatives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4.0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International</a:t>
            </a:r>
            <a:r>
              <a:rPr dirty="0" u="sng" sz="12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License</a:t>
            </a:r>
            <a:r>
              <a:rPr dirty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7532" y="5907023"/>
            <a:ext cx="1548383" cy="542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971543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8431"/>
            <a:ext cx="4005072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93039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87171"/>
            <a:ext cx="37134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IS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AN</a:t>
            </a:r>
            <a:r>
              <a:rPr dirty="0" sz="2400" spc="-3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OBJECT?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244" y="1732788"/>
            <a:ext cx="2519172" cy="2095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65397" y="1413510"/>
            <a:ext cx="4680585" cy="2735580"/>
          </a:xfrm>
          <a:prstGeom prst="rect">
            <a:avLst/>
          </a:prstGeom>
          <a:ln w="28955">
            <a:solidFill>
              <a:srgbClr val="9BBA58"/>
            </a:solidFill>
          </a:ln>
        </p:spPr>
        <p:txBody>
          <a:bodyPr wrap="square" lIns="0" tIns="173990" rIns="0" bIns="0" rtlCol="0" vert="horz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1370"/>
              </a:spcBef>
              <a:buFont typeface="Wingdings"/>
              <a:buChar char=""/>
              <a:tabLst>
                <a:tab pos="377190" algn="l"/>
              </a:tabLst>
            </a:pPr>
            <a:r>
              <a:rPr dirty="0" sz="1800" spc="-5">
                <a:latin typeface="Calibri"/>
                <a:cs typeface="Calibri"/>
              </a:rPr>
              <a:t>Concept 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-10">
                <a:latin typeface="Calibri"/>
                <a:cs typeface="Calibri"/>
              </a:rPr>
              <a:t>View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world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376555" marR="300990" indent="-287020">
              <a:lnSpc>
                <a:spcPct val="100000"/>
              </a:lnSpc>
              <a:buFont typeface="Wingdings"/>
              <a:buChar char=""/>
              <a:tabLst>
                <a:tab pos="377190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real world </a:t>
            </a:r>
            <a:r>
              <a:rPr dirty="0" sz="1800" spc="-5">
                <a:latin typeface="Calibri"/>
                <a:cs typeface="Calibri"/>
              </a:rPr>
              <a:t>object is </a:t>
            </a:r>
            <a:r>
              <a:rPr dirty="0" sz="1800">
                <a:latin typeface="Calibri"/>
                <a:cs typeface="Calibri"/>
              </a:rPr>
              <a:t>a thing, </a:t>
            </a:r>
            <a:r>
              <a:rPr dirty="0" sz="1800" spc="-5">
                <a:latin typeface="Calibri"/>
                <a:cs typeface="Calibri"/>
              </a:rPr>
              <a:t>both </a:t>
            </a:r>
            <a:r>
              <a:rPr dirty="0" sz="1800" spc="-10">
                <a:latin typeface="Calibri"/>
                <a:cs typeface="Calibri"/>
              </a:rPr>
              <a:t>tangible  (television)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intangible </a:t>
            </a:r>
            <a:r>
              <a:rPr dirty="0" sz="1800" spc="-5">
                <a:latin typeface="Calibri"/>
                <a:cs typeface="Calibri"/>
              </a:rPr>
              <a:t>(bank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account)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77190" algn="l"/>
              </a:tabLst>
            </a:pPr>
            <a:r>
              <a:rPr dirty="0" sz="1800" spc="-5">
                <a:latin typeface="Calibri"/>
                <a:cs typeface="Calibri"/>
              </a:rPr>
              <a:t>Objects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described by using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lvl="1" marL="890269" indent="-343535">
              <a:lnSpc>
                <a:spcPct val="100000"/>
              </a:lnSpc>
              <a:buAutoNum type="arabicPeriod"/>
              <a:tabLst>
                <a:tab pos="890269" algn="l"/>
                <a:tab pos="890905" algn="l"/>
              </a:tabLst>
            </a:pPr>
            <a:r>
              <a:rPr dirty="0" sz="1800" spc="-15"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  <a:p>
            <a:pPr lvl="1" marL="890269" indent="-343535">
              <a:lnSpc>
                <a:spcPct val="100000"/>
              </a:lnSpc>
              <a:buAutoNum type="arabicPeriod"/>
              <a:tabLst>
                <a:tab pos="890269" algn="l"/>
                <a:tab pos="890905" algn="l"/>
              </a:tabLst>
            </a:pPr>
            <a:r>
              <a:rPr dirty="0" sz="1800" spc="-10">
                <a:latin typeface="Calibri"/>
                <a:cs typeface="Calibri"/>
              </a:rPr>
              <a:t>Behaviors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8247" y="1379219"/>
            <a:ext cx="4794504" cy="2849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8157" y="4670552"/>
            <a:ext cx="3677285" cy="115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Describe Characteristic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 marL="299085" marR="848994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Ex: </a:t>
            </a:r>
            <a:r>
              <a:rPr dirty="0" sz="1800" spc="-35">
                <a:latin typeface="Calibri"/>
                <a:cs typeface="Calibri"/>
              </a:rPr>
              <a:t>Color, </a:t>
            </a:r>
            <a:r>
              <a:rPr dirty="0" sz="1800" spc="-5">
                <a:latin typeface="Calibri"/>
                <a:cs typeface="Calibri"/>
              </a:rPr>
              <a:t>NumberofWheel,  </a:t>
            </a:r>
            <a:r>
              <a:rPr dirty="0" sz="1800" spc="-25">
                <a:latin typeface="Calibri"/>
                <a:cs typeface="Calibri"/>
              </a:rPr>
              <a:t>TopSpeed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7201" y="4670552"/>
            <a:ext cx="3510279" cy="115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BEHAVIORS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action that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object 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capable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performing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Ex: </a:t>
            </a:r>
            <a:r>
              <a:rPr dirty="0" sz="1800" spc="-10">
                <a:latin typeface="Calibri"/>
                <a:cs typeface="Calibri"/>
              </a:rPr>
              <a:t>goForward, </a:t>
            </a:r>
            <a:r>
              <a:rPr dirty="0" sz="1800" spc="-20">
                <a:latin typeface="Calibri"/>
                <a:cs typeface="Calibri"/>
              </a:rPr>
              <a:t>TurnLeft,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3" y="4978908"/>
            <a:ext cx="7697724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213" y="5013197"/>
            <a:ext cx="7583805" cy="1009015"/>
          </a:xfrm>
          <a:custGeom>
            <a:avLst/>
            <a:gdLst/>
            <a:ahLst/>
            <a:cxnLst/>
            <a:rect l="l" t="t" r="r" b="b"/>
            <a:pathLst>
              <a:path w="7583805" h="1009014">
                <a:moveTo>
                  <a:pt x="0" y="1008888"/>
                </a:moveTo>
                <a:lnTo>
                  <a:pt x="7583424" y="1008888"/>
                </a:lnTo>
                <a:lnTo>
                  <a:pt x="7583424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8956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0795" y="908303"/>
            <a:ext cx="2013203" cy="151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7847"/>
            <a:ext cx="3971543" cy="835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408431"/>
            <a:ext cx="3617976" cy="72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26136"/>
            <a:ext cx="3930396" cy="752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487171"/>
            <a:ext cx="3326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OBJECT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dirty="0" sz="2400" spc="-5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EXAMPLE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0644" y="1051560"/>
            <a:ext cx="2913888" cy="2421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73136" y="1336675"/>
            <a:ext cx="1282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OBJECT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391" y="1435353"/>
            <a:ext cx="17697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Color  </a:t>
            </a:r>
            <a:r>
              <a:rPr dirty="0" sz="2000" b="1">
                <a:latin typeface="Calibri"/>
                <a:cs typeface="Calibri"/>
              </a:rPr>
              <a:t>NumberOfDoo</a:t>
            </a:r>
            <a:r>
              <a:rPr dirty="0" sz="2000" spc="-3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s  </a:t>
            </a:r>
            <a:r>
              <a:rPr dirty="0" sz="2000" spc="-20" b="1">
                <a:latin typeface="Calibri"/>
                <a:cs typeface="Calibri"/>
              </a:rPr>
              <a:t>TopSpeed  </a:t>
            </a:r>
            <a:r>
              <a:rPr dirty="0" sz="2000" b="1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0592" y="1431126"/>
            <a:ext cx="1062990" cy="124523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-15">
                <a:latin typeface="Calibri"/>
                <a:cs typeface="Calibri"/>
              </a:rPr>
              <a:t>Red</a:t>
            </a:r>
            <a:endParaRPr sz="18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240kmph</a:t>
            </a:r>
            <a:endParaRPr sz="18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Proton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5417" y="3107563"/>
            <a:ext cx="10217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30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d  </a:t>
            </a:r>
            <a:r>
              <a:rPr dirty="0" sz="1800" spc="-20">
                <a:latin typeface="Calibri"/>
                <a:cs typeface="Calibri"/>
              </a:rPr>
              <a:t>TurnLeft  </a:t>
            </a:r>
            <a:r>
              <a:rPr dirty="0" sz="1800" spc="-10">
                <a:latin typeface="Calibri"/>
                <a:cs typeface="Calibri"/>
              </a:rPr>
              <a:t>Stop  </a:t>
            </a:r>
            <a:r>
              <a:rPr dirty="0" sz="1800" spc="-20">
                <a:latin typeface="Calibri"/>
                <a:cs typeface="Calibri"/>
              </a:rPr>
              <a:t>TurnRight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124" y="1299972"/>
            <a:ext cx="1043940" cy="524510"/>
          </a:xfrm>
          <a:prstGeom prst="rect">
            <a:avLst/>
          </a:prstGeom>
          <a:solidFill>
            <a:srgbClr val="D6E3BC"/>
          </a:solidFill>
        </p:spPr>
        <p:txBody>
          <a:bodyPr wrap="square" lIns="0" tIns="2349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dirty="0" sz="2800" spc="-100" b="1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452" y="3023616"/>
            <a:ext cx="1905000" cy="524510"/>
          </a:xfrm>
          <a:prstGeom prst="rect">
            <a:avLst/>
          </a:prstGeom>
          <a:solidFill>
            <a:srgbClr val="D6E3BC"/>
          </a:solidFill>
        </p:spPr>
        <p:txBody>
          <a:bodyPr wrap="square" lIns="0" tIns="2349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BEHAVIORS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563" y="4747259"/>
            <a:ext cx="1019810" cy="524510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4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TASK: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638" y="5174437"/>
            <a:ext cx="689546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Working </a:t>
            </a:r>
            <a:r>
              <a:rPr dirty="0" sz="2000" b="1">
                <a:latin typeface="Calibri"/>
                <a:cs typeface="Calibri"/>
              </a:rPr>
              <a:t>in </a:t>
            </a:r>
            <a:r>
              <a:rPr dirty="0" sz="2000" spc="-30" b="1">
                <a:latin typeface="Calibri"/>
                <a:cs typeface="Calibri"/>
              </a:rPr>
              <a:t>pair, </a:t>
            </a:r>
            <a:r>
              <a:rPr dirty="0" sz="2000" b="1">
                <a:latin typeface="Calibri"/>
                <a:cs typeface="Calibri"/>
              </a:rPr>
              <a:t>think of One </a:t>
            </a:r>
            <a:r>
              <a:rPr dirty="0" sz="2000" spc="-5" b="1">
                <a:latin typeface="Calibri"/>
                <a:cs typeface="Calibri"/>
              </a:rPr>
              <a:t>Object </a:t>
            </a:r>
            <a:r>
              <a:rPr dirty="0" sz="2000" b="1">
                <a:latin typeface="Calibri"/>
                <a:cs typeface="Calibri"/>
              </a:rPr>
              <a:t>and </a:t>
            </a:r>
            <a:r>
              <a:rPr dirty="0" sz="2000" spc="-10" b="1">
                <a:latin typeface="Calibri"/>
                <a:cs typeface="Calibri"/>
              </a:rPr>
              <a:t>list </a:t>
            </a:r>
            <a:r>
              <a:rPr dirty="0" sz="2000" b="1">
                <a:latin typeface="Calibri"/>
                <a:cs typeface="Calibri"/>
              </a:rPr>
              <a:t>out the </a:t>
            </a:r>
            <a:r>
              <a:rPr dirty="0" sz="2000" spc="-20" b="1">
                <a:latin typeface="Calibri"/>
                <a:cs typeface="Calibri"/>
              </a:rPr>
              <a:t>State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5" b="1">
                <a:latin typeface="Calibri"/>
                <a:cs typeface="Calibri"/>
              </a:rPr>
              <a:t> It’s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Behaviors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971543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8431"/>
            <a:ext cx="3496055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93039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87171"/>
            <a:ext cx="32054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IS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dirty="0" sz="2400" spc="-4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CLASS?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" y="1379219"/>
            <a:ext cx="4794503" cy="429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630" y="1413510"/>
            <a:ext cx="4680585" cy="4175760"/>
          </a:xfrm>
          <a:custGeom>
            <a:avLst/>
            <a:gdLst/>
            <a:ahLst/>
            <a:cxnLst/>
            <a:rect l="l" t="t" r="r" b="b"/>
            <a:pathLst>
              <a:path w="4680585" h="4175760">
                <a:moveTo>
                  <a:pt x="0" y="4175760"/>
                </a:moveTo>
                <a:lnTo>
                  <a:pt x="4680204" y="4175760"/>
                </a:lnTo>
                <a:lnTo>
                  <a:pt x="4680204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ln w="28956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6303" y="1575053"/>
            <a:ext cx="438467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890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class 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template </a:t>
            </a:r>
            <a:r>
              <a:rPr dirty="0" sz="1800" spc="-5">
                <a:latin typeface="Calibri"/>
                <a:cs typeface="Calibri"/>
              </a:rPr>
              <a:t>that defines </a:t>
            </a:r>
            <a:r>
              <a:rPr dirty="0" sz="1800" spc="-10">
                <a:latin typeface="Calibri"/>
                <a:cs typeface="Calibri"/>
              </a:rPr>
              <a:t>attributes 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methods 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real-world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It is the </a:t>
            </a:r>
            <a:r>
              <a:rPr dirty="0" sz="1800" spc="-5">
                <a:latin typeface="Calibri"/>
                <a:cs typeface="Calibri"/>
              </a:rPr>
              <a:t>blueprint of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contains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codes </a:t>
            </a:r>
            <a:r>
              <a:rPr dirty="0" sz="1800" spc="-5">
                <a:latin typeface="Calibri"/>
                <a:cs typeface="Calibri"/>
              </a:rPr>
              <a:t>that specifies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behaviors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particular </a:t>
            </a:r>
            <a:r>
              <a:rPr dirty="0" sz="1800">
                <a:latin typeface="Calibri"/>
                <a:cs typeface="Calibri"/>
              </a:rPr>
              <a:t>type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28194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Each </a:t>
            </a:r>
            <a:r>
              <a:rPr dirty="0" sz="1800" spc="-5">
                <a:latin typeface="Calibri"/>
                <a:cs typeface="Calibri"/>
              </a:rPr>
              <a:t>object that is </a:t>
            </a:r>
            <a:r>
              <a:rPr dirty="0" sz="1800" spc="-15">
                <a:latin typeface="Calibri"/>
                <a:cs typeface="Calibri"/>
              </a:rPr>
              <a:t>created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class is  </a:t>
            </a:r>
            <a:r>
              <a:rPr dirty="0" sz="1800" spc="-10">
                <a:latin typeface="Calibri"/>
                <a:cs typeface="Calibri"/>
              </a:rPr>
              <a:t>called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10">
                <a:latin typeface="Calibri"/>
                <a:cs typeface="Calibri"/>
              </a:rPr>
              <a:t>instance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03" y="4593463"/>
            <a:ext cx="41021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Multiple objects can be </a:t>
            </a:r>
            <a:r>
              <a:rPr dirty="0" sz="1800" spc="-15">
                <a:latin typeface="Calibri"/>
                <a:cs typeface="Calibri"/>
              </a:rPr>
              <a:t>created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>
                <a:latin typeface="Calibri"/>
                <a:cs typeface="Calibri"/>
              </a:rPr>
              <a:t>the  </a:t>
            </a:r>
            <a:r>
              <a:rPr dirty="0" sz="1800" spc="-5">
                <a:latin typeface="Calibri"/>
                <a:cs typeface="Calibri"/>
              </a:rPr>
              <a:t>same class during </a:t>
            </a:r>
            <a:r>
              <a:rPr dirty="0" sz="1800" spc="-15">
                <a:latin typeface="Calibri"/>
                <a:cs typeface="Calibri"/>
              </a:rPr>
              <a:t>program </a:t>
            </a:r>
            <a:r>
              <a:rPr dirty="0" sz="1800" spc="-10">
                <a:latin typeface="Calibri"/>
                <a:cs typeface="Calibri"/>
              </a:rPr>
              <a:t>execution </a:t>
            </a:r>
            <a:r>
              <a:rPr dirty="0" sz="1800">
                <a:latin typeface="Calibri"/>
                <a:cs typeface="Calibri"/>
              </a:rPr>
              <a:t>&amp;  </a:t>
            </a:r>
            <a:r>
              <a:rPr dirty="0" sz="1800" spc="-15">
                <a:latin typeface="Calibri"/>
                <a:cs typeface="Calibri"/>
              </a:rPr>
              <a:t>stored </a:t>
            </a:r>
            <a:r>
              <a:rPr dirty="0" sz="1800">
                <a:latin typeface="Calibri"/>
                <a:cs typeface="Calibri"/>
              </a:rPr>
              <a:t>in the main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4332" y="1539239"/>
            <a:ext cx="787908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44640" y="1560575"/>
            <a:ext cx="789431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5616" y="1560575"/>
            <a:ext cx="787907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04332" y="2346960"/>
            <a:ext cx="787908" cy="656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44640" y="2346960"/>
            <a:ext cx="789431" cy="656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95616" y="2346960"/>
            <a:ext cx="787907" cy="656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04332" y="3156204"/>
            <a:ext cx="787908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44640" y="3172967"/>
            <a:ext cx="789431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95616" y="3156204"/>
            <a:ext cx="787907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16523" y="3963923"/>
            <a:ext cx="787907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44640" y="4017264"/>
            <a:ext cx="789431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95616" y="4017264"/>
            <a:ext cx="787907" cy="655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434454" y="4882641"/>
            <a:ext cx="1196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CLASS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960119"/>
            <a:ext cx="2360676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32660" y="3233927"/>
            <a:ext cx="2360676" cy="23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6467" y="3233927"/>
            <a:ext cx="2360676" cy="2360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6467" y="960119"/>
            <a:ext cx="2360676" cy="2360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9479" y="2188464"/>
            <a:ext cx="2179320" cy="2179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62578" y="2725038"/>
            <a:ext cx="1374775" cy="10033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 marR="5080" indent="95885">
              <a:lnSpc>
                <a:spcPts val="3620"/>
              </a:lnSpc>
              <a:spcBef>
                <a:spcPts val="600"/>
              </a:spcBef>
            </a:pPr>
            <a:r>
              <a:rPr dirty="0" sz="3400" spc="-5">
                <a:latin typeface="Agency FB"/>
                <a:cs typeface="Agency FB"/>
              </a:rPr>
              <a:t>4 Design  </a:t>
            </a:r>
            <a:r>
              <a:rPr dirty="0" sz="3400" spc="-10">
                <a:latin typeface="Agency FB"/>
                <a:cs typeface="Agency FB"/>
              </a:rPr>
              <a:t>Princ</a:t>
            </a:r>
            <a:r>
              <a:rPr dirty="0" sz="3400" spc="-20">
                <a:latin typeface="Agency FB"/>
                <a:cs typeface="Agency FB"/>
              </a:rPr>
              <a:t>i</a:t>
            </a:r>
            <a:r>
              <a:rPr dirty="0" sz="3400" spc="-5">
                <a:latin typeface="Agency FB"/>
                <a:cs typeface="Agency FB"/>
              </a:rPr>
              <a:t>ples</a:t>
            </a:r>
            <a:endParaRPr sz="3400">
              <a:latin typeface="Agency FB"/>
              <a:cs typeface="Agency FB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3091" y="208788"/>
            <a:ext cx="2293619" cy="1697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47003" y="2298192"/>
            <a:ext cx="2045207" cy="1959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58311" y="4733544"/>
            <a:ext cx="2581656" cy="1528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29609" y="5299964"/>
            <a:ext cx="1639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latin typeface="Arial"/>
                <a:cs typeface="Arial"/>
              </a:rPr>
              <a:t>Polymorphism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1788" y="2369820"/>
            <a:ext cx="1953767" cy="18166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3044" y="2443987"/>
            <a:ext cx="1447165" cy="946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Berlin Sans FB"/>
                <a:cs typeface="Berlin Sans FB"/>
              </a:rPr>
              <a:t>1.</a:t>
            </a:r>
            <a:endParaRPr sz="4000">
              <a:latin typeface="Berlin Sans FB"/>
              <a:cs typeface="Berlin Sans FB"/>
            </a:endParaRPr>
          </a:p>
          <a:p>
            <a:pPr marL="215900">
              <a:lnSpc>
                <a:spcPct val="100000"/>
              </a:lnSpc>
              <a:spcBef>
                <a:spcPts val="55"/>
              </a:spcBef>
            </a:pPr>
            <a:r>
              <a:rPr dirty="0" sz="2000" spc="-10" b="1">
                <a:latin typeface="Calibri"/>
                <a:cs typeface="Calibri"/>
              </a:rPr>
              <a:t>Abstraction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7221" y="431418"/>
            <a:ext cx="1872614" cy="7378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004"/>
              </a:lnSpc>
              <a:spcBef>
                <a:spcPts val="95"/>
              </a:spcBef>
            </a:pPr>
            <a:r>
              <a:rPr dirty="0" sz="4000" spc="-15">
                <a:solidFill>
                  <a:srgbClr val="000000"/>
                </a:solidFill>
                <a:latin typeface="Berlin Sans FB"/>
                <a:cs typeface="Berlin Sans FB"/>
              </a:rPr>
              <a:t>2.</a:t>
            </a:r>
            <a:endParaRPr sz="4000">
              <a:latin typeface="Berlin Sans FB"/>
              <a:cs typeface="Berlin Sans FB"/>
            </a:endParaRPr>
          </a:p>
          <a:p>
            <a:pPr marL="384810">
              <a:lnSpc>
                <a:spcPts val="1605"/>
              </a:lnSpc>
            </a:pPr>
            <a:r>
              <a:rPr dirty="0" sz="2000" spc="-5" b="1">
                <a:solidFill>
                  <a:srgbClr val="000000"/>
                </a:solidFill>
                <a:latin typeface="Calibri"/>
                <a:cs typeface="Calibri"/>
              </a:rPr>
              <a:t>Encapsulation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5367" y="2443987"/>
            <a:ext cx="1520190" cy="946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Berlin Sans FB"/>
                <a:cs typeface="Berlin Sans FB"/>
              </a:rPr>
              <a:t>3.</a:t>
            </a:r>
            <a:endParaRPr sz="4000">
              <a:latin typeface="Berlin Sans FB"/>
              <a:cs typeface="Berlin Sans FB"/>
            </a:endParaRPr>
          </a:p>
          <a:p>
            <a:pPr marL="300990">
              <a:lnSpc>
                <a:spcPct val="100000"/>
              </a:lnSpc>
              <a:spcBef>
                <a:spcPts val="55"/>
              </a:spcBef>
            </a:pPr>
            <a:r>
              <a:rPr dirty="0" sz="2000" spc="-5" b="1">
                <a:latin typeface="Calibri"/>
                <a:cs typeface="Calibri"/>
              </a:rPr>
              <a:t>Inheritance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3426" y="4786121"/>
            <a:ext cx="3898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Berlin Sans FB"/>
                <a:cs typeface="Berlin Sans FB"/>
              </a:rPr>
              <a:t>4.</a:t>
            </a:r>
            <a:endParaRPr sz="4000">
              <a:latin typeface="Berlin Sans FB"/>
              <a:cs typeface="Berlin Sans FB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15255" y="804672"/>
            <a:ext cx="1752600" cy="10957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49779" y="4905755"/>
            <a:ext cx="1516380" cy="1546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323843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379" y="408431"/>
            <a:ext cx="2919984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28269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2680" y="1646631"/>
            <a:ext cx="70446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multimillionaire </a:t>
            </a:r>
            <a:r>
              <a:rPr dirty="0" sz="1800" spc="-10">
                <a:latin typeface="Calibri"/>
                <a:cs typeface="Calibri"/>
              </a:rPr>
              <a:t>woman told </a:t>
            </a:r>
            <a:r>
              <a:rPr dirty="0" sz="1800">
                <a:latin typeface="Calibri"/>
                <a:cs typeface="Calibri"/>
              </a:rPr>
              <a:t>her </a:t>
            </a:r>
            <a:r>
              <a:rPr dirty="0" sz="1800" spc="-5">
                <a:latin typeface="Calibri"/>
                <a:cs typeface="Calibri"/>
              </a:rPr>
              <a:t>son that </a:t>
            </a:r>
            <a:r>
              <a:rPr dirty="0" sz="1800">
                <a:latin typeface="Calibri"/>
                <a:cs typeface="Calibri"/>
              </a:rPr>
              <a:t>he </a:t>
            </a:r>
            <a:r>
              <a:rPr dirty="0" sz="1800" spc="-10">
                <a:latin typeface="Calibri"/>
                <a:cs typeface="Calibri"/>
              </a:rPr>
              <a:t>would </a:t>
            </a:r>
            <a:r>
              <a:rPr dirty="0" sz="1800" spc="-5">
                <a:latin typeface="Calibri"/>
                <a:cs typeface="Calibri"/>
              </a:rPr>
              <a:t>inherit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family  fortune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>
                <a:latin typeface="Calibri"/>
                <a:cs typeface="Calibri"/>
              </a:rPr>
              <a:t>he </a:t>
            </a:r>
            <a:r>
              <a:rPr dirty="0" sz="1800" spc="-10">
                <a:latin typeface="Calibri"/>
                <a:cs typeface="Calibri"/>
              </a:rPr>
              <a:t>promised to continue working after </a:t>
            </a:r>
            <a:r>
              <a:rPr dirty="0" sz="1800">
                <a:latin typeface="Calibri"/>
                <a:cs typeface="Calibri"/>
              </a:rPr>
              <a:t>she </a:t>
            </a:r>
            <a:r>
              <a:rPr dirty="0" sz="1800" spc="-5">
                <a:latin typeface="Calibri"/>
                <a:cs typeface="Calibri"/>
              </a:rPr>
              <a:t>passed on. The  </a:t>
            </a:r>
            <a:r>
              <a:rPr dirty="0" sz="1800" spc="-10">
                <a:latin typeface="Calibri"/>
                <a:cs typeface="Calibri"/>
              </a:rPr>
              <a:t>woman </a:t>
            </a:r>
            <a:r>
              <a:rPr dirty="0" sz="1800" spc="-5">
                <a:latin typeface="Calibri"/>
                <a:cs typeface="Calibri"/>
              </a:rPr>
              <a:t>dies. The </a:t>
            </a:r>
            <a:r>
              <a:rPr dirty="0" sz="1800">
                <a:latin typeface="Calibri"/>
                <a:cs typeface="Calibri"/>
              </a:rPr>
              <a:t>money </a:t>
            </a:r>
            <a:r>
              <a:rPr dirty="0" sz="1800" spc="-10">
                <a:latin typeface="Calibri"/>
                <a:cs typeface="Calibri"/>
              </a:rPr>
              <a:t>starts </a:t>
            </a:r>
            <a:r>
              <a:rPr dirty="0" sz="1800" spc="-5">
                <a:latin typeface="Calibri"/>
                <a:cs typeface="Calibri"/>
              </a:rPr>
              <a:t>pouring </a:t>
            </a:r>
            <a:r>
              <a:rPr dirty="0" sz="1800">
                <a:latin typeface="Calibri"/>
                <a:cs typeface="Calibri"/>
              </a:rPr>
              <a:t>in, and </a:t>
            </a:r>
            <a:r>
              <a:rPr dirty="0" sz="1800" spc="-5">
                <a:latin typeface="Calibri"/>
                <a:cs typeface="Calibri"/>
              </a:rPr>
              <a:t>somehow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son </a:t>
            </a:r>
            <a:r>
              <a:rPr dirty="0" sz="1800" spc="-15">
                <a:latin typeface="Calibri"/>
                <a:cs typeface="Calibri"/>
              </a:rPr>
              <a:t>forgets  </a:t>
            </a:r>
            <a:r>
              <a:rPr dirty="0" sz="1800">
                <a:latin typeface="Calibri"/>
                <a:cs typeface="Calibri"/>
              </a:rPr>
              <a:t>about </a:t>
            </a:r>
            <a:r>
              <a:rPr dirty="0" sz="1800" spc="-5">
                <a:latin typeface="Calibri"/>
                <a:cs typeface="Calibri"/>
              </a:rPr>
              <a:t>his </a:t>
            </a:r>
            <a:r>
              <a:rPr dirty="0" sz="1800" spc="-10">
                <a:latin typeface="Calibri"/>
                <a:cs typeface="Calibri"/>
              </a:rPr>
              <a:t>promise. </a:t>
            </a:r>
            <a:r>
              <a:rPr dirty="0" sz="1800" spc="-30">
                <a:latin typeface="Calibri"/>
                <a:cs typeface="Calibri"/>
              </a:rPr>
              <a:t>However</a:t>
            </a:r>
            <a:r>
              <a:rPr dirty="0" u="heavy" sz="18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 </a:t>
            </a:r>
            <a:r>
              <a:rPr dirty="0" u="heavy" sz="18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clause in </a:t>
            </a:r>
            <a:r>
              <a:rPr dirty="0" u="heavy" sz="18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her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 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forces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him back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1800" spc="18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2309" y="3018485"/>
            <a:ext cx="365379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Jim </a:t>
            </a:r>
            <a:r>
              <a:rPr dirty="0" sz="1800" spc="-10">
                <a:latin typeface="Calibri"/>
                <a:cs typeface="Calibri"/>
              </a:rPr>
              <a:t>Keogh </a:t>
            </a:r>
            <a:r>
              <a:rPr dirty="0" sz="1800">
                <a:latin typeface="Calibri"/>
                <a:cs typeface="Calibri"/>
              </a:rPr>
              <a:t>&amp; </a:t>
            </a:r>
            <a:r>
              <a:rPr dirty="0" sz="1800" spc="-5">
                <a:latin typeface="Calibri"/>
                <a:cs typeface="Calibri"/>
              </a:rPr>
              <a:t>Mario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Giannini</a:t>
            </a:r>
            <a:endParaRPr sz="18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OOP </a:t>
            </a:r>
            <a:r>
              <a:rPr dirty="0" sz="1800" spc="-10">
                <a:latin typeface="Calibri"/>
                <a:cs typeface="Calibri"/>
              </a:rPr>
              <a:t>Demystified- </a:t>
            </a:r>
            <a:r>
              <a:rPr dirty="0" sz="1800">
                <a:latin typeface="Calibri"/>
                <a:cs typeface="Calibri"/>
              </a:rPr>
              <a:t>A self </a:t>
            </a:r>
            <a:r>
              <a:rPr dirty="0" sz="1800" spc="-5">
                <a:latin typeface="Calibri"/>
                <a:cs typeface="Calibri"/>
              </a:rPr>
              <a:t>teaching guide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5">
                <a:latin typeface="Calibri"/>
                <a:cs typeface="Calibri"/>
              </a:rPr>
              <a:t>.</a:t>
            </a:r>
            <a:r>
              <a:rPr dirty="0" sz="1800">
                <a:latin typeface="Calibri"/>
                <a:cs typeface="Calibri"/>
              </a:rPr>
              <a:t>87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572" y="1408175"/>
            <a:ext cx="7722108" cy="2746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8294" y="1447038"/>
            <a:ext cx="7599045" cy="2623185"/>
          </a:xfrm>
          <a:custGeom>
            <a:avLst/>
            <a:gdLst/>
            <a:ahLst/>
            <a:cxnLst/>
            <a:rect l="l" t="t" r="r" b="b"/>
            <a:pathLst>
              <a:path w="7599045" h="2623185">
                <a:moveTo>
                  <a:pt x="0" y="437134"/>
                </a:moveTo>
                <a:lnTo>
                  <a:pt x="2565" y="389502"/>
                </a:lnTo>
                <a:lnTo>
                  <a:pt x="10082" y="343357"/>
                </a:lnTo>
                <a:lnTo>
                  <a:pt x="22286" y="298964"/>
                </a:lnTo>
                <a:lnTo>
                  <a:pt x="38908" y="256590"/>
                </a:lnTo>
                <a:lnTo>
                  <a:pt x="59683" y="216502"/>
                </a:lnTo>
                <a:lnTo>
                  <a:pt x="84343" y="178966"/>
                </a:lnTo>
                <a:lnTo>
                  <a:pt x="112623" y="144249"/>
                </a:lnTo>
                <a:lnTo>
                  <a:pt x="144254" y="112618"/>
                </a:lnTo>
                <a:lnTo>
                  <a:pt x="178971" y="84340"/>
                </a:lnTo>
                <a:lnTo>
                  <a:pt x="216507" y="59680"/>
                </a:lnTo>
                <a:lnTo>
                  <a:pt x="256595" y="38906"/>
                </a:lnTo>
                <a:lnTo>
                  <a:pt x="298968" y="22284"/>
                </a:lnTo>
                <a:lnTo>
                  <a:pt x="343360" y="10082"/>
                </a:lnTo>
                <a:lnTo>
                  <a:pt x="389504" y="2564"/>
                </a:lnTo>
                <a:lnTo>
                  <a:pt x="437134" y="0"/>
                </a:lnTo>
                <a:lnTo>
                  <a:pt x="7161530" y="0"/>
                </a:lnTo>
                <a:lnTo>
                  <a:pt x="7209161" y="2564"/>
                </a:lnTo>
                <a:lnTo>
                  <a:pt x="7255306" y="10082"/>
                </a:lnTo>
                <a:lnTo>
                  <a:pt x="7299699" y="22284"/>
                </a:lnTo>
                <a:lnTo>
                  <a:pt x="7342073" y="38906"/>
                </a:lnTo>
                <a:lnTo>
                  <a:pt x="7382161" y="59680"/>
                </a:lnTo>
                <a:lnTo>
                  <a:pt x="7419697" y="84340"/>
                </a:lnTo>
                <a:lnTo>
                  <a:pt x="7454414" y="112618"/>
                </a:lnTo>
                <a:lnTo>
                  <a:pt x="7486045" y="144249"/>
                </a:lnTo>
                <a:lnTo>
                  <a:pt x="7514323" y="178966"/>
                </a:lnTo>
                <a:lnTo>
                  <a:pt x="7538983" y="216502"/>
                </a:lnTo>
                <a:lnTo>
                  <a:pt x="7559757" y="256590"/>
                </a:lnTo>
                <a:lnTo>
                  <a:pt x="7576379" y="298964"/>
                </a:lnTo>
                <a:lnTo>
                  <a:pt x="7588581" y="343357"/>
                </a:lnTo>
                <a:lnTo>
                  <a:pt x="7596099" y="389502"/>
                </a:lnTo>
                <a:lnTo>
                  <a:pt x="7598663" y="437134"/>
                </a:lnTo>
                <a:lnTo>
                  <a:pt x="7598663" y="2185670"/>
                </a:lnTo>
                <a:lnTo>
                  <a:pt x="7596099" y="2233301"/>
                </a:lnTo>
                <a:lnTo>
                  <a:pt x="7588581" y="2279446"/>
                </a:lnTo>
                <a:lnTo>
                  <a:pt x="7576379" y="2323839"/>
                </a:lnTo>
                <a:lnTo>
                  <a:pt x="7559757" y="2366213"/>
                </a:lnTo>
                <a:lnTo>
                  <a:pt x="7538983" y="2406301"/>
                </a:lnTo>
                <a:lnTo>
                  <a:pt x="7514323" y="2443837"/>
                </a:lnTo>
                <a:lnTo>
                  <a:pt x="7486045" y="2478554"/>
                </a:lnTo>
                <a:lnTo>
                  <a:pt x="7454414" y="2510185"/>
                </a:lnTo>
                <a:lnTo>
                  <a:pt x="7419697" y="2538463"/>
                </a:lnTo>
                <a:lnTo>
                  <a:pt x="7382161" y="2563123"/>
                </a:lnTo>
                <a:lnTo>
                  <a:pt x="7342073" y="2583897"/>
                </a:lnTo>
                <a:lnTo>
                  <a:pt x="7299699" y="2600519"/>
                </a:lnTo>
                <a:lnTo>
                  <a:pt x="7255306" y="2612721"/>
                </a:lnTo>
                <a:lnTo>
                  <a:pt x="7209161" y="2620239"/>
                </a:lnTo>
                <a:lnTo>
                  <a:pt x="7161530" y="2622804"/>
                </a:lnTo>
                <a:lnTo>
                  <a:pt x="437134" y="2622804"/>
                </a:lnTo>
                <a:lnTo>
                  <a:pt x="389504" y="2620239"/>
                </a:lnTo>
                <a:lnTo>
                  <a:pt x="343360" y="2612721"/>
                </a:lnTo>
                <a:lnTo>
                  <a:pt x="298968" y="2600519"/>
                </a:lnTo>
                <a:lnTo>
                  <a:pt x="256595" y="2583897"/>
                </a:lnTo>
                <a:lnTo>
                  <a:pt x="216507" y="2563123"/>
                </a:lnTo>
                <a:lnTo>
                  <a:pt x="178971" y="2538463"/>
                </a:lnTo>
                <a:lnTo>
                  <a:pt x="144254" y="2510185"/>
                </a:lnTo>
                <a:lnTo>
                  <a:pt x="112623" y="2478554"/>
                </a:lnTo>
                <a:lnTo>
                  <a:pt x="84343" y="2443837"/>
                </a:lnTo>
                <a:lnTo>
                  <a:pt x="59683" y="2406301"/>
                </a:lnTo>
                <a:lnTo>
                  <a:pt x="38908" y="2366213"/>
                </a:lnTo>
                <a:lnTo>
                  <a:pt x="22286" y="2323839"/>
                </a:lnTo>
                <a:lnTo>
                  <a:pt x="10082" y="2279446"/>
                </a:lnTo>
                <a:lnTo>
                  <a:pt x="2565" y="2233301"/>
                </a:lnTo>
                <a:lnTo>
                  <a:pt x="0" y="2185670"/>
                </a:lnTo>
                <a:lnTo>
                  <a:pt x="0" y="437134"/>
                </a:lnTo>
                <a:close/>
              </a:path>
            </a:pathLst>
          </a:custGeom>
          <a:ln w="38100">
            <a:solidFill>
              <a:srgbClr val="00AF5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2890" y="3146298"/>
            <a:ext cx="3909060" cy="923925"/>
          </a:xfrm>
          <a:custGeom>
            <a:avLst/>
            <a:gdLst/>
            <a:ahLst/>
            <a:cxnLst/>
            <a:rect l="l" t="t" r="r" b="b"/>
            <a:pathLst>
              <a:path w="3909060" h="923925">
                <a:moveTo>
                  <a:pt x="0" y="923544"/>
                </a:moveTo>
                <a:lnTo>
                  <a:pt x="3909060" y="923544"/>
                </a:lnTo>
                <a:lnTo>
                  <a:pt x="390906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890" y="3146298"/>
            <a:ext cx="3909060" cy="923925"/>
          </a:xfrm>
          <a:custGeom>
            <a:avLst/>
            <a:gdLst/>
            <a:ahLst/>
            <a:cxnLst/>
            <a:rect l="l" t="t" r="r" b="b"/>
            <a:pathLst>
              <a:path w="3909060" h="923925">
                <a:moveTo>
                  <a:pt x="0" y="923544"/>
                </a:moveTo>
                <a:lnTo>
                  <a:pt x="3909060" y="923544"/>
                </a:lnTo>
                <a:lnTo>
                  <a:pt x="390906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0563" y="3163951"/>
            <a:ext cx="37509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25">
                <a:latin typeface="Calibri"/>
                <a:cs typeface="Calibri"/>
              </a:rPr>
              <a:t>way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programmer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super class  (mom) </a:t>
            </a:r>
            <a:r>
              <a:rPr dirty="0" sz="1800" spc="-15">
                <a:latin typeface="Calibri"/>
                <a:cs typeface="Calibri"/>
              </a:rPr>
              <a:t>forces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programmer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 </a:t>
            </a:r>
            <a:r>
              <a:rPr dirty="0" sz="1800" spc="-5">
                <a:latin typeface="Calibri"/>
                <a:cs typeface="Calibri"/>
              </a:rPr>
              <a:t>subclass (son)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define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behavior.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" y="1470660"/>
            <a:ext cx="469392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25028" y="3765803"/>
            <a:ext cx="470916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62984" y="2793492"/>
            <a:ext cx="758951" cy="853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1752" y="2817876"/>
            <a:ext cx="661670" cy="7574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11752" y="2817876"/>
            <a:ext cx="661670" cy="757555"/>
          </a:xfrm>
          <a:custGeom>
            <a:avLst/>
            <a:gdLst/>
            <a:ahLst/>
            <a:cxnLst/>
            <a:rect l="l" t="t" r="r" b="b"/>
            <a:pathLst>
              <a:path w="661670" h="757554">
                <a:moveTo>
                  <a:pt x="661670" y="253111"/>
                </a:moveTo>
                <a:lnTo>
                  <a:pt x="591565" y="196723"/>
                </a:lnTo>
                <a:lnTo>
                  <a:pt x="140208" y="757427"/>
                </a:lnTo>
                <a:lnTo>
                  <a:pt x="0" y="644525"/>
                </a:lnTo>
                <a:lnTo>
                  <a:pt x="451358" y="83820"/>
                </a:lnTo>
                <a:lnTo>
                  <a:pt x="381253" y="27432"/>
                </a:lnTo>
                <a:lnTo>
                  <a:pt x="634364" y="0"/>
                </a:lnTo>
                <a:lnTo>
                  <a:pt x="661670" y="25311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38621" y="4263009"/>
            <a:ext cx="320738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concept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exposing </a:t>
            </a:r>
            <a:r>
              <a:rPr dirty="0" u="heavy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only the </a:t>
            </a:r>
            <a:r>
              <a:rPr dirty="0" u="heavy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required </a:t>
            </a:r>
            <a:r>
              <a:rPr dirty="0" u="heavy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essential </a:t>
            </a:r>
            <a:r>
              <a:rPr dirty="0" u="heavy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characteristics </a:t>
            </a:r>
            <a:r>
              <a:rPr dirty="0" u="heavy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 </a:t>
            </a:r>
            <a:r>
              <a:rPr dirty="0" u="heavy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behavior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 respect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context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And hides its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51" y="4108703"/>
            <a:ext cx="5623560" cy="2093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02488" y="487171"/>
            <a:ext cx="2877185" cy="3911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80"/>
              </a:lnSpc>
            </a:pPr>
            <a:r>
              <a:rPr dirty="0" baseline="-2083" sz="6000" spc="-7">
                <a:solidFill>
                  <a:srgbClr val="000000"/>
                </a:solidFill>
                <a:latin typeface="Berlin Sans FB"/>
                <a:cs typeface="Berlin Sans FB"/>
              </a:rPr>
              <a:t>1.</a:t>
            </a:r>
            <a:r>
              <a:rPr dirty="0" baseline="-2083" sz="6000" spc="-52">
                <a:solidFill>
                  <a:srgbClr val="000000"/>
                </a:solidFill>
                <a:latin typeface="Berlin Sans FB"/>
                <a:cs typeface="Berlin Sans FB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ABSTRACTION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" y="361188"/>
            <a:ext cx="7438644" cy="133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204" y="388620"/>
            <a:ext cx="7344156" cy="1240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204" y="388620"/>
            <a:ext cx="7344409" cy="1240790"/>
          </a:xfrm>
          <a:custGeom>
            <a:avLst/>
            <a:gdLst/>
            <a:ahLst/>
            <a:cxnLst/>
            <a:rect l="l" t="t" r="r" b="b"/>
            <a:pathLst>
              <a:path w="7344409" h="1240789">
                <a:moveTo>
                  <a:pt x="0" y="206755"/>
                </a:moveTo>
                <a:lnTo>
                  <a:pt x="5460" y="159353"/>
                </a:lnTo>
                <a:lnTo>
                  <a:pt x="21015" y="115836"/>
                </a:lnTo>
                <a:lnTo>
                  <a:pt x="45422" y="77447"/>
                </a:lnTo>
                <a:lnTo>
                  <a:pt x="77441" y="45426"/>
                </a:lnTo>
                <a:lnTo>
                  <a:pt x="115831" y="21017"/>
                </a:lnTo>
                <a:lnTo>
                  <a:pt x="159349" y="5461"/>
                </a:lnTo>
                <a:lnTo>
                  <a:pt x="206756" y="0"/>
                </a:lnTo>
                <a:lnTo>
                  <a:pt x="7137400" y="0"/>
                </a:lnTo>
                <a:lnTo>
                  <a:pt x="7184802" y="5461"/>
                </a:lnTo>
                <a:lnTo>
                  <a:pt x="7228319" y="21017"/>
                </a:lnTo>
                <a:lnTo>
                  <a:pt x="7266708" y="45426"/>
                </a:lnTo>
                <a:lnTo>
                  <a:pt x="7298729" y="77447"/>
                </a:lnTo>
                <a:lnTo>
                  <a:pt x="7323138" y="115836"/>
                </a:lnTo>
                <a:lnTo>
                  <a:pt x="7338694" y="159353"/>
                </a:lnTo>
                <a:lnTo>
                  <a:pt x="7344156" y="206755"/>
                </a:lnTo>
                <a:lnTo>
                  <a:pt x="7344156" y="1033779"/>
                </a:lnTo>
                <a:lnTo>
                  <a:pt x="7338694" y="1081182"/>
                </a:lnTo>
                <a:lnTo>
                  <a:pt x="7323138" y="1124699"/>
                </a:lnTo>
                <a:lnTo>
                  <a:pt x="7298729" y="1163088"/>
                </a:lnTo>
                <a:lnTo>
                  <a:pt x="7266708" y="1195109"/>
                </a:lnTo>
                <a:lnTo>
                  <a:pt x="7228319" y="1219518"/>
                </a:lnTo>
                <a:lnTo>
                  <a:pt x="7184802" y="1235074"/>
                </a:lnTo>
                <a:lnTo>
                  <a:pt x="7137400" y="1240535"/>
                </a:lnTo>
                <a:lnTo>
                  <a:pt x="206756" y="1240535"/>
                </a:lnTo>
                <a:lnTo>
                  <a:pt x="159349" y="1235074"/>
                </a:lnTo>
                <a:lnTo>
                  <a:pt x="115831" y="1219518"/>
                </a:lnTo>
                <a:lnTo>
                  <a:pt x="77441" y="1195109"/>
                </a:lnTo>
                <a:lnTo>
                  <a:pt x="45422" y="1163088"/>
                </a:lnTo>
                <a:lnTo>
                  <a:pt x="21015" y="1124699"/>
                </a:lnTo>
                <a:lnTo>
                  <a:pt x="5460" y="1081182"/>
                </a:lnTo>
                <a:lnTo>
                  <a:pt x="0" y="1033779"/>
                </a:lnTo>
                <a:lnTo>
                  <a:pt x="0" y="206755"/>
                </a:lnTo>
                <a:close/>
              </a:path>
            </a:pathLst>
          </a:custGeom>
          <a:ln w="9143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48767"/>
            <a:ext cx="2697480" cy="678180"/>
          </a:xfrm>
          <a:custGeom>
            <a:avLst/>
            <a:gdLst/>
            <a:ahLst/>
            <a:cxnLst/>
            <a:rect l="l" t="t" r="r" b="b"/>
            <a:pathLst>
              <a:path w="2697480" h="678180">
                <a:moveTo>
                  <a:pt x="0" y="678179"/>
                </a:moveTo>
                <a:lnTo>
                  <a:pt x="2697480" y="678179"/>
                </a:lnTo>
                <a:lnTo>
                  <a:pt x="2697480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334" y="53466"/>
            <a:ext cx="2385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 b="1">
                <a:solidFill>
                  <a:srgbClr val="000000"/>
                </a:solidFill>
                <a:latin typeface="Calibri"/>
                <a:cs typeface="Calibri"/>
              </a:rPr>
              <a:t>ADVANTAGE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2709" y="1832609"/>
            <a:ext cx="212598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1">
                <a:latin typeface="Calibri"/>
                <a:cs typeface="Calibri"/>
              </a:rPr>
              <a:t>EXAMPLE: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546" y="812038"/>
            <a:ext cx="5812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Every </a:t>
            </a:r>
            <a:r>
              <a:rPr dirty="0" sz="1800" spc="-5">
                <a:latin typeface="Calibri"/>
                <a:cs typeface="Calibri"/>
              </a:rPr>
              <a:t>user will </a:t>
            </a:r>
            <a:r>
              <a:rPr dirty="0" sz="1800" spc="-10">
                <a:latin typeface="Calibri"/>
                <a:cs typeface="Calibri"/>
              </a:rPr>
              <a:t>get </a:t>
            </a:r>
            <a:r>
              <a:rPr dirty="0" sz="1800" spc="-5">
                <a:latin typeface="Calibri"/>
                <a:cs typeface="Calibri"/>
              </a:rPr>
              <a:t>his own view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according to </a:t>
            </a:r>
            <a:r>
              <a:rPr dirty="0" sz="1800" spc="-5">
                <a:latin typeface="Calibri"/>
                <a:cs typeface="Calibri"/>
              </a:rPr>
              <a:t>his  </a:t>
            </a:r>
            <a:r>
              <a:rPr dirty="0" sz="1800" spc="-10">
                <a:latin typeface="Calibri"/>
                <a:cs typeface="Calibri"/>
              </a:rPr>
              <a:t>requirements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will not </a:t>
            </a:r>
            <a:r>
              <a:rPr dirty="0" sz="1800" spc="-10">
                <a:latin typeface="Calibri"/>
                <a:cs typeface="Calibri"/>
              </a:rPr>
              <a:t>get </a:t>
            </a:r>
            <a:r>
              <a:rPr dirty="0" sz="1800" spc="-5">
                <a:latin typeface="Calibri"/>
                <a:cs typeface="Calibri"/>
              </a:rPr>
              <a:t>confused with unnecessary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988" y="762000"/>
            <a:ext cx="481584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47745" y="1791080"/>
            <a:ext cx="239077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public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abstract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class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165735">
              <a:lnSpc>
                <a:spcPct val="100000"/>
              </a:lnSpc>
            </a:pPr>
            <a:r>
              <a:rPr dirty="0" sz="1800" spc="-15">
                <a:solidFill>
                  <a:srgbClr val="00AF50"/>
                </a:solidFill>
                <a:latin typeface="Calibri"/>
                <a:cs typeface="Calibri"/>
              </a:rPr>
              <a:t>private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int </a:t>
            </a:r>
            <a:r>
              <a:rPr dirty="0" sz="1800" spc="-5">
                <a:solidFill>
                  <a:srgbClr val="0033CC"/>
                </a:solidFill>
                <a:latin typeface="Calibri"/>
                <a:cs typeface="Calibri"/>
              </a:rPr>
              <a:t>accno</a:t>
            </a:r>
            <a:r>
              <a:rPr dirty="0" sz="1800" spc="-5">
                <a:latin typeface="Calibri"/>
                <a:cs typeface="Calibri"/>
              </a:rPr>
              <a:t>;  </a:t>
            </a:r>
            <a:r>
              <a:rPr dirty="0" sz="1800" spc="-15">
                <a:solidFill>
                  <a:srgbClr val="00AF50"/>
                </a:solidFill>
                <a:latin typeface="Calibri"/>
                <a:cs typeface="Calibri"/>
              </a:rPr>
              <a:t>private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String </a:t>
            </a:r>
            <a:r>
              <a:rPr dirty="0" sz="1800" spc="-5">
                <a:latin typeface="Calibri"/>
                <a:cs typeface="Calibri"/>
              </a:rPr>
              <a:t>name;  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void </a:t>
            </a:r>
            <a:r>
              <a:rPr dirty="0" sz="1800" spc="-10">
                <a:latin typeface="Calibri"/>
                <a:cs typeface="Calibri"/>
              </a:rPr>
              <a:t>display_to_clerk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7745" y="3437382"/>
            <a:ext cx="427926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25">
                <a:latin typeface="Calibri"/>
                <a:cs typeface="Calibri"/>
              </a:rPr>
              <a:t>(</a:t>
            </a:r>
            <a:r>
              <a:rPr dirty="0" sz="1800" spc="-25">
                <a:solidFill>
                  <a:srgbClr val="0033CC"/>
                </a:solidFill>
                <a:latin typeface="Calibri"/>
                <a:cs typeface="Calibri"/>
              </a:rPr>
              <a:t>“Account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No. = “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-5">
                <a:latin typeface="Calibri"/>
                <a:cs typeface="Calibri"/>
              </a:rPr>
              <a:t>accno); 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33CC"/>
                </a:solidFill>
                <a:latin typeface="Calibri"/>
                <a:cs typeface="Calibri"/>
              </a:rPr>
              <a:t>“Name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= “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void </a:t>
            </a:r>
            <a:r>
              <a:rPr dirty="0" sz="1800" spc="-10">
                <a:latin typeface="Calibri"/>
                <a:cs typeface="Calibri"/>
              </a:rPr>
              <a:t>display_to_manager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25">
                <a:latin typeface="Calibri"/>
                <a:cs typeface="Calibri"/>
              </a:rPr>
              <a:t>(</a:t>
            </a:r>
            <a:r>
              <a:rPr dirty="0" sz="1800" spc="-25">
                <a:solidFill>
                  <a:srgbClr val="0033CC"/>
                </a:solidFill>
                <a:latin typeface="Calibri"/>
                <a:cs typeface="Calibri"/>
              </a:rPr>
              <a:t>“Account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No. = ”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-10">
                <a:latin typeface="Calibri"/>
                <a:cs typeface="Calibri"/>
              </a:rPr>
              <a:t>accno); 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33CC"/>
                </a:solidFill>
                <a:latin typeface="Calibri"/>
                <a:cs typeface="Calibri"/>
              </a:rPr>
              <a:t>“Name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= “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-5">
                <a:latin typeface="Calibri"/>
                <a:cs typeface="Calibri"/>
              </a:rPr>
              <a:t>name) </a:t>
            </a:r>
            <a:r>
              <a:rPr dirty="0" sz="1800">
                <a:latin typeface="Calibri"/>
                <a:cs typeface="Calibri"/>
              </a:rPr>
              <a:t>; 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33CC"/>
                </a:solidFill>
                <a:latin typeface="Calibri"/>
                <a:cs typeface="Calibri"/>
              </a:rPr>
              <a:t>“Loan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= “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-5">
                <a:latin typeface="Calibri"/>
                <a:cs typeface="Calibri"/>
              </a:rPr>
              <a:t>loan); 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33CC"/>
                </a:solidFill>
                <a:latin typeface="Calibri"/>
                <a:cs typeface="Calibri"/>
              </a:rPr>
              <a:t>“Balance </a:t>
            </a:r>
            <a:r>
              <a:rPr dirty="0" sz="1800">
                <a:solidFill>
                  <a:srgbClr val="0033CC"/>
                </a:solidFill>
                <a:latin typeface="Calibri"/>
                <a:cs typeface="Calibri"/>
              </a:rPr>
              <a:t>= “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balance);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826764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379" y="408431"/>
            <a:ext cx="3360420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78561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488" y="284479"/>
            <a:ext cx="33172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083" sz="6000">
                <a:solidFill>
                  <a:srgbClr val="000000"/>
                </a:solidFill>
                <a:latin typeface="Berlin Sans FB"/>
                <a:cs typeface="Berlin Sans FB"/>
              </a:rPr>
              <a:t>2.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ENCAPSULATION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392935"/>
            <a:ext cx="3232631" cy="33100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60192" y="2043683"/>
            <a:ext cx="5832475" cy="707390"/>
          </a:xfrm>
          <a:prstGeom prst="rect">
            <a:avLst/>
          </a:prstGeom>
          <a:solidFill>
            <a:srgbClr val="B8CDE4"/>
          </a:solidFill>
        </p:spPr>
        <p:txBody>
          <a:bodyPr wrap="square" lIns="0" tIns="29844" rIns="0" bIns="0" rtlCol="0" vert="horz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34"/>
              </a:spcBef>
              <a:buFont typeface="Wingdings"/>
              <a:buChar char=""/>
              <a:tabLst>
                <a:tab pos="378460" algn="l"/>
              </a:tabLst>
            </a:pPr>
            <a:r>
              <a:rPr dirty="0" sz="2000" spc="-5">
                <a:latin typeface="Calibri"/>
                <a:cs typeface="Calibri"/>
              </a:rPr>
              <a:t>The condition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being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enclosed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dirty="0" sz="2000">
                <a:latin typeface="Calibri"/>
                <a:cs typeface="Calibri"/>
              </a:rPr>
              <a:t>Enclosing </a:t>
            </a:r>
            <a:r>
              <a:rPr dirty="0" sz="2000" spc="-10">
                <a:latin typeface="Calibri"/>
                <a:cs typeface="Calibri"/>
              </a:rPr>
              <a:t>“attributes”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“methods” </a:t>
            </a:r>
            <a:r>
              <a:rPr dirty="0" sz="2000" spc="-5" b="1">
                <a:latin typeface="Calibri"/>
                <a:cs typeface="Calibri"/>
              </a:rPr>
              <a:t>within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192" y="2921507"/>
            <a:ext cx="5832475" cy="1015365"/>
          </a:xfrm>
          <a:prstGeom prst="rect">
            <a:avLst/>
          </a:prstGeom>
          <a:solidFill>
            <a:srgbClr val="CCC1DA"/>
          </a:solidFill>
        </p:spPr>
        <p:txBody>
          <a:bodyPr wrap="square" lIns="0" tIns="29844" rIns="0" bIns="0" rtlCol="0" vert="horz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34"/>
              </a:spcBef>
              <a:buFont typeface="Wingdings"/>
              <a:buChar char=""/>
              <a:tabLst>
                <a:tab pos="378460" algn="l"/>
              </a:tabLst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 spc="-15">
                <a:latin typeface="Calibri"/>
                <a:cs typeface="Calibri"/>
              </a:rPr>
              <a:t>feature keeps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20">
                <a:latin typeface="Calibri"/>
                <a:cs typeface="Calibri"/>
              </a:rPr>
              <a:t>safe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outside</a:t>
            </a:r>
            <a:endParaRPr sz="20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interference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misuse.</a:t>
            </a:r>
            <a:endParaRPr sz="20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dirty="0" sz="2000" spc="-5">
                <a:latin typeface="Calibri"/>
                <a:cs typeface="Calibri"/>
              </a:rPr>
              <a:t>Led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concept of </a:t>
            </a:r>
            <a:r>
              <a:rPr dirty="0" sz="2000" spc="-15" b="1">
                <a:latin typeface="Calibri"/>
                <a:cs typeface="Calibri"/>
              </a:rPr>
              <a:t>data </a:t>
            </a:r>
            <a:r>
              <a:rPr dirty="0" sz="2000" b="1">
                <a:latin typeface="Calibri"/>
                <a:cs typeface="Calibri"/>
              </a:rPr>
              <a:t>hiding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530" y="4516373"/>
            <a:ext cx="8463280" cy="1632585"/>
          </a:xfrm>
          <a:prstGeom prst="rect">
            <a:avLst/>
          </a:prstGeom>
          <a:solidFill>
            <a:srgbClr val="EBF0DE"/>
          </a:solidFill>
          <a:ln w="28955">
            <a:solidFill>
              <a:srgbClr val="C0504D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77190" marR="964565" indent="-287020">
              <a:lnSpc>
                <a:spcPct val="100000"/>
              </a:lnSpc>
              <a:spcBef>
                <a:spcPts val="235"/>
              </a:spcBef>
              <a:buFont typeface="Wingdings"/>
              <a:buChar char=""/>
              <a:tabLst>
                <a:tab pos="377825" algn="l"/>
              </a:tabLst>
            </a:pPr>
            <a:r>
              <a:rPr dirty="0" sz="2000">
                <a:latin typeface="Calibri"/>
                <a:cs typeface="Calibri"/>
              </a:rPr>
              <a:t>Access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attributes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methods of </a:t>
            </a:r>
            <a:r>
              <a:rPr dirty="0" sz="2000">
                <a:latin typeface="Calibri"/>
                <a:cs typeface="Calibri"/>
              </a:rPr>
              <a:t>a class is </a:t>
            </a:r>
            <a:r>
              <a:rPr dirty="0" sz="2000" spc="-15">
                <a:latin typeface="Calibri"/>
                <a:cs typeface="Calibri"/>
              </a:rPr>
              <a:t>control </a:t>
            </a:r>
            <a:r>
              <a:rPr dirty="0" sz="2000" spc="-5">
                <a:latin typeface="Calibri"/>
                <a:cs typeface="Calibri"/>
              </a:rPr>
              <a:t>by using </a:t>
            </a:r>
            <a:r>
              <a:rPr dirty="0" sz="2000" b="1">
                <a:latin typeface="Calibri"/>
                <a:cs typeface="Calibri"/>
              </a:rPr>
              <a:t>Access  </a:t>
            </a:r>
            <a:r>
              <a:rPr dirty="0" sz="2000" spc="-5" b="1">
                <a:latin typeface="Calibri"/>
                <a:cs typeface="Calibri"/>
              </a:rPr>
              <a:t>Modifiers </a:t>
            </a:r>
            <a:r>
              <a:rPr dirty="0" sz="2000">
                <a:latin typeface="Calibri"/>
                <a:cs typeface="Calibri"/>
              </a:rPr>
              <a:t>within a class</a:t>
            </a:r>
            <a:r>
              <a:rPr dirty="0" sz="2000" spc="-10">
                <a:latin typeface="Calibri"/>
                <a:cs typeface="Calibri"/>
              </a:rPr>
              <a:t> definition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77190" indent="-287020">
              <a:lnSpc>
                <a:spcPct val="100000"/>
              </a:lnSpc>
              <a:buFont typeface="Wingdings"/>
              <a:buChar char=""/>
              <a:tabLst>
                <a:tab pos="377825" algn="l"/>
              </a:tabLst>
            </a:pPr>
            <a:r>
              <a:rPr dirty="0" sz="2000" b="1">
                <a:latin typeface="Calibri"/>
                <a:cs typeface="Calibri"/>
              </a:rPr>
              <a:t>Access </a:t>
            </a:r>
            <a:r>
              <a:rPr dirty="0" sz="2000" spc="-5" b="1">
                <a:latin typeface="Calibri"/>
                <a:cs typeface="Calibri"/>
              </a:rPr>
              <a:t>Modifiers </a:t>
            </a:r>
            <a:r>
              <a:rPr dirty="0" sz="2000">
                <a:latin typeface="Calibri"/>
                <a:cs typeface="Calibri"/>
              </a:rPr>
              <a:t>is a </a:t>
            </a:r>
            <a:r>
              <a:rPr dirty="0" sz="2000" spc="-20">
                <a:latin typeface="Calibri"/>
                <a:cs typeface="Calibri"/>
              </a:rPr>
              <a:t>keyword </a:t>
            </a:r>
            <a:r>
              <a:rPr dirty="0" sz="2000" spc="-5">
                <a:latin typeface="Calibri"/>
                <a:cs typeface="Calibri"/>
              </a:rPr>
              <a:t>that tells </a:t>
            </a:r>
            <a:r>
              <a:rPr dirty="0" sz="2000" spc="-10">
                <a:latin typeface="Calibri"/>
                <a:cs typeface="Calibri"/>
              </a:rPr>
              <a:t>what </a:t>
            </a:r>
            <a:r>
              <a:rPr dirty="0" sz="2000" spc="-5">
                <a:latin typeface="Calibri"/>
                <a:cs typeface="Calibri"/>
              </a:rPr>
              <a:t>part </a:t>
            </a:r>
            <a:r>
              <a:rPr dirty="0" sz="2000">
                <a:latin typeface="Calibri"/>
                <a:cs typeface="Calibri"/>
              </a:rPr>
              <a:t>of the </a:t>
            </a:r>
            <a:r>
              <a:rPr dirty="0" sz="2000" spc="-15">
                <a:latin typeface="Calibri"/>
                <a:cs typeface="Calibri"/>
              </a:rPr>
              <a:t>program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attributes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methods that </a:t>
            </a:r>
            <a:r>
              <a:rPr dirty="0" sz="2000" spc="-10">
                <a:latin typeface="Calibri"/>
                <a:cs typeface="Calibri"/>
              </a:rPr>
              <a:t>are members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9259" y="2825495"/>
            <a:ext cx="1409699" cy="1050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66409" y="2859785"/>
            <a:ext cx="1295400" cy="935990"/>
          </a:xfrm>
          <a:custGeom>
            <a:avLst/>
            <a:gdLst/>
            <a:ahLst/>
            <a:cxnLst/>
            <a:rect l="l" t="t" r="r" b="b"/>
            <a:pathLst>
              <a:path w="1295400" h="935989">
                <a:moveTo>
                  <a:pt x="0" y="467867"/>
                </a:moveTo>
                <a:lnTo>
                  <a:pt x="2377" y="427491"/>
                </a:lnTo>
                <a:lnTo>
                  <a:pt x="9378" y="388070"/>
                </a:lnTo>
                <a:lnTo>
                  <a:pt x="20810" y="349744"/>
                </a:lnTo>
                <a:lnTo>
                  <a:pt x="36479" y="312654"/>
                </a:lnTo>
                <a:lnTo>
                  <a:pt x="56189" y="276940"/>
                </a:lnTo>
                <a:lnTo>
                  <a:pt x="79746" y="242742"/>
                </a:lnTo>
                <a:lnTo>
                  <a:pt x="106956" y="210201"/>
                </a:lnTo>
                <a:lnTo>
                  <a:pt x="137626" y="179457"/>
                </a:lnTo>
                <a:lnTo>
                  <a:pt x="171559" y="150650"/>
                </a:lnTo>
                <a:lnTo>
                  <a:pt x="208564" y="123920"/>
                </a:lnTo>
                <a:lnTo>
                  <a:pt x="248443" y="99409"/>
                </a:lnTo>
                <a:lnTo>
                  <a:pt x="291005" y="77256"/>
                </a:lnTo>
                <a:lnTo>
                  <a:pt x="336054" y="57601"/>
                </a:lnTo>
                <a:lnTo>
                  <a:pt x="383396" y="40585"/>
                </a:lnTo>
                <a:lnTo>
                  <a:pt x="432836" y="26349"/>
                </a:lnTo>
                <a:lnTo>
                  <a:pt x="484181" y="15031"/>
                </a:lnTo>
                <a:lnTo>
                  <a:pt x="537236" y="6774"/>
                </a:lnTo>
                <a:lnTo>
                  <a:pt x="591807" y="1716"/>
                </a:lnTo>
                <a:lnTo>
                  <a:pt x="647700" y="0"/>
                </a:lnTo>
                <a:lnTo>
                  <a:pt x="703592" y="1716"/>
                </a:lnTo>
                <a:lnTo>
                  <a:pt x="758163" y="6774"/>
                </a:lnTo>
                <a:lnTo>
                  <a:pt x="811218" y="15031"/>
                </a:lnTo>
                <a:lnTo>
                  <a:pt x="862563" y="26349"/>
                </a:lnTo>
                <a:lnTo>
                  <a:pt x="912003" y="40585"/>
                </a:lnTo>
                <a:lnTo>
                  <a:pt x="959345" y="57601"/>
                </a:lnTo>
                <a:lnTo>
                  <a:pt x="1004394" y="77256"/>
                </a:lnTo>
                <a:lnTo>
                  <a:pt x="1046956" y="99409"/>
                </a:lnTo>
                <a:lnTo>
                  <a:pt x="1086835" y="123920"/>
                </a:lnTo>
                <a:lnTo>
                  <a:pt x="1123840" y="150650"/>
                </a:lnTo>
                <a:lnTo>
                  <a:pt x="1157773" y="179457"/>
                </a:lnTo>
                <a:lnTo>
                  <a:pt x="1188443" y="210201"/>
                </a:lnTo>
                <a:lnTo>
                  <a:pt x="1215653" y="242742"/>
                </a:lnTo>
                <a:lnTo>
                  <a:pt x="1239210" y="276940"/>
                </a:lnTo>
                <a:lnTo>
                  <a:pt x="1258920" y="312654"/>
                </a:lnTo>
                <a:lnTo>
                  <a:pt x="1274589" y="349744"/>
                </a:lnTo>
                <a:lnTo>
                  <a:pt x="1286021" y="388070"/>
                </a:lnTo>
                <a:lnTo>
                  <a:pt x="1293022" y="427491"/>
                </a:lnTo>
                <a:lnTo>
                  <a:pt x="1295399" y="467867"/>
                </a:lnTo>
                <a:lnTo>
                  <a:pt x="1293022" y="508244"/>
                </a:lnTo>
                <a:lnTo>
                  <a:pt x="1286021" y="547665"/>
                </a:lnTo>
                <a:lnTo>
                  <a:pt x="1274589" y="585991"/>
                </a:lnTo>
                <a:lnTo>
                  <a:pt x="1258920" y="623081"/>
                </a:lnTo>
                <a:lnTo>
                  <a:pt x="1239210" y="658795"/>
                </a:lnTo>
                <a:lnTo>
                  <a:pt x="1215653" y="692993"/>
                </a:lnTo>
                <a:lnTo>
                  <a:pt x="1188443" y="725534"/>
                </a:lnTo>
                <a:lnTo>
                  <a:pt x="1157773" y="756278"/>
                </a:lnTo>
                <a:lnTo>
                  <a:pt x="1123840" y="785085"/>
                </a:lnTo>
                <a:lnTo>
                  <a:pt x="1086835" y="811815"/>
                </a:lnTo>
                <a:lnTo>
                  <a:pt x="1046956" y="836326"/>
                </a:lnTo>
                <a:lnTo>
                  <a:pt x="1004394" y="858479"/>
                </a:lnTo>
                <a:lnTo>
                  <a:pt x="959345" y="878134"/>
                </a:lnTo>
                <a:lnTo>
                  <a:pt x="912003" y="895150"/>
                </a:lnTo>
                <a:lnTo>
                  <a:pt x="862563" y="909386"/>
                </a:lnTo>
                <a:lnTo>
                  <a:pt x="811218" y="920704"/>
                </a:lnTo>
                <a:lnTo>
                  <a:pt x="758163" y="928961"/>
                </a:lnTo>
                <a:lnTo>
                  <a:pt x="703592" y="934019"/>
                </a:lnTo>
                <a:lnTo>
                  <a:pt x="647700" y="935736"/>
                </a:lnTo>
                <a:lnTo>
                  <a:pt x="591807" y="934019"/>
                </a:lnTo>
                <a:lnTo>
                  <a:pt x="537236" y="928961"/>
                </a:lnTo>
                <a:lnTo>
                  <a:pt x="484181" y="920704"/>
                </a:lnTo>
                <a:lnTo>
                  <a:pt x="432836" y="909386"/>
                </a:lnTo>
                <a:lnTo>
                  <a:pt x="383396" y="895150"/>
                </a:lnTo>
                <a:lnTo>
                  <a:pt x="336054" y="878134"/>
                </a:lnTo>
                <a:lnTo>
                  <a:pt x="291005" y="858479"/>
                </a:lnTo>
                <a:lnTo>
                  <a:pt x="248443" y="836326"/>
                </a:lnTo>
                <a:lnTo>
                  <a:pt x="208564" y="811815"/>
                </a:lnTo>
                <a:lnTo>
                  <a:pt x="171559" y="785085"/>
                </a:lnTo>
                <a:lnTo>
                  <a:pt x="137626" y="756278"/>
                </a:lnTo>
                <a:lnTo>
                  <a:pt x="106956" y="725534"/>
                </a:lnTo>
                <a:lnTo>
                  <a:pt x="79746" y="692993"/>
                </a:lnTo>
                <a:lnTo>
                  <a:pt x="56189" y="658795"/>
                </a:lnTo>
                <a:lnTo>
                  <a:pt x="36479" y="623081"/>
                </a:lnTo>
                <a:lnTo>
                  <a:pt x="20810" y="585991"/>
                </a:lnTo>
                <a:lnTo>
                  <a:pt x="9378" y="547665"/>
                </a:lnTo>
                <a:lnTo>
                  <a:pt x="2377" y="508244"/>
                </a:lnTo>
                <a:lnTo>
                  <a:pt x="0" y="467867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9352" y="851662"/>
            <a:ext cx="8017509" cy="27698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55600" marR="883919" indent="-343535">
              <a:lnSpc>
                <a:spcPct val="103499"/>
              </a:lnSpc>
              <a:spcBef>
                <a:spcPts val="2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000" spc="-5">
                <a:latin typeface="Courier New"/>
                <a:cs typeface="Courier New"/>
              </a:rPr>
              <a:t>Private</a:t>
            </a:r>
            <a:r>
              <a:rPr dirty="0" sz="2000" spc="-67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access assigned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– </a:t>
            </a:r>
            <a:r>
              <a:rPr dirty="0" sz="2000" spc="-10">
                <a:latin typeface="Calibri"/>
                <a:cs typeface="Calibri"/>
              </a:rPr>
              <a:t>Keep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inaccessible </a:t>
            </a:r>
            <a:r>
              <a:rPr dirty="0" sz="2000" spc="-15">
                <a:latin typeface="Calibri"/>
                <a:cs typeface="Calibri"/>
              </a:rPr>
              <a:t>to  </a:t>
            </a:r>
            <a:r>
              <a:rPr dirty="0" sz="2000" spc="-5">
                <a:latin typeface="Calibri"/>
                <a:cs typeface="Calibri"/>
              </a:rPr>
              <a:t>outside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1900">
              <a:latin typeface="Times New Roman"/>
              <a:cs typeface="Times New Roman"/>
            </a:endParaRPr>
          </a:p>
          <a:p>
            <a:pPr marL="355600" marR="1195705" indent="-343535">
              <a:lnSpc>
                <a:spcPct val="103499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000" spc="-5">
                <a:latin typeface="Courier New"/>
                <a:cs typeface="Courier New"/>
              </a:rPr>
              <a:t>Public</a:t>
            </a:r>
            <a:r>
              <a:rPr dirty="0" sz="2000" spc="-63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access – </a:t>
            </a:r>
            <a:r>
              <a:rPr dirty="0" sz="2000" spc="-95">
                <a:latin typeface="Calibri"/>
                <a:cs typeface="Calibri"/>
              </a:rPr>
              <a:t>To </a:t>
            </a:r>
            <a:r>
              <a:rPr dirty="0" sz="2000" spc="-15">
                <a:latin typeface="Calibri"/>
                <a:cs typeface="Calibri"/>
              </a:rPr>
              <a:t>make </a:t>
            </a:r>
            <a:r>
              <a:rPr dirty="0" sz="2000" spc="-5">
                <a:latin typeface="Calibri"/>
                <a:cs typeface="Calibri"/>
              </a:rPr>
              <a:t>methods/data </a:t>
            </a:r>
            <a:r>
              <a:rPr dirty="0" sz="2000">
                <a:latin typeface="Calibri"/>
                <a:cs typeface="Calibri"/>
              </a:rPr>
              <a:t>accessible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outside  </a:t>
            </a:r>
            <a:r>
              <a:rPr dirty="0" sz="200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5285740">
              <a:lnSpc>
                <a:spcPts val="2120"/>
              </a:lnSpc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Accessibility</a:t>
            </a:r>
            <a:r>
              <a:rPr dirty="0" sz="24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Modifier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360"/>
              </a:lnSpc>
              <a:spcBef>
                <a:spcPts val="28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UML </a:t>
            </a:r>
            <a:r>
              <a:rPr dirty="0" sz="2000" spc="-5">
                <a:latin typeface="Calibri"/>
                <a:cs typeface="Calibri"/>
              </a:rPr>
              <a:t>Class </a:t>
            </a:r>
            <a:r>
              <a:rPr dirty="0" sz="2000" spc="-10">
                <a:latin typeface="Calibri"/>
                <a:cs typeface="Calibri"/>
              </a:rPr>
              <a:t>Diagram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812800" indent="-343535">
              <a:lnSpc>
                <a:spcPts val="236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000">
                <a:latin typeface="Calibri"/>
                <a:cs typeface="Calibri"/>
              </a:rPr>
              <a:t>Minus </a:t>
            </a:r>
            <a:r>
              <a:rPr dirty="0" sz="2000" spc="-5">
                <a:latin typeface="Calibri"/>
                <a:cs typeface="Calibri"/>
              </a:rPr>
              <a:t>sign </a:t>
            </a:r>
            <a:r>
              <a:rPr dirty="0" sz="2000">
                <a:latin typeface="Calibri"/>
                <a:cs typeface="Calibri"/>
              </a:rPr>
              <a:t>(-)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items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private</a:t>
            </a:r>
            <a:endParaRPr sz="2000">
              <a:latin typeface="Courier New"/>
              <a:cs typeface="Courier New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  <a:tab pos="1934210" algn="l"/>
              </a:tabLst>
            </a:pPr>
            <a:r>
              <a:rPr dirty="0" sz="2000" spc="-5">
                <a:latin typeface="Calibri"/>
                <a:cs typeface="Calibri"/>
              </a:rPr>
              <a:t>Plus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sign	(+) used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items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public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6352" y="2638044"/>
            <a:ext cx="1175003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69658" y="2720975"/>
            <a:ext cx="1010285" cy="288290"/>
          </a:xfrm>
          <a:custGeom>
            <a:avLst/>
            <a:gdLst/>
            <a:ahLst/>
            <a:cxnLst/>
            <a:rect l="l" t="t" r="r" b="b"/>
            <a:pathLst>
              <a:path w="1010284" h="288289">
                <a:moveTo>
                  <a:pt x="931700" y="25048"/>
                </a:moveTo>
                <a:lnTo>
                  <a:pt x="0" y="263016"/>
                </a:lnTo>
                <a:lnTo>
                  <a:pt x="6350" y="288163"/>
                </a:lnTo>
                <a:lnTo>
                  <a:pt x="938107" y="50211"/>
                </a:lnTo>
                <a:lnTo>
                  <a:pt x="931700" y="25048"/>
                </a:lnTo>
                <a:close/>
              </a:path>
              <a:path w="1010284" h="288289">
                <a:moveTo>
                  <a:pt x="1006320" y="21844"/>
                </a:moveTo>
                <a:lnTo>
                  <a:pt x="944245" y="21844"/>
                </a:lnTo>
                <a:lnTo>
                  <a:pt x="950722" y="46989"/>
                </a:lnTo>
                <a:lnTo>
                  <a:pt x="938107" y="50211"/>
                </a:lnTo>
                <a:lnTo>
                  <a:pt x="944499" y="75311"/>
                </a:lnTo>
                <a:lnTo>
                  <a:pt x="1006320" y="21844"/>
                </a:lnTo>
                <a:close/>
              </a:path>
              <a:path w="1010284" h="288289">
                <a:moveTo>
                  <a:pt x="944245" y="21844"/>
                </a:moveTo>
                <a:lnTo>
                  <a:pt x="931700" y="25048"/>
                </a:lnTo>
                <a:lnTo>
                  <a:pt x="938107" y="50211"/>
                </a:lnTo>
                <a:lnTo>
                  <a:pt x="950722" y="46989"/>
                </a:lnTo>
                <a:lnTo>
                  <a:pt x="944245" y="21844"/>
                </a:lnTo>
                <a:close/>
              </a:path>
              <a:path w="1010284" h="288289">
                <a:moveTo>
                  <a:pt x="925322" y="0"/>
                </a:moveTo>
                <a:lnTo>
                  <a:pt x="931700" y="25048"/>
                </a:lnTo>
                <a:lnTo>
                  <a:pt x="944245" y="21844"/>
                </a:lnTo>
                <a:lnTo>
                  <a:pt x="1006320" y="21844"/>
                </a:lnTo>
                <a:lnTo>
                  <a:pt x="1010285" y="18414"/>
                </a:lnTo>
                <a:lnTo>
                  <a:pt x="9253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5232" y="3828288"/>
            <a:ext cx="6563868" cy="258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2422651"/>
            <a:ext cx="7468870" cy="105029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515"/>
              </a:lnSpc>
              <a:spcBef>
                <a:spcPts val="95"/>
              </a:spcBef>
            </a:pPr>
            <a:r>
              <a:rPr dirty="0" sz="4000" spc="-15" b="1">
                <a:solidFill>
                  <a:srgbClr val="000000"/>
                </a:solidFill>
                <a:latin typeface="Calibri"/>
                <a:cs typeface="Calibri"/>
              </a:rPr>
              <a:t>ABSTRACTION VS.</a:t>
            </a:r>
            <a:r>
              <a:rPr dirty="0" sz="4000" spc="-5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spc="-30" b="1">
                <a:solidFill>
                  <a:srgbClr val="000000"/>
                </a:solidFill>
                <a:latin typeface="Calibri"/>
                <a:cs typeface="Calibri"/>
              </a:rPr>
              <a:t>ENCAPSULATION</a:t>
            </a:r>
            <a:endParaRPr sz="4000">
              <a:latin typeface="Calibri"/>
              <a:cs typeface="Calibri"/>
            </a:endParaRPr>
          </a:p>
          <a:p>
            <a:pPr algn="ctr" marR="34925">
              <a:lnSpc>
                <a:spcPts val="3554"/>
              </a:lnSpc>
            </a:pP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What Are </a:t>
            </a: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32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Differences??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" y="940308"/>
            <a:ext cx="2010156" cy="1507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826764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379" y="408431"/>
            <a:ext cx="2802636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78561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488" y="284479"/>
            <a:ext cx="2760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083" sz="6000" spc="7">
                <a:solidFill>
                  <a:srgbClr val="000000"/>
                </a:solidFill>
                <a:latin typeface="Berlin Sans FB"/>
                <a:cs typeface="Berlin Sans FB"/>
              </a:rPr>
              <a:t>3.</a:t>
            </a:r>
            <a:r>
              <a:rPr dirty="0" sz="2400" spc="5">
                <a:solidFill>
                  <a:srgbClr val="000000"/>
                </a:solidFill>
                <a:latin typeface="Arial Black"/>
                <a:cs typeface="Arial Black"/>
              </a:rPr>
              <a:t>INHERITANCE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515" y="1557527"/>
            <a:ext cx="3297936" cy="3826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444" y="1557527"/>
            <a:ext cx="5313045" cy="2554605"/>
          </a:xfrm>
          <a:custGeom>
            <a:avLst/>
            <a:gdLst/>
            <a:ahLst/>
            <a:cxnLst/>
            <a:rect l="l" t="t" r="r" b="b"/>
            <a:pathLst>
              <a:path w="5313045" h="2554604">
                <a:moveTo>
                  <a:pt x="0" y="2554224"/>
                </a:moveTo>
                <a:lnTo>
                  <a:pt x="5312664" y="2554224"/>
                </a:lnTo>
                <a:lnTo>
                  <a:pt x="5312664" y="0"/>
                </a:lnTo>
                <a:lnTo>
                  <a:pt x="0" y="0"/>
                </a:lnTo>
                <a:lnTo>
                  <a:pt x="0" y="2554224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444" y="4436364"/>
            <a:ext cx="5313045" cy="1324610"/>
          </a:xfrm>
          <a:custGeom>
            <a:avLst/>
            <a:gdLst/>
            <a:ahLst/>
            <a:cxnLst/>
            <a:rect l="l" t="t" r="r" b="b"/>
            <a:pathLst>
              <a:path w="5313045" h="1324610">
                <a:moveTo>
                  <a:pt x="0" y="1324356"/>
                </a:moveTo>
                <a:lnTo>
                  <a:pt x="5312664" y="1324356"/>
                </a:lnTo>
                <a:lnTo>
                  <a:pt x="5312664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2488" y="1573530"/>
            <a:ext cx="5098415" cy="412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It enables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inherit </a:t>
            </a:r>
            <a:r>
              <a:rPr dirty="0" sz="2000" spc="-10">
                <a:latin typeface="Calibri"/>
                <a:cs typeface="Calibri"/>
              </a:rPr>
              <a:t>attributes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behaviors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spc="-5">
                <a:latin typeface="Calibri"/>
                <a:cs typeface="Calibri"/>
              </a:rPr>
              <a:t>other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11557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Classes with </a:t>
            </a:r>
            <a:r>
              <a:rPr dirty="0" sz="2000" spc="-10">
                <a:latin typeface="Calibri"/>
                <a:cs typeface="Calibri"/>
              </a:rPr>
              <a:t>properties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common can be  grouped so that </a:t>
            </a:r>
            <a:r>
              <a:rPr dirty="0" sz="2000">
                <a:latin typeface="Calibri"/>
                <a:cs typeface="Calibri"/>
              </a:rPr>
              <a:t>their </a:t>
            </a:r>
            <a:r>
              <a:rPr dirty="0" sz="2000" spc="-5">
                <a:latin typeface="Calibri"/>
                <a:cs typeface="Calibri"/>
              </a:rPr>
              <a:t>common </a:t>
            </a:r>
            <a:r>
              <a:rPr dirty="0" sz="2000" spc="-10">
                <a:latin typeface="Calibri"/>
                <a:cs typeface="Calibri"/>
              </a:rPr>
              <a:t>properties are  </a:t>
            </a:r>
            <a:r>
              <a:rPr dirty="0" sz="2000" spc="-5">
                <a:latin typeface="Calibri"/>
                <a:cs typeface="Calibri"/>
              </a:rPr>
              <a:t>only defined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Superclass </a:t>
            </a:r>
            <a:r>
              <a:rPr dirty="0" sz="2000" spc="-30" b="1">
                <a:latin typeface="Calibri"/>
                <a:cs typeface="Calibri"/>
              </a:rPr>
              <a:t>Vs.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Subclass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35" b="1">
                <a:latin typeface="Calibri"/>
                <a:cs typeface="Calibri"/>
              </a:rPr>
              <a:t>ADVANTAGE</a:t>
            </a: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Reduce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amount of new code that </a:t>
            </a:r>
            <a:r>
              <a:rPr dirty="0" sz="2000" spc="-10">
                <a:latin typeface="Calibri"/>
                <a:cs typeface="Calibri"/>
              </a:rPr>
              <a:t>must </a:t>
            </a:r>
            <a:r>
              <a:rPr dirty="0" sz="2000" spc="-5">
                <a:latin typeface="Calibri"/>
                <a:cs typeface="Calibri"/>
              </a:rPr>
              <a:t>be  designed, </a:t>
            </a:r>
            <a:r>
              <a:rPr dirty="0" sz="2000" spc="-10">
                <a:latin typeface="Calibri"/>
                <a:cs typeface="Calibri"/>
              </a:rPr>
              <a:t>written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tested </a:t>
            </a:r>
            <a:r>
              <a:rPr dirty="0" sz="2000">
                <a:latin typeface="Calibri"/>
                <a:cs typeface="Calibri"/>
              </a:rPr>
              <a:t>each </a:t>
            </a:r>
            <a:r>
              <a:rPr dirty="0" sz="2000" spc="-5">
                <a:latin typeface="Calibri"/>
                <a:cs typeface="Calibri"/>
              </a:rPr>
              <a:t>time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new  </a:t>
            </a:r>
            <a:r>
              <a:rPr dirty="0" sz="2000" spc="-15">
                <a:latin typeface="Calibri"/>
                <a:cs typeface="Calibri"/>
              </a:rPr>
              <a:t>program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develop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577722"/>
            <a:ext cx="6848475" cy="4401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2189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Motivation of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OOP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History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20">
                <a:latin typeface="Calibri"/>
                <a:cs typeface="Calibri"/>
              </a:rPr>
              <a:t>Why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OOP?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Difference </a:t>
            </a:r>
            <a:r>
              <a:rPr dirty="0" sz="3200" spc="-5">
                <a:latin typeface="Calibri"/>
                <a:cs typeface="Calibri"/>
              </a:rPr>
              <a:t>between </a:t>
            </a:r>
            <a:r>
              <a:rPr dirty="0" sz="3200" spc="-15">
                <a:latin typeface="Calibri"/>
                <a:cs typeface="Calibri"/>
              </a:rPr>
              <a:t>procedural </a:t>
            </a:r>
            <a:r>
              <a:rPr dirty="0" sz="3200">
                <a:latin typeface="Calibri"/>
                <a:cs typeface="Calibri"/>
              </a:rPr>
              <a:t>and OO  </a:t>
            </a:r>
            <a:r>
              <a:rPr dirty="0" sz="3200" spc="-1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Introduction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Object </a:t>
            </a:r>
            <a:r>
              <a:rPr dirty="0" sz="3200">
                <a:latin typeface="Calibri"/>
                <a:cs typeface="Calibri"/>
              </a:rPr>
              <a:t>&amp;</a:t>
            </a:r>
            <a:r>
              <a:rPr dirty="0" sz="3200" spc="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Four </a:t>
            </a:r>
            <a:r>
              <a:rPr dirty="0" sz="3200" spc="-5">
                <a:latin typeface="Calibri"/>
                <a:cs typeface="Calibri"/>
              </a:rPr>
              <a:t>design </a:t>
            </a:r>
            <a:r>
              <a:rPr dirty="0" sz="3200">
                <a:latin typeface="Calibri"/>
                <a:cs typeface="Calibri"/>
              </a:rPr>
              <a:t>principles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OOP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9588" y="3953255"/>
            <a:ext cx="2534411" cy="273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04659" y="4148328"/>
            <a:ext cx="2127504" cy="2147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4907280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8431"/>
            <a:ext cx="4597908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4866132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87171"/>
            <a:ext cx="430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00"/>
                </a:solidFill>
                <a:latin typeface="Arial Black"/>
                <a:cs typeface="Arial Black"/>
              </a:rPr>
              <a:t>INHERITANCE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dirty="0" sz="2400" spc="-2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EXAMPLE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" y="2205227"/>
            <a:ext cx="8132064" cy="3560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8071" y="548640"/>
            <a:ext cx="2994660" cy="1996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4907280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8431"/>
            <a:ext cx="4597908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4866132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87171"/>
            <a:ext cx="430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00"/>
                </a:solidFill>
                <a:latin typeface="Arial Black"/>
                <a:cs typeface="Arial Black"/>
              </a:rPr>
              <a:t>INHERITANCE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dirty="0" sz="2400" spc="-2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EXAMPLE</a:t>
            </a:r>
            <a:endParaRPr sz="2400">
              <a:latin typeface="Arial Black"/>
              <a:cs typeface="Arial Blac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1786889"/>
          <a:ext cx="2995295" cy="80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650" y="3465448"/>
          <a:ext cx="2995295" cy="242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1615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Feature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8739" y="1298575"/>
            <a:ext cx="3141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Parent </a:t>
            </a:r>
            <a:r>
              <a:rPr dirty="0" sz="2400" b="1">
                <a:latin typeface="Calibri"/>
                <a:cs typeface="Calibri"/>
              </a:rPr>
              <a:t>Class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(Superclass)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7135" y="1775460"/>
            <a:ext cx="313943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9046" y="1811273"/>
            <a:ext cx="216535" cy="669290"/>
          </a:xfrm>
          <a:custGeom>
            <a:avLst/>
            <a:gdLst/>
            <a:ahLst/>
            <a:cxnLst/>
            <a:rect l="l" t="t" r="r" b="b"/>
            <a:pathLst>
              <a:path w="216535" h="669289">
                <a:moveTo>
                  <a:pt x="0" y="0"/>
                </a:moveTo>
                <a:lnTo>
                  <a:pt x="42142" y="1424"/>
                </a:lnTo>
                <a:lnTo>
                  <a:pt x="76533" y="5302"/>
                </a:lnTo>
                <a:lnTo>
                  <a:pt x="99708" y="11037"/>
                </a:lnTo>
                <a:lnTo>
                  <a:pt x="108203" y="18034"/>
                </a:lnTo>
                <a:lnTo>
                  <a:pt x="108203" y="316484"/>
                </a:lnTo>
                <a:lnTo>
                  <a:pt x="116699" y="323480"/>
                </a:lnTo>
                <a:lnTo>
                  <a:pt x="139874" y="329215"/>
                </a:lnTo>
                <a:lnTo>
                  <a:pt x="174265" y="333093"/>
                </a:lnTo>
                <a:lnTo>
                  <a:pt x="216407" y="334517"/>
                </a:lnTo>
                <a:lnTo>
                  <a:pt x="174265" y="335942"/>
                </a:lnTo>
                <a:lnTo>
                  <a:pt x="139874" y="339820"/>
                </a:lnTo>
                <a:lnTo>
                  <a:pt x="116699" y="345555"/>
                </a:lnTo>
                <a:lnTo>
                  <a:pt x="108203" y="352551"/>
                </a:lnTo>
                <a:lnTo>
                  <a:pt x="108203" y="651001"/>
                </a:lnTo>
                <a:lnTo>
                  <a:pt x="99708" y="657998"/>
                </a:lnTo>
                <a:lnTo>
                  <a:pt x="76533" y="663733"/>
                </a:lnTo>
                <a:lnTo>
                  <a:pt x="42142" y="667611"/>
                </a:lnTo>
                <a:lnTo>
                  <a:pt x="0" y="6690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17135" y="3479291"/>
            <a:ext cx="313943" cy="780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9046" y="3515105"/>
            <a:ext cx="216535" cy="669290"/>
          </a:xfrm>
          <a:custGeom>
            <a:avLst/>
            <a:gdLst/>
            <a:ahLst/>
            <a:cxnLst/>
            <a:rect l="l" t="t" r="r" b="b"/>
            <a:pathLst>
              <a:path w="216535" h="669289">
                <a:moveTo>
                  <a:pt x="0" y="0"/>
                </a:moveTo>
                <a:lnTo>
                  <a:pt x="42142" y="1424"/>
                </a:lnTo>
                <a:lnTo>
                  <a:pt x="76533" y="5302"/>
                </a:lnTo>
                <a:lnTo>
                  <a:pt x="99708" y="11037"/>
                </a:lnTo>
                <a:lnTo>
                  <a:pt x="108203" y="18034"/>
                </a:lnTo>
                <a:lnTo>
                  <a:pt x="108203" y="316484"/>
                </a:lnTo>
                <a:lnTo>
                  <a:pt x="116699" y="323480"/>
                </a:lnTo>
                <a:lnTo>
                  <a:pt x="139874" y="329215"/>
                </a:lnTo>
                <a:lnTo>
                  <a:pt x="174265" y="333093"/>
                </a:lnTo>
                <a:lnTo>
                  <a:pt x="216407" y="334518"/>
                </a:lnTo>
                <a:lnTo>
                  <a:pt x="174265" y="335942"/>
                </a:lnTo>
                <a:lnTo>
                  <a:pt x="139874" y="339820"/>
                </a:lnTo>
                <a:lnTo>
                  <a:pt x="116699" y="345555"/>
                </a:lnTo>
                <a:lnTo>
                  <a:pt x="108203" y="352552"/>
                </a:lnTo>
                <a:lnTo>
                  <a:pt x="108203" y="651002"/>
                </a:lnTo>
                <a:lnTo>
                  <a:pt x="99708" y="657998"/>
                </a:lnTo>
                <a:lnTo>
                  <a:pt x="76533" y="663733"/>
                </a:lnTo>
                <a:lnTo>
                  <a:pt x="42142" y="667611"/>
                </a:lnTo>
                <a:lnTo>
                  <a:pt x="0" y="6690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843145" marR="242633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Feature </a:t>
            </a:r>
            <a:r>
              <a:rPr dirty="0" spc="-5"/>
              <a:t>of  </a:t>
            </a:r>
            <a:r>
              <a:rPr dirty="0" spc="-20"/>
              <a:t>Parent</a:t>
            </a:r>
            <a:r>
              <a:rPr dirty="0" spc="-55"/>
              <a:t> </a:t>
            </a:r>
            <a:r>
              <a:rPr dirty="0" spc="-5"/>
              <a:t>Class</a:t>
            </a:r>
          </a:p>
          <a:p>
            <a:pPr>
              <a:lnSpc>
                <a:spcPct val="100000"/>
              </a:lnSpc>
            </a:p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5" b="1">
                <a:latin typeface="Calibri"/>
                <a:cs typeface="Calibri"/>
              </a:rPr>
              <a:t>Child Class </a:t>
            </a:r>
            <a:r>
              <a:rPr dirty="0" sz="2400" b="1">
                <a:latin typeface="Calibri"/>
                <a:cs typeface="Calibri"/>
              </a:rPr>
              <a:t>(Subclass) </a:t>
            </a:r>
            <a:r>
              <a:rPr dirty="0" sz="2400"/>
              <a:t>– </a:t>
            </a:r>
            <a:r>
              <a:rPr dirty="0" sz="2400" spc="-5">
                <a:solidFill>
                  <a:srgbClr val="FF0000"/>
                </a:solidFill>
              </a:rPr>
              <a:t>inherited </a:t>
            </a:r>
            <a:r>
              <a:rPr dirty="0" sz="2400" spc="-15">
                <a:solidFill>
                  <a:srgbClr val="FF0000"/>
                </a:solidFill>
              </a:rPr>
              <a:t>from </a:t>
            </a:r>
            <a:r>
              <a:rPr dirty="0" sz="2400" spc="-20">
                <a:solidFill>
                  <a:srgbClr val="FF0000"/>
                </a:solidFill>
              </a:rPr>
              <a:t>Parent</a:t>
            </a:r>
            <a:r>
              <a:rPr dirty="0" sz="2400" spc="-10">
                <a:solidFill>
                  <a:srgbClr val="FF0000"/>
                </a:solidFill>
              </a:rPr>
              <a:t> </a:t>
            </a:r>
            <a:r>
              <a:rPr dirty="0" sz="2400" spc="-5">
                <a:solidFill>
                  <a:srgbClr val="FF0000"/>
                </a:solidFill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4771390" marR="5080">
              <a:lnSpc>
                <a:spcPct val="100000"/>
              </a:lnSpc>
              <a:spcBef>
                <a:spcPts val="1565"/>
              </a:spcBef>
            </a:pPr>
            <a:r>
              <a:rPr dirty="0" spc="-10"/>
              <a:t>Feature </a:t>
            </a:r>
            <a:r>
              <a:rPr dirty="0" spc="-5"/>
              <a:t>of </a:t>
            </a:r>
            <a:r>
              <a:rPr dirty="0" spc="-20"/>
              <a:t>Parent </a:t>
            </a:r>
            <a:r>
              <a:rPr dirty="0" spc="-5"/>
              <a:t>Class </a:t>
            </a:r>
            <a:r>
              <a:rPr dirty="0"/>
              <a:t>accessible </a:t>
            </a:r>
            <a:r>
              <a:rPr dirty="0" spc="-15"/>
              <a:t>to  </a:t>
            </a:r>
            <a:r>
              <a:rPr dirty="0"/>
              <a:t>child </a:t>
            </a:r>
            <a:r>
              <a:rPr dirty="0" spc="-5"/>
              <a:t>class because of</a:t>
            </a:r>
            <a:r>
              <a:rPr dirty="0" spc="-10"/>
              <a:t> </a:t>
            </a:r>
            <a:r>
              <a:rPr dirty="0" spc="-5"/>
              <a:t>inheritance</a:t>
            </a:r>
          </a:p>
        </p:txBody>
      </p:sp>
      <p:sp>
        <p:nvSpPr>
          <p:cNvPr id="14" name="object 14"/>
          <p:cNvSpPr/>
          <p:nvPr/>
        </p:nvSpPr>
        <p:spPr>
          <a:xfrm>
            <a:off x="4530852" y="4300728"/>
            <a:ext cx="313944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761" y="4336541"/>
            <a:ext cx="216535" cy="1544320"/>
          </a:xfrm>
          <a:custGeom>
            <a:avLst/>
            <a:gdLst/>
            <a:ahLst/>
            <a:cxnLst/>
            <a:rect l="l" t="t" r="r" b="b"/>
            <a:pathLst>
              <a:path w="216535" h="1544320">
                <a:moveTo>
                  <a:pt x="0" y="0"/>
                </a:moveTo>
                <a:lnTo>
                  <a:pt x="42142" y="1424"/>
                </a:lnTo>
                <a:lnTo>
                  <a:pt x="76533" y="5302"/>
                </a:lnTo>
                <a:lnTo>
                  <a:pt x="99708" y="11037"/>
                </a:lnTo>
                <a:lnTo>
                  <a:pt x="108203" y="18033"/>
                </a:lnTo>
                <a:lnTo>
                  <a:pt x="108203" y="753871"/>
                </a:lnTo>
                <a:lnTo>
                  <a:pt x="116699" y="760868"/>
                </a:lnTo>
                <a:lnTo>
                  <a:pt x="139874" y="766603"/>
                </a:lnTo>
                <a:lnTo>
                  <a:pt x="174265" y="770481"/>
                </a:lnTo>
                <a:lnTo>
                  <a:pt x="216408" y="771905"/>
                </a:lnTo>
                <a:lnTo>
                  <a:pt x="174265" y="773330"/>
                </a:lnTo>
                <a:lnTo>
                  <a:pt x="139874" y="777208"/>
                </a:lnTo>
                <a:lnTo>
                  <a:pt x="116699" y="782943"/>
                </a:lnTo>
                <a:lnTo>
                  <a:pt x="108203" y="789939"/>
                </a:lnTo>
                <a:lnTo>
                  <a:pt x="108203" y="1525777"/>
                </a:lnTo>
                <a:lnTo>
                  <a:pt x="99708" y="1532796"/>
                </a:lnTo>
                <a:lnTo>
                  <a:pt x="76533" y="1538528"/>
                </a:lnTo>
                <a:lnTo>
                  <a:pt x="42142" y="1542394"/>
                </a:lnTo>
                <a:lnTo>
                  <a:pt x="0" y="154381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30902" y="4925059"/>
            <a:ext cx="3060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Feature </a:t>
            </a:r>
            <a:r>
              <a:rPr dirty="0" sz="2000" spc="-5">
                <a:latin typeface="Calibri"/>
                <a:cs typeface="Calibri"/>
              </a:rPr>
              <a:t>defined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Child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3826764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379" y="408431"/>
            <a:ext cx="3223260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3785616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488" y="284479"/>
            <a:ext cx="3181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083" sz="6000" spc="-7">
                <a:solidFill>
                  <a:srgbClr val="000000"/>
                </a:solidFill>
                <a:latin typeface="Berlin Sans FB"/>
                <a:cs typeface="Berlin Sans FB"/>
              </a:rPr>
              <a:t>4.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POLYMORPHISM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828" y="1700783"/>
            <a:ext cx="3604260" cy="3532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52088" y="1269491"/>
            <a:ext cx="5313045" cy="4985385"/>
          </a:xfrm>
          <a:custGeom>
            <a:avLst/>
            <a:gdLst/>
            <a:ahLst/>
            <a:cxnLst/>
            <a:rect l="l" t="t" r="r" b="b"/>
            <a:pathLst>
              <a:path w="5313045" h="4985385">
                <a:moveTo>
                  <a:pt x="0" y="4985004"/>
                </a:moveTo>
                <a:lnTo>
                  <a:pt x="5312664" y="4985004"/>
                </a:lnTo>
                <a:lnTo>
                  <a:pt x="5312664" y="0"/>
                </a:lnTo>
                <a:lnTo>
                  <a:pt x="0" y="0"/>
                </a:lnTo>
                <a:lnTo>
                  <a:pt x="0" y="4985004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1716" y="1285494"/>
            <a:ext cx="5133340" cy="456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thing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the ability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appear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many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shapes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5">
                <a:latin typeface="Calibri"/>
                <a:cs typeface="Calibri"/>
              </a:rPr>
              <a:t> terms:</a:t>
            </a:r>
            <a:endParaRPr sz="20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dirty="0" sz="2000" spc="10" b="1">
                <a:solidFill>
                  <a:srgbClr val="FF0000"/>
                </a:solidFill>
                <a:latin typeface="Calibri"/>
                <a:cs typeface="Calibri"/>
              </a:rPr>
              <a:t>“thing” </a:t>
            </a:r>
            <a:r>
              <a:rPr dirty="0" sz="2000">
                <a:latin typeface="Calibri"/>
                <a:cs typeface="Calibri"/>
              </a:rPr>
              <a:t>– </a:t>
            </a:r>
            <a:r>
              <a:rPr dirty="0" sz="2000" spc="-5">
                <a:latin typeface="Calibri"/>
                <a:cs typeface="Calibri"/>
              </a:rPr>
              <a:t>The name of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“shape” </a:t>
            </a:r>
            <a:r>
              <a:rPr dirty="0" sz="2000">
                <a:latin typeface="Calibri"/>
                <a:cs typeface="Calibri"/>
              </a:rPr>
              <a:t>–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behavior performed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88455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name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method can </a:t>
            </a:r>
            <a:r>
              <a:rPr dirty="0" sz="2000" spc="-20">
                <a:latin typeface="Calibri"/>
                <a:cs typeface="Calibri"/>
              </a:rPr>
              <a:t>have </a:t>
            </a:r>
            <a:r>
              <a:rPr dirty="0" sz="2000" spc="-10">
                <a:latin typeface="Calibri"/>
                <a:cs typeface="Calibri"/>
              </a:rPr>
              <a:t>many  behaviors.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marR="1270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Allows </a:t>
            </a:r>
            <a:r>
              <a:rPr dirty="0" sz="2000" spc="-10">
                <a:latin typeface="Calibri"/>
                <a:cs typeface="Calibri"/>
              </a:rPr>
              <a:t>programmer to </a:t>
            </a:r>
            <a:r>
              <a:rPr dirty="0" sz="2000" spc="-15">
                <a:latin typeface="Calibri"/>
                <a:cs typeface="Calibri"/>
              </a:rPr>
              <a:t>create </a:t>
            </a:r>
            <a:r>
              <a:rPr dirty="0" sz="2000" spc="-5">
                <a:latin typeface="Calibri"/>
                <a:cs typeface="Calibri"/>
              </a:rPr>
              <a:t>methods with 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SAME name </a:t>
            </a:r>
            <a:r>
              <a:rPr dirty="0" sz="2000">
                <a:latin typeface="Calibri"/>
                <a:cs typeface="Calibri"/>
              </a:rPr>
              <a:t>BUT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DIFFERENT 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implementation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DIFFERENT classes </a:t>
            </a:r>
            <a:r>
              <a:rPr dirty="0" sz="2000" spc="-5">
                <a:latin typeface="Calibri"/>
                <a:cs typeface="Calibri"/>
              </a:rPr>
              <a:t>(that </a:t>
            </a:r>
            <a:r>
              <a:rPr dirty="0" sz="2000" spc="-10">
                <a:latin typeface="Calibri"/>
                <a:cs typeface="Calibri"/>
              </a:rPr>
              <a:t>are  </a:t>
            </a:r>
            <a:r>
              <a:rPr dirty="0" sz="2000" spc="-15">
                <a:latin typeface="Calibri"/>
                <a:cs typeface="Calibri"/>
              </a:rPr>
              <a:t>related </a:t>
            </a:r>
            <a:r>
              <a:rPr dirty="0" sz="2000" spc="-5">
                <a:latin typeface="Calibri"/>
                <a:cs typeface="Calibri"/>
              </a:rPr>
              <a:t>through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inheritance)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847"/>
            <a:ext cx="5699760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08431"/>
            <a:ext cx="5119116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6136"/>
            <a:ext cx="5658612" cy="75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847" y="487171"/>
            <a:ext cx="4725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00"/>
                </a:solidFill>
                <a:latin typeface="Arial Black"/>
                <a:cs typeface="Arial Black"/>
              </a:rPr>
              <a:t>POLYMORPHISM </a:t>
            </a:r>
            <a:r>
              <a:rPr dirty="0" sz="240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dirty="0" sz="2400" spc="-4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Arial Black"/>
                <a:cs typeface="Arial Black"/>
              </a:rPr>
              <a:t>EXAMPLE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" y="1700783"/>
            <a:ext cx="5399532" cy="3899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1170" y="2342464"/>
            <a:ext cx="332549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Superclass defines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expected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libri"/>
                <a:cs typeface="Calibri"/>
              </a:rPr>
              <a:t>behaviors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subclasses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6991" y="2569464"/>
            <a:ext cx="1490472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9664" y="2636520"/>
            <a:ext cx="1317625" cy="86995"/>
          </a:xfrm>
          <a:custGeom>
            <a:avLst/>
            <a:gdLst/>
            <a:ahLst/>
            <a:cxnLst/>
            <a:rect l="l" t="t" r="r" b="b"/>
            <a:pathLst>
              <a:path w="1317625" h="86994">
                <a:moveTo>
                  <a:pt x="43434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3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4" y="86867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5"/>
                </a:lnTo>
                <a:lnTo>
                  <a:pt x="83947" y="28955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4" y="0"/>
                </a:lnTo>
                <a:close/>
              </a:path>
              <a:path w="1317625" h="86994">
                <a:moveTo>
                  <a:pt x="83947" y="28955"/>
                </a:moveTo>
                <a:lnTo>
                  <a:pt x="43434" y="28955"/>
                </a:lnTo>
                <a:lnTo>
                  <a:pt x="43434" y="57912"/>
                </a:lnTo>
                <a:lnTo>
                  <a:pt x="83947" y="57912"/>
                </a:lnTo>
                <a:lnTo>
                  <a:pt x="86868" y="43433"/>
                </a:lnTo>
                <a:lnTo>
                  <a:pt x="83947" y="28955"/>
                </a:lnTo>
                <a:close/>
              </a:path>
              <a:path w="1317625" h="86994">
                <a:moveTo>
                  <a:pt x="130301" y="28955"/>
                </a:moveTo>
                <a:lnTo>
                  <a:pt x="83947" y="28955"/>
                </a:lnTo>
                <a:lnTo>
                  <a:pt x="86868" y="43433"/>
                </a:lnTo>
                <a:lnTo>
                  <a:pt x="83947" y="57912"/>
                </a:lnTo>
                <a:lnTo>
                  <a:pt x="130301" y="57912"/>
                </a:lnTo>
                <a:lnTo>
                  <a:pt x="130301" y="28955"/>
                </a:lnTo>
                <a:close/>
              </a:path>
              <a:path w="1317625" h="86994">
                <a:moveTo>
                  <a:pt x="246125" y="28955"/>
                </a:moveTo>
                <a:lnTo>
                  <a:pt x="159258" y="28955"/>
                </a:lnTo>
                <a:lnTo>
                  <a:pt x="159258" y="57912"/>
                </a:lnTo>
                <a:lnTo>
                  <a:pt x="246125" y="57912"/>
                </a:lnTo>
                <a:lnTo>
                  <a:pt x="246125" y="28955"/>
                </a:lnTo>
                <a:close/>
              </a:path>
              <a:path w="1317625" h="86994">
                <a:moveTo>
                  <a:pt x="361950" y="28955"/>
                </a:moveTo>
                <a:lnTo>
                  <a:pt x="275082" y="28955"/>
                </a:lnTo>
                <a:lnTo>
                  <a:pt x="275082" y="57912"/>
                </a:lnTo>
                <a:lnTo>
                  <a:pt x="361950" y="57912"/>
                </a:lnTo>
                <a:lnTo>
                  <a:pt x="361950" y="28955"/>
                </a:lnTo>
                <a:close/>
              </a:path>
              <a:path w="1317625" h="86994">
                <a:moveTo>
                  <a:pt x="477774" y="28955"/>
                </a:moveTo>
                <a:lnTo>
                  <a:pt x="390906" y="28955"/>
                </a:lnTo>
                <a:lnTo>
                  <a:pt x="390906" y="57912"/>
                </a:lnTo>
                <a:lnTo>
                  <a:pt x="477774" y="57912"/>
                </a:lnTo>
                <a:lnTo>
                  <a:pt x="477774" y="28955"/>
                </a:lnTo>
                <a:close/>
              </a:path>
              <a:path w="1317625" h="86994">
                <a:moveTo>
                  <a:pt x="593598" y="28955"/>
                </a:moveTo>
                <a:lnTo>
                  <a:pt x="506730" y="28955"/>
                </a:lnTo>
                <a:lnTo>
                  <a:pt x="506730" y="57912"/>
                </a:lnTo>
                <a:lnTo>
                  <a:pt x="593598" y="57912"/>
                </a:lnTo>
                <a:lnTo>
                  <a:pt x="593598" y="28955"/>
                </a:lnTo>
                <a:close/>
              </a:path>
              <a:path w="1317625" h="86994">
                <a:moveTo>
                  <a:pt x="709422" y="28955"/>
                </a:moveTo>
                <a:lnTo>
                  <a:pt x="622553" y="28955"/>
                </a:lnTo>
                <a:lnTo>
                  <a:pt x="622553" y="57912"/>
                </a:lnTo>
                <a:lnTo>
                  <a:pt x="709422" y="57912"/>
                </a:lnTo>
                <a:lnTo>
                  <a:pt x="709422" y="28955"/>
                </a:lnTo>
                <a:close/>
              </a:path>
              <a:path w="1317625" h="86994">
                <a:moveTo>
                  <a:pt x="825246" y="28955"/>
                </a:moveTo>
                <a:lnTo>
                  <a:pt x="738377" y="28955"/>
                </a:lnTo>
                <a:lnTo>
                  <a:pt x="738377" y="57912"/>
                </a:lnTo>
                <a:lnTo>
                  <a:pt x="825246" y="57912"/>
                </a:lnTo>
                <a:lnTo>
                  <a:pt x="825246" y="28955"/>
                </a:lnTo>
                <a:close/>
              </a:path>
              <a:path w="1317625" h="86994">
                <a:moveTo>
                  <a:pt x="941070" y="28955"/>
                </a:moveTo>
                <a:lnTo>
                  <a:pt x="854201" y="28955"/>
                </a:lnTo>
                <a:lnTo>
                  <a:pt x="854201" y="57912"/>
                </a:lnTo>
                <a:lnTo>
                  <a:pt x="941070" y="57912"/>
                </a:lnTo>
                <a:lnTo>
                  <a:pt x="941070" y="28955"/>
                </a:lnTo>
                <a:close/>
              </a:path>
              <a:path w="1317625" h="86994">
                <a:moveTo>
                  <a:pt x="1056894" y="28955"/>
                </a:moveTo>
                <a:lnTo>
                  <a:pt x="970026" y="28955"/>
                </a:lnTo>
                <a:lnTo>
                  <a:pt x="970026" y="57912"/>
                </a:lnTo>
                <a:lnTo>
                  <a:pt x="1056894" y="57912"/>
                </a:lnTo>
                <a:lnTo>
                  <a:pt x="1056894" y="28955"/>
                </a:lnTo>
                <a:close/>
              </a:path>
              <a:path w="1317625" h="86994">
                <a:moveTo>
                  <a:pt x="1172718" y="28955"/>
                </a:moveTo>
                <a:lnTo>
                  <a:pt x="1085850" y="28955"/>
                </a:lnTo>
                <a:lnTo>
                  <a:pt x="1085850" y="57912"/>
                </a:lnTo>
                <a:lnTo>
                  <a:pt x="1172718" y="57912"/>
                </a:lnTo>
                <a:lnTo>
                  <a:pt x="1172718" y="28955"/>
                </a:lnTo>
                <a:close/>
              </a:path>
              <a:path w="1317625" h="86994">
                <a:moveTo>
                  <a:pt x="1230757" y="0"/>
                </a:moveTo>
                <a:lnTo>
                  <a:pt x="1230757" y="86867"/>
                </a:lnTo>
                <a:lnTo>
                  <a:pt x="1288668" y="57912"/>
                </a:lnTo>
                <a:lnTo>
                  <a:pt x="1245235" y="57912"/>
                </a:lnTo>
                <a:lnTo>
                  <a:pt x="1245235" y="28955"/>
                </a:lnTo>
                <a:lnTo>
                  <a:pt x="1288669" y="28955"/>
                </a:lnTo>
                <a:lnTo>
                  <a:pt x="1230757" y="0"/>
                </a:lnTo>
                <a:close/>
              </a:path>
              <a:path w="1317625" h="86994">
                <a:moveTo>
                  <a:pt x="1230757" y="28955"/>
                </a:moveTo>
                <a:lnTo>
                  <a:pt x="1201674" y="28955"/>
                </a:lnTo>
                <a:lnTo>
                  <a:pt x="1201674" y="57912"/>
                </a:lnTo>
                <a:lnTo>
                  <a:pt x="1230757" y="57912"/>
                </a:lnTo>
                <a:lnTo>
                  <a:pt x="1230757" y="28955"/>
                </a:lnTo>
                <a:close/>
              </a:path>
              <a:path w="1317625" h="86994">
                <a:moveTo>
                  <a:pt x="1288669" y="28955"/>
                </a:moveTo>
                <a:lnTo>
                  <a:pt x="1245235" y="28955"/>
                </a:lnTo>
                <a:lnTo>
                  <a:pt x="1245235" y="57912"/>
                </a:lnTo>
                <a:lnTo>
                  <a:pt x="1288668" y="57912"/>
                </a:lnTo>
                <a:lnTo>
                  <a:pt x="1317625" y="43433"/>
                </a:lnTo>
                <a:lnTo>
                  <a:pt x="128866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51853" y="4820792"/>
            <a:ext cx="24663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Subclasses </a:t>
            </a:r>
            <a:r>
              <a:rPr dirty="0" sz="2000" spc="-10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the  actual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implementations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8800" y="5047488"/>
            <a:ext cx="935736" cy="260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1471" y="5114544"/>
            <a:ext cx="763905" cy="86995"/>
          </a:xfrm>
          <a:custGeom>
            <a:avLst/>
            <a:gdLst/>
            <a:ahLst/>
            <a:cxnLst/>
            <a:rect l="l" t="t" r="r" b="b"/>
            <a:pathLst>
              <a:path w="763904" h="86995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3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7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1"/>
                </a:lnTo>
                <a:lnTo>
                  <a:pt x="43433" y="57911"/>
                </a:lnTo>
                <a:lnTo>
                  <a:pt x="43433" y="28955"/>
                </a:lnTo>
                <a:lnTo>
                  <a:pt x="83947" y="28955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</a:path>
              <a:path w="763904" h="86995">
                <a:moveTo>
                  <a:pt x="83947" y="28955"/>
                </a:moveTo>
                <a:lnTo>
                  <a:pt x="43433" y="28955"/>
                </a:lnTo>
                <a:lnTo>
                  <a:pt x="43433" y="57911"/>
                </a:lnTo>
                <a:lnTo>
                  <a:pt x="83947" y="57911"/>
                </a:lnTo>
                <a:lnTo>
                  <a:pt x="86867" y="43433"/>
                </a:lnTo>
                <a:lnTo>
                  <a:pt x="83947" y="28955"/>
                </a:lnTo>
                <a:close/>
              </a:path>
              <a:path w="763904" h="86995">
                <a:moveTo>
                  <a:pt x="130301" y="28955"/>
                </a:moveTo>
                <a:lnTo>
                  <a:pt x="83947" y="28955"/>
                </a:lnTo>
                <a:lnTo>
                  <a:pt x="86867" y="43433"/>
                </a:lnTo>
                <a:lnTo>
                  <a:pt x="83947" y="57911"/>
                </a:lnTo>
                <a:lnTo>
                  <a:pt x="130301" y="57911"/>
                </a:lnTo>
                <a:lnTo>
                  <a:pt x="130301" y="28955"/>
                </a:lnTo>
                <a:close/>
              </a:path>
              <a:path w="763904" h="86995">
                <a:moveTo>
                  <a:pt x="246125" y="28955"/>
                </a:moveTo>
                <a:lnTo>
                  <a:pt x="159257" y="28955"/>
                </a:lnTo>
                <a:lnTo>
                  <a:pt x="159257" y="57911"/>
                </a:lnTo>
                <a:lnTo>
                  <a:pt x="246125" y="57911"/>
                </a:lnTo>
                <a:lnTo>
                  <a:pt x="246125" y="28955"/>
                </a:lnTo>
                <a:close/>
              </a:path>
              <a:path w="763904" h="86995">
                <a:moveTo>
                  <a:pt x="361950" y="28955"/>
                </a:moveTo>
                <a:lnTo>
                  <a:pt x="275081" y="28955"/>
                </a:lnTo>
                <a:lnTo>
                  <a:pt x="275081" y="57911"/>
                </a:lnTo>
                <a:lnTo>
                  <a:pt x="361950" y="57911"/>
                </a:lnTo>
                <a:lnTo>
                  <a:pt x="361950" y="28955"/>
                </a:lnTo>
                <a:close/>
              </a:path>
              <a:path w="763904" h="86995">
                <a:moveTo>
                  <a:pt x="477774" y="28955"/>
                </a:moveTo>
                <a:lnTo>
                  <a:pt x="390905" y="28955"/>
                </a:lnTo>
                <a:lnTo>
                  <a:pt x="390905" y="57911"/>
                </a:lnTo>
                <a:lnTo>
                  <a:pt x="477774" y="57911"/>
                </a:lnTo>
                <a:lnTo>
                  <a:pt x="477774" y="28955"/>
                </a:lnTo>
                <a:close/>
              </a:path>
              <a:path w="763904" h="86995">
                <a:moveTo>
                  <a:pt x="593598" y="28955"/>
                </a:moveTo>
                <a:lnTo>
                  <a:pt x="506729" y="28955"/>
                </a:lnTo>
                <a:lnTo>
                  <a:pt x="506729" y="57911"/>
                </a:lnTo>
                <a:lnTo>
                  <a:pt x="593598" y="57911"/>
                </a:lnTo>
                <a:lnTo>
                  <a:pt x="593598" y="28955"/>
                </a:lnTo>
                <a:close/>
              </a:path>
              <a:path w="763904" h="86995">
                <a:moveTo>
                  <a:pt x="676655" y="0"/>
                </a:moveTo>
                <a:lnTo>
                  <a:pt x="676655" y="86867"/>
                </a:lnTo>
                <a:lnTo>
                  <a:pt x="734567" y="57911"/>
                </a:lnTo>
                <a:lnTo>
                  <a:pt x="691133" y="57911"/>
                </a:lnTo>
                <a:lnTo>
                  <a:pt x="691133" y="28955"/>
                </a:lnTo>
                <a:lnTo>
                  <a:pt x="734568" y="28955"/>
                </a:lnTo>
                <a:lnTo>
                  <a:pt x="676655" y="0"/>
                </a:lnTo>
                <a:close/>
              </a:path>
              <a:path w="763904" h="86995">
                <a:moveTo>
                  <a:pt x="676655" y="28955"/>
                </a:moveTo>
                <a:lnTo>
                  <a:pt x="622553" y="28955"/>
                </a:lnTo>
                <a:lnTo>
                  <a:pt x="622553" y="57911"/>
                </a:lnTo>
                <a:lnTo>
                  <a:pt x="676655" y="57911"/>
                </a:lnTo>
                <a:lnTo>
                  <a:pt x="676655" y="28955"/>
                </a:lnTo>
                <a:close/>
              </a:path>
              <a:path w="763904" h="86995">
                <a:moveTo>
                  <a:pt x="734568" y="28955"/>
                </a:moveTo>
                <a:lnTo>
                  <a:pt x="691133" y="28955"/>
                </a:lnTo>
                <a:lnTo>
                  <a:pt x="691133" y="57911"/>
                </a:lnTo>
                <a:lnTo>
                  <a:pt x="734567" y="57911"/>
                </a:lnTo>
                <a:lnTo>
                  <a:pt x="763524" y="43433"/>
                </a:lnTo>
                <a:lnTo>
                  <a:pt x="734568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2647188"/>
            <a:ext cx="4014216" cy="401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5251" y="1271777"/>
            <a:ext cx="1147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35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4433" y="1271777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given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3696" y="1271777"/>
            <a:ext cx="18122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the task</a:t>
            </a:r>
            <a:r>
              <a:rPr dirty="0" sz="2000" spc="-40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539" y="1576577"/>
            <a:ext cx="1701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reservation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745" y="1576577"/>
            <a:ext cx="939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system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6078" y="1576577"/>
            <a:ext cx="1623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that</a:t>
            </a:r>
            <a:r>
              <a:rPr dirty="0" sz="2000" spc="5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keeps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9035" y="1576577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track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7470" y="1271777"/>
            <a:ext cx="190944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designing</a:t>
            </a:r>
            <a:r>
              <a:rPr dirty="0" sz="2000" spc="3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endParaRPr sz="2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161" y="1271777"/>
            <a:ext cx="109220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Imagine  airline  </a:t>
            </a:r>
            <a:r>
              <a:rPr dirty="0" sz="2000" spc="-5">
                <a:latin typeface="Courier New"/>
                <a:cs typeface="Courier New"/>
              </a:rPr>
              <a:t>flights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675" y="1881073"/>
            <a:ext cx="8064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for</a:t>
            </a:r>
            <a:r>
              <a:rPr dirty="0" sz="2000" spc="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9904" y="1881073"/>
            <a:ext cx="1246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commuter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1316" y="1881073"/>
            <a:ext cx="12458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airline.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1585" y="1881073"/>
            <a:ext cx="635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List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1873" y="1881073"/>
            <a:ext cx="17233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7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classes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161" y="2186432"/>
            <a:ext cx="1438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2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think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7482" y="2186432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would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3284" y="2186432"/>
            <a:ext cx="18954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254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necessary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7161" y="2186432"/>
            <a:ext cx="28511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for designing</a:t>
            </a:r>
            <a:r>
              <a:rPr dirty="0" sz="2000" spc="5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such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161" y="2491232"/>
            <a:ext cx="1459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40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system.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0154" y="2491232"/>
            <a:ext cx="19170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Describe</a:t>
            </a:r>
            <a:r>
              <a:rPr dirty="0" sz="2000" spc="4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1161" y="2796032"/>
            <a:ext cx="1649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3125" algn="l"/>
              </a:tabLst>
            </a:pPr>
            <a:r>
              <a:rPr dirty="0" sz="2000" spc="-5">
                <a:latin typeface="Courier New"/>
                <a:cs typeface="Courier New"/>
              </a:rPr>
              <a:t>yo</a:t>
            </a:r>
            <a:r>
              <a:rPr dirty="0" sz="2000">
                <a:latin typeface="Courier New"/>
                <a:cs typeface="Courier New"/>
              </a:rPr>
              <a:t>u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would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8360" y="2796032"/>
            <a:ext cx="1397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associate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6577" y="2491232"/>
            <a:ext cx="6826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325" marR="5080" indent="-4762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data  </a:t>
            </a:r>
            <a:r>
              <a:rPr dirty="0" sz="2000" spc="-5">
                <a:latin typeface="Courier New"/>
                <a:cs typeface="Courier New"/>
              </a:rPr>
              <a:t>with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1441" y="2491232"/>
            <a:ext cx="28968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5"/>
              </a:spcBef>
              <a:tabLst>
                <a:tab pos="1260475" algn="l"/>
                <a:tab pos="2426335" algn="l"/>
              </a:tabLst>
            </a:pPr>
            <a:r>
              <a:rPr dirty="0" sz="2000" spc="-5">
                <a:latin typeface="Courier New"/>
                <a:cs typeface="Courier New"/>
              </a:rPr>
              <a:t>values and methods  </a:t>
            </a:r>
            <a:r>
              <a:rPr dirty="0" sz="2000" spc="-5">
                <a:latin typeface="Courier New"/>
                <a:cs typeface="Courier New"/>
              </a:rPr>
              <a:t>eac</a:t>
            </a:r>
            <a:r>
              <a:rPr dirty="0" sz="2000">
                <a:latin typeface="Courier New"/>
                <a:cs typeface="Courier New"/>
              </a:rPr>
              <a:t>h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clas</a:t>
            </a:r>
            <a:r>
              <a:rPr dirty="0" sz="2000">
                <a:latin typeface="Courier New"/>
                <a:cs typeface="Courier New"/>
              </a:rPr>
              <a:t>s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1161" y="3100527"/>
            <a:ext cx="13976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identify.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7228" y="3415029"/>
            <a:ext cx="46012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4036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ourier New"/>
                <a:cs typeface="Courier New"/>
              </a:rPr>
              <a:t>C.Thomas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Wu  Introduction </a:t>
            </a:r>
            <a:r>
              <a:rPr dirty="0" sz="1400" spc="-10">
                <a:latin typeface="Courier New"/>
                <a:cs typeface="Courier New"/>
              </a:rPr>
              <a:t>to </a:t>
            </a:r>
            <a:r>
              <a:rPr dirty="0" sz="1400" spc="-5">
                <a:latin typeface="Courier New"/>
                <a:cs typeface="Courier New"/>
              </a:rPr>
              <a:t>Object-Oriented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Programming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088" y="1088136"/>
            <a:ext cx="470916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79307" y="3185160"/>
            <a:ext cx="470916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26002" y="4633721"/>
            <a:ext cx="500380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The OBJECTIVE of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Exercise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give you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taste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of thinking about a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very high 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level. 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Try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identify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about a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half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dozen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or so 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classes,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class, describe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several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methods 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members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5445" y="339978"/>
            <a:ext cx="33039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  <a:latin typeface="Elephant"/>
                <a:cs typeface="Elephant"/>
              </a:rPr>
              <a:t>E X E R C I S</a:t>
            </a:r>
            <a:r>
              <a:rPr dirty="0" sz="3200" spc="-120">
                <a:solidFill>
                  <a:srgbClr val="000000"/>
                </a:solidFill>
                <a:latin typeface="Elephant"/>
                <a:cs typeface="Elephant"/>
              </a:rPr>
              <a:t> </a:t>
            </a:r>
            <a:r>
              <a:rPr dirty="0" sz="3200">
                <a:solidFill>
                  <a:srgbClr val="000000"/>
                </a:solidFill>
                <a:latin typeface="Elephant"/>
                <a:cs typeface="Elephant"/>
              </a:rPr>
              <a:t>E</a:t>
            </a:r>
            <a:endParaRPr sz="3200">
              <a:latin typeface="Elephant"/>
              <a:cs typeface="Eleph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7424"/>
            <a:ext cx="9144000" cy="422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Author</a:t>
            </a:r>
            <a:r>
              <a:rPr dirty="0" spc="-75"/>
              <a:t> </a:t>
            </a:r>
            <a:r>
              <a:rPr dirty="0"/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990" y="3067888"/>
            <a:ext cx="74187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Nor Saradatul Akmar Binti</a:t>
            </a:r>
            <a:r>
              <a:rPr dirty="0" sz="3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Zulkifli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380" y="4170426"/>
            <a:ext cx="60921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Lecturer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Faculty of Computer Systems &amp; Software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Universiti Malaysia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Pahang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405" y="577722"/>
            <a:ext cx="3410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Learning</a:t>
            </a:r>
            <a:r>
              <a:rPr dirty="0" sz="3200" spc="-90"/>
              <a:t> </a:t>
            </a:r>
            <a:r>
              <a:rPr dirty="0" sz="3200"/>
              <a:t>Objective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1639011"/>
            <a:ext cx="7984490" cy="420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15">
                <a:latin typeface="Calibri"/>
                <a:cs typeface="Calibri"/>
              </a:rPr>
              <a:t>explain </a:t>
            </a:r>
            <a:r>
              <a:rPr dirty="0" sz="2800" spc="-5">
                <a:latin typeface="Calibri"/>
                <a:cs typeface="Calibri"/>
              </a:rPr>
              <a:t>the basic of Object </a:t>
            </a:r>
            <a:r>
              <a:rPr dirty="0" sz="2800" spc="-15">
                <a:latin typeface="Calibri"/>
                <a:cs typeface="Calibri"/>
              </a:rPr>
              <a:t>Oriented Programming  </a:t>
            </a:r>
            <a:r>
              <a:rPr dirty="0" sz="2800" spc="-5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marR="31877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understand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differences </a:t>
            </a:r>
            <a:r>
              <a:rPr dirty="0" sz="2800" spc="-10">
                <a:latin typeface="Calibri"/>
                <a:cs typeface="Calibri"/>
              </a:rPr>
              <a:t>between </a:t>
            </a:r>
            <a:r>
              <a:rPr dirty="0" sz="2800" spc="-15">
                <a:latin typeface="Calibri"/>
                <a:cs typeface="Calibri"/>
              </a:rPr>
              <a:t>procedural 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OO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355600" marR="87376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understand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differences </a:t>
            </a:r>
            <a:r>
              <a:rPr dirty="0" sz="2800" spc="-10">
                <a:latin typeface="Calibri"/>
                <a:cs typeface="Calibri"/>
              </a:rPr>
              <a:t>between </a:t>
            </a:r>
            <a:r>
              <a:rPr dirty="0" sz="2800" spc="-5">
                <a:latin typeface="Calibri"/>
                <a:cs typeface="Calibri"/>
              </a:rPr>
              <a:t>class &amp;  object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(instances)</a:t>
            </a:r>
            <a:endParaRPr sz="2800">
              <a:latin typeface="Calibri"/>
              <a:cs typeface="Calibri"/>
            </a:endParaRPr>
          </a:p>
          <a:p>
            <a:pPr marL="355600" marR="782955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identify </a:t>
            </a:r>
            <a:r>
              <a:rPr dirty="0" sz="2800" spc="-5">
                <a:latin typeface="Calibri"/>
                <a:cs typeface="Calibri"/>
              </a:rPr>
              <a:t>class &amp; object </a:t>
            </a:r>
            <a:r>
              <a:rPr dirty="0" sz="2800" spc="-10">
                <a:latin typeface="Calibri"/>
                <a:cs typeface="Calibri"/>
              </a:rPr>
              <a:t>based </a:t>
            </a:r>
            <a:r>
              <a:rPr dirty="0" sz="2800" spc="-5">
                <a:latin typeface="Calibri"/>
                <a:cs typeface="Calibri"/>
              </a:rPr>
              <a:t>on the </a:t>
            </a:r>
            <a:r>
              <a:rPr dirty="0" sz="2800" spc="-15">
                <a:latin typeface="Calibri"/>
                <a:cs typeface="Calibri"/>
              </a:rPr>
              <a:t>problem  </a:t>
            </a:r>
            <a:r>
              <a:rPr dirty="0" sz="2800" spc="-10">
                <a:latin typeface="Calibri"/>
                <a:cs typeface="Calibri"/>
              </a:rPr>
              <a:t>requirement(s)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understand </a:t>
            </a:r>
            <a:r>
              <a:rPr dirty="0" sz="2800" spc="-25">
                <a:latin typeface="Calibri"/>
                <a:cs typeface="Calibri"/>
              </a:rPr>
              <a:t>four </a:t>
            </a:r>
            <a:r>
              <a:rPr dirty="0" sz="2800" spc="-10">
                <a:latin typeface="Calibri"/>
                <a:cs typeface="Calibri"/>
              </a:rPr>
              <a:t>design principles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OOP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2647188"/>
            <a:ext cx="4014216" cy="401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5063" y="892556"/>
            <a:ext cx="1147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3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4245" y="892556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given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3890" y="892556"/>
            <a:ext cx="1811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the task</a:t>
            </a:r>
            <a:r>
              <a:rPr dirty="0" sz="2000" spc="-40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3351" y="1197356"/>
            <a:ext cx="1705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reservation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5557" y="1197356"/>
            <a:ext cx="9417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system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5890" y="1197356"/>
            <a:ext cx="16243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that</a:t>
            </a:r>
            <a:r>
              <a:rPr dirty="0" sz="2000" spc="5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keeps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8847" y="1197356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track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7535" y="892556"/>
            <a:ext cx="19100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designing</a:t>
            </a:r>
            <a:r>
              <a:rPr dirty="0" sz="2000" spc="3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endParaRPr sz="2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0973" y="892556"/>
            <a:ext cx="1092200" cy="9410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Imagine  airline  </a:t>
            </a:r>
            <a:r>
              <a:rPr dirty="0" sz="2000" spc="-5">
                <a:solidFill>
                  <a:srgbClr val="000000"/>
                </a:solidFill>
                <a:latin typeface="Courier New"/>
                <a:cs typeface="Courier New"/>
              </a:rPr>
              <a:t>flights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8486" y="1501851"/>
            <a:ext cx="8064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for</a:t>
            </a:r>
            <a:r>
              <a:rPr dirty="0" sz="2000" spc="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9717" y="1501851"/>
            <a:ext cx="1246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commuter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1501851"/>
            <a:ext cx="12452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airline.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1397" y="1501851"/>
            <a:ext cx="635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List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1940" y="1501851"/>
            <a:ext cx="17233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7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classes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0973" y="1807210"/>
            <a:ext cx="1438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2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think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7548" y="1807210"/>
            <a:ext cx="787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would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3096" y="1807210"/>
            <a:ext cx="18954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254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necessary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6973" y="1807210"/>
            <a:ext cx="28511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for designing</a:t>
            </a:r>
            <a:r>
              <a:rPr dirty="0" sz="2000" spc="5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such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973" y="2112010"/>
            <a:ext cx="1459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40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system.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0220" y="2112010"/>
            <a:ext cx="19170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Describe</a:t>
            </a:r>
            <a:r>
              <a:rPr dirty="0" sz="2000" spc="4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0973" y="2416810"/>
            <a:ext cx="1649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3125" algn="l"/>
              </a:tabLst>
            </a:pPr>
            <a:r>
              <a:rPr dirty="0" sz="2000" spc="-5">
                <a:latin typeface="Courier New"/>
                <a:cs typeface="Courier New"/>
              </a:rPr>
              <a:t>yo</a:t>
            </a:r>
            <a:r>
              <a:rPr dirty="0" sz="2000">
                <a:latin typeface="Courier New"/>
                <a:cs typeface="Courier New"/>
              </a:rPr>
              <a:t>u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would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8173" y="2416810"/>
            <a:ext cx="1397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associate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6770" y="2112010"/>
            <a:ext cx="6826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data  </a:t>
            </a:r>
            <a:r>
              <a:rPr dirty="0" sz="2000" spc="-5">
                <a:latin typeface="Courier New"/>
                <a:cs typeface="Courier New"/>
              </a:rPr>
              <a:t>with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1253" y="2112010"/>
            <a:ext cx="28968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5"/>
              </a:spcBef>
              <a:tabLst>
                <a:tab pos="1260475" algn="l"/>
                <a:tab pos="2426335" algn="l"/>
              </a:tabLst>
            </a:pPr>
            <a:r>
              <a:rPr dirty="0" sz="2000" spc="-5">
                <a:latin typeface="Courier New"/>
                <a:cs typeface="Courier New"/>
              </a:rPr>
              <a:t>values and methods  </a:t>
            </a:r>
            <a:r>
              <a:rPr dirty="0" sz="2000" spc="-5">
                <a:latin typeface="Courier New"/>
                <a:cs typeface="Courier New"/>
              </a:rPr>
              <a:t>eac</a:t>
            </a:r>
            <a:r>
              <a:rPr dirty="0" sz="2000">
                <a:latin typeface="Courier New"/>
                <a:cs typeface="Courier New"/>
              </a:rPr>
              <a:t>h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clas</a:t>
            </a:r>
            <a:r>
              <a:rPr dirty="0" sz="2000">
                <a:latin typeface="Courier New"/>
                <a:cs typeface="Courier New"/>
              </a:rPr>
              <a:t>s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0973" y="2721305"/>
            <a:ext cx="7474584" cy="1069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identify.</a:t>
            </a:r>
            <a:endParaRPr sz="2000">
              <a:latin typeface="Courier New"/>
              <a:cs typeface="Courier New"/>
            </a:endParaRPr>
          </a:p>
          <a:p>
            <a:pPr algn="r" marL="2208530" marR="5080" indent="3909695">
              <a:lnSpc>
                <a:spcPct val="100000"/>
              </a:lnSpc>
              <a:spcBef>
                <a:spcPts val="55"/>
              </a:spcBef>
            </a:pPr>
            <a:r>
              <a:rPr dirty="0" sz="1600" spc="-5">
                <a:latin typeface="Courier New"/>
                <a:cs typeface="Courier New"/>
              </a:rPr>
              <a:t>C.Thomas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Wu 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Introduction to Object-Oriented</a:t>
            </a:r>
            <a:r>
              <a:rPr dirty="0" sz="1600" spc="3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Programming</a:t>
            </a:r>
            <a:endParaRPr sz="1600">
              <a:latin typeface="Courier New"/>
              <a:cs typeface="Courier New"/>
            </a:endParaRPr>
          </a:p>
          <a:p>
            <a:pPr algn="r" marR="698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Chapter 1: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pg.28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2043" y="760476"/>
            <a:ext cx="470916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86571" y="3593591"/>
            <a:ext cx="470916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26358" y="5981801"/>
            <a:ext cx="4950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SOLVE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PROBLEM?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291" y="3265932"/>
            <a:ext cx="4837175" cy="274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82440" y="3284220"/>
            <a:ext cx="4754879" cy="266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587" y="332231"/>
            <a:ext cx="1898904" cy="231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90977" y="891032"/>
            <a:ext cx="56737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solve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400" spc="-5">
                <a:latin typeface="Calibri"/>
                <a:cs typeface="Calibri"/>
              </a:rPr>
              <a:t>Breaking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10">
                <a:latin typeface="Calibri"/>
                <a:cs typeface="Calibri"/>
              </a:rPr>
              <a:t>down </a:t>
            </a:r>
            <a:r>
              <a:rPr dirty="0" sz="2400" spc="-15">
                <a:latin typeface="Calibri"/>
                <a:cs typeface="Calibri"/>
              </a:rPr>
              <a:t>into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manageable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pieces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400" spc="-5">
                <a:latin typeface="Calibri"/>
                <a:cs typeface="Calibri"/>
              </a:rPr>
              <a:t>Design </a:t>
            </a:r>
            <a:r>
              <a:rPr dirty="0" sz="2400" spc="-15">
                <a:latin typeface="Calibri"/>
                <a:cs typeface="Calibri"/>
              </a:rPr>
              <a:t>separate </a:t>
            </a:r>
            <a:r>
              <a:rPr dirty="0" sz="2400" spc="-5">
                <a:latin typeface="Calibri"/>
                <a:cs typeface="Calibri"/>
              </a:rPr>
              <a:t>pieces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responsible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certain parts of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6903" y="3482340"/>
            <a:ext cx="3931920" cy="22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3088" y="3803903"/>
            <a:ext cx="4465320" cy="1569720"/>
          </a:xfrm>
          <a:prstGeom prst="rect">
            <a:avLst/>
          </a:prstGeom>
          <a:solidFill>
            <a:srgbClr val="FBD4B5"/>
          </a:solidFill>
        </p:spPr>
        <p:txBody>
          <a:bodyPr wrap="square" lIns="0" tIns="26669" rIns="0" bIns="0" rtlCol="0" vert="horz">
            <a:spAutoFit/>
          </a:bodyPr>
          <a:lstStyle/>
          <a:p>
            <a:pPr marL="91440" marR="570865">
              <a:lnSpc>
                <a:spcPct val="100000"/>
              </a:lnSpc>
              <a:spcBef>
                <a:spcPts val="209"/>
              </a:spcBef>
            </a:pPr>
            <a:r>
              <a:rPr dirty="0" sz="2400">
                <a:latin typeface="Calibri"/>
                <a:cs typeface="Calibri"/>
              </a:rPr>
              <a:t>2 </a:t>
            </a:r>
            <a:r>
              <a:rPr dirty="0" sz="2400" spc="-5">
                <a:latin typeface="Calibri"/>
                <a:cs typeface="Calibri"/>
              </a:rPr>
              <a:t>popular </a:t>
            </a:r>
            <a:r>
              <a:rPr dirty="0" sz="2400" spc="-10">
                <a:latin typeface="Calibri"/>
                <a:cs typeface="Calibri"/>
              </a:rPr>
              <a:t>programming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  methods:</a:t>
            </a:r>
            <a:endParaRPr sz="2400">
              <a:latin typeface="Calibri"/>
              <a:cs typeface="Calibri"/>
            </a:endParaRPr>
          </a:p>
          <a:p>
            <a:pPr marL="548640" indent="-457834">
              <a:lnSpc>
                <a:spcPct val="100000"/>
              </a:lnSpc>
              <a:buAutoNum type="arabicPeriod"/>
              <a:tabLst>
                <a:tab pos="548640" algn="l"/>
                <a:tab pos="549275" algn="l"/>
              </a:tabLst>
            </a:pPr>
            <a:r>
              <a:rPr dirty="0" sz="2400" spc="-15">
                <a:latin typeface="Calibri"/>
                <a:cs typeface="Calibri"/>
              </a:rPr>
              <a:t>Procedural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  <a:p>
            <a:pPr marL="548640" indent="-457834">
              <a:lnSpc>
                <a:spcPct val="100000"/>
              </a:lnSpc>
              <a:buAutoNum type="arabicPeriod"/>
              <a:tabLst>
                <a:tab pos="548640" algn="l"/>
                <a:tab pos="549275" algn="l"/>
              </a:tabLst>
            </a:pPr>
            <a:r>
              <a:rPr dirty="0" sz="2400" spc="-10">
                <a:latin typeface="Calibri"/>
                <a:cs typeface="Calibri"/>
              </a:rPr>
              <a:t>Object-Oriented Programming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66420" marR="4603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r>
              <a:rPr dirty="0" spc="-30"/>
              <a:t>R</a:t>
            </a:r>
            <a:r>
              <a:rPr dirty="0" spc="-5"/>
              <a:t>OCEDURAL  </a:t>
            </a:r>
            <a:r>
              <a:rPr dirty="0" spc="-10"/>
              <a:t>VS.</a:t>
            </a:r>
          </a:p>
          <a:p>
            <a:pPr algn="ctr" marL="99695">
              <a:lnSpc>
                <a:spcPct val="100000"/>
              </a:lnSpc>
            </a:pPr>
            <a:r>
              <a:rPr dirty="0" spc="-10"/>
              <a:t>OBJECT-ORIENTED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5454" y="3942079"/>
            <a:ext cx="47256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What Are </a:t>
            </a: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32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5" b="1">
                <a:solidFill>
                  <a:srgbClr val="FF0000"/>
                </a:solidFill>
                <a:latin typeface="Calibri"/>
                <a:cs typeface="Calibri"/>
              </a:rPr>
              <a:t>Differences??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608582"/>
            <a:ext cx="40360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Emphasis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5">
                <a:latin typeface="Calibri"/>
                <a:cs typeface="Calibri"/>
              </a:rPr>
              <a:t>program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on  </a:t>
            </a:r>
            <a:r>
              <a:rPr dirty="0" sz="2000" spc="-10">
                <a:latin typeface="Calibri"/>
                <a:cs typeface="Calibri"/>
              </a:rPr>
              <a:t>procedure </a:t>
            </a:r>
            <a:r>
              <a:rPr dirty="0" sz="2000">
                <a:latin typeface="Calibri"/>
                <a:cs typeface="Calibri"/>
              </a:rPr>
              <a:t>–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 spc="-10">
                <a:latin typeface="Calibri"/>
                <a:cs typeface="Calibri"/>
              </a:rPr>
              <a:t>HOW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accomplish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task.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828036"/>
            <a:ext cx="325310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 spc="-25">
                <a:latin typeface="Calibri"/>
                <a:cs typeface="Calibri"/>
              </a:rPr>
              <a:t>Top-down </a:t>
            </a:r>
            <a:r>
              <a:rPr dirty="0" sz="2000" spc="-5">
                <a:latin typeface="Calibri"/>
                <a:cs typeface="Calibri"/>
              </a:rPr>
              <a:t>design; Step-wise  </a:t>
            </a:r>
            <a:r>
              <a:rPr dirty="0" sz="2000" spc="-10">
                <a:latin typeface="Calibri"/>
                <a:cs typeface="Calibri"/>
              </a:rPr>
              <a:t>refinement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3711651"/>
            <a:ext cx="388810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Examples: </a:t>
            </a:r>
            <a:r>
              <a:rPr dirty="0" sz="2000" spc="-5">
                <a:latin typeface="Calibri"/>
                <a:cs typeface="Calibri"/>
              </a:rPr>
              <a:t>C, </a:t>
            </a:r>
            <a:r>
              <a:rPr dirty="0" sz="2000">
                <a:latin typeface="Calibri"/>
                <a:cs typeface="Calibri"/>
              </a:rPr>
              <a:t>COBOL, </a:t>
            </a:r>
            <a:r>
              <a:rPr dirty="0" sz="2000" spc="-10">
                <a:latin typeface="Calibri"/>
                <a:cs typeface="Calibri"/>
              </a:rPr>
              <a:t>Fortran,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5">
                <a:latin typeface="Calibri"/>
                <a:cs typeface="Calibri"/>
              </a:rPr>
              <a:t>LISP,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Perl, </a:t>
            </a:r>
            <a:r>
              <a:rPr dirty="0" sz="2000">
                <a:latin typeface="Calibri"/>
                <a:cs typeface="Calibri"/>
              </a:rPr>
              <a:t>HTML,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VBScript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415" y="1449324"/>
            <a:ext cx="4203192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850" y="1485138"/>
            <a:ext cx="4104640" cy="0"/>
          </a:xfrm>
          <a:custGeom>
            <a:avLst/>
            <a:gdLst/>
            <a:ahLst/>
            <a:cxnLst/>
            <a:rect l="l" t="t" r="r" b="b"/>
            <a:pathLst>
              <a:path w="4104640" h="0">
                <a:moveTo>
                  <a:pt x="0" y="0"/>
                </a:moveTo>
                <a:lnTo>
                  <a:pt x="4104513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2584" y="1443227"/>
            <a:ext cx="4203192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6017" y="1479041"/>
            <a:ext cx="4104640" cy="0"/>
          </a:xfrm>
          <a:custGeom>
            <a:avLst/>
            <a:gdLst/>
            <a:ahLst/>
            <a:cxnLst/>
            <a:rect l="l" t="t" r="r" b="b"/>
            <a:pathLst>
              <a:path w="4104640" h="0">
                <a:moveTo>
                  <a:pt x="0" y="0"/>
                </a:moveTo>
                <a:lnTo>
                  <a:pt x="4104513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59884" y="1610613"/>
            <a:ext cx="398970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Emphasis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5">
                <a:latin typeface="Calibri"/>
                <a:cs typeface="Calibri"/>
              </a:rPr>
              <a:t>program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on object </a:t>
            </a:r>
            <a:r>
              <a:rPr dirty="0" sz="2000">
                <a:latin typeface="Calibri"/>
                <a:cs typeface="Calibri"/>
              </a:rPr>
              <a:t>–  </a:t>
            </a:r>
            <a:r>
              <a:rPr dirty="0" sz="2000" spc="-10">
                <a:latin typeface="Calibri"/>
                <a:cs typeface="Calibri"/>
              </a:rPr>
              <a:t>understanding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 spc="-15">
                <a:latin typeface="Calibri"/>
                <a:cs typeface="Calibri"/>
              </a:rPr>
              <a:t>involved  </a:t>
            </a:r>
            <a:r>
              <a:rPr dirty="0" sz="2000">
                <a:latin typeface="Calibri"/>
                <a:cs typeface="Calibri"/>
              </a:rPr>
              <a:t>in a </a:t>
            </a:r>
            <a:r>
              <a:rPr dirty="0" sz="2000" spc="-10">
                <a:latin typeface="Calibri"/>
                <a:cs typeface="Calibri"/>
              </a:rPr>
              <a:t>problem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how they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interact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9884" y="2830195"/>
            <a:ext cx="330771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Bottom-Up design;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Reusable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884" y="3714369"/>
            <a:ext cx="3999229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Example: </a:t>
            </a:r>
            <a:r>
              <a:rPr dirty="0" sz="2000">
                <a:latin typeface="Calibri"/>
                <a:cs typeface="Calibri"/>
              </a:rPr>
              <a:t>C++, </a:t>
            </a:r>
            <a:r>
              <a:rPr dirty="0" sz="2000" spc="-5">
                <a:latin typeface="Calibri"/>
                <a:cs typeface="Calibri"/>
              </a:rPr>
              <a:t>Visual </a:t>
            </a:r>
            <a:r>
              <a:rPr dirty="0" sz="2000">
                <a:latin typeface="Calibri"/>
                <a:cs typeface="Calibri"/>
              </a:rPr>
              <a:t>Basic.NET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 </a:t>
            </a:r>
            <a:r>
              <a:rPr dirty="0" sz="2000" spc="-55">
                <a:latin typeface="Calibri"/>
                <a:cs typeface="Calibri"/>
              </a:rPr>
              <a:t>JAVA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8626" y="840689"/>
            <a:ext cx="35204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Calibri"/>
                <a:cs typeface="Calibri"/>
              </a:rPr>
              <a:t>OBJECT-ORIENTED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69644" y="840689"/>
            <a:ext cx="26104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PROCEDURAL</a:t>
            </a:r>
          </a:p>
        </p:txBody>
      </p:sp>
      <p:sp>
        <p:nvSpPr>
          <p:cNvPr id="14" name="object 14"/>
          <p:cNvSpPr/>
          <p:nvPr/>
        </p:nvSpPr>
        <p:spPr>
          <a:xfrm>
            <a:off x="3904488" y="856488"/>
            <a:ext cx="1223772" cy="253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7723" y="2749295"/>
            <a:ext cx="1223772" cy="2538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3088" y="4809742"/>
            <a:ext cx="236982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35351" y="5642864"/>
            <a:ext cx="47301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What Are </a:t>
            </a: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32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Differences??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847" y="176784"/>
            <a:ext cx="5935980" cy="496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8539" y="4257547"/>
            <a:ext cx="405130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INTRODUCTION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spc="-55" b="1">
                <a:latin typeface="Calibri"/>
                <a:cs typeface="Calibri"/>
              </a:rPr>
              <a:t>TO  </a:t>
            </a:r>
            <a:r>
              <a:rPr dirty="0" sz="4000" spc="-15" b="1">
                <a:latin typeface="Calibri"/>
                <a:cs typeface="Calibri"/>
              </a:rPr>
              <a:t>OBJECT </a:t>
            </a:r>
            <a:r>
              <a:rPr dirty="0" sz="4000" spc="-5" b="1">
                <a:latin typeface="Calibri"/>
                <a:cs typeface="Calibri"/>
              </a:rPr>
              <a:t>&amp;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CLASS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5255" y="201168"/>
            <a:ext cx="2016252" cy="1517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3854" y="634365"/>
            <a:ext cx="784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0000"/>
                </a:solidFill>
                <a:latin typeface="Calibri"/>
                <a:cs typeface="Calibri"/>
              </a:rPr>
              <a:t>ss?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4144" y="2228088"/>
            <a:ext cx="2016252" cy="1519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23457" y="2657602"/>
            <a:ext cx="984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Object?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6" y="4940808"/>
            <a:ext cx="2401823" cy="1306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4339" y="5407253"/>
            <a:ext cx="1525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Instance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196" y="952500"/>
            <a:ext cx="7306056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0774" y="982217"/>
            <a:ext cx="7200900" cy="2447925"/>
          </a:xfrm>
          <a:custGeom>
            <a:avLst/>
            <a:gdLst/>
            <a:ahLst/>
            <a:cxnLst/>
            <a:rect l="l" t="t" r="r" b="b"/>
            <a:pathLst>
              <a:path w="7200900" h="2447925">
                <a:moveTo>
                  <a:pt x="0" y="2447543"/>
                </a:moveTo>
                <a:lnTo>
                  <a:pt x="7200900" y="2447543"/>
                </a:lnTo>
                <a:lnTo>
                  <a:pt x="7200900" y="0"/>
                </a:lnTo>
                <a:lnTo>
                  <a:pt x="0" y="0"/>
                </a:lnTo>
                <a:lnTo>
                  <a:pt x="0" y="2447543"/>
                </a:lnTo>
                <a:close/>
              </a:path>
            </a:pathLst>
          </a:custGeom>
          <a:ln w="1981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852" y="947927"/>
            <a:ext cx="1626108" cy="2561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752" y="1098803"/>
            <a:ext cx="1716024" cy="2197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002" y="982217"/>
            <a:ext cx="1511935" cy="2447925"/>
          </a:xfrm>
          <a:custGeom>
            <a:avLst/>
            <a:gdLst/>
            <a:ahLst/>
            <a:cxnLst/>
            <a:rect l="l" t="t" r="r" b="b"/>
            <a:pathLst>
              <a:path w="1511935" h="2447925">
                <a:moveTo>
                  <a:pt x="1259840" y="0"/>
                </a:moveTo>
                <a:lnTo>
                  <a:pt x="251968" y="0"/>
                </a:lnTo>
                <a:lnTo>
                  <a:pt x="206677" y="4058"/>
                </a:lnTo>
                <a:lnTo>
                  <a:pt x="164049" y="15759"/>
                </a:lnTo>
                <a:lnTo>
                  <a:pt x="124796" y="34393"/>
                </a:lnTo>
                <a:lnTo>
                  <a:pt x="89629" y="59248"/>
                </a:lnTo>
                <a:lnTo>
                  <a:pt x="59261" y="89614"/>
                </a:lnTo>
                <a:lnTo>
                  <a:pt x="34401" y="124779"/>
                </a:lnTo>
                <a:lnTo>
                  <a:pt x="15764" y="164034"/>
                </a:lnTo>
                <a:lnTo>
                  <a:pt x="4059" y="206667"/>
                </a:lnTo>
                <a:lnTo>
                  <a:pt x="0" y="251968"/>
                </a:lnTo>
                <a:lnTo>
                  <a:pt x="0" y="2195576"/>
                </a:lnTo>
                <a:lnTo>
                  <a:pt x="4059" y="2240876"/>
                </a:lnTo>
                <a:lnTo>
                  <a:pt x="15764" y="2283509"/>
                </a:lnTo>
                <a:lnTo>
                  <a:pt x="34401" y="2322764"/>
                </a:lnTo>
                <a:lnTo>
                  <a:pt x="59261" y="2357929"/>
                </a:lnTo>
                <a:lnTo>
                  <a:pt x="89629" y="2388295"/>
                </a:lnTo>
                <a:lnTo>
                  <a:pt x="124796" y="2413150"/>
                </a:lnTo>
                <a:lnTo>
                  <a:pt x="164049" y="2431784"/>
                </a:lnTo>
                <a:lnTo>
                  <a:pt x="206677" y="2443485"/>
                </a:lnTo>
                <a:lnTo>
                  <a:pt x="251968" y="2447544"/>
                </a:lnTo>
                <a:lnTo>
                  <a:pt x="1259840" y="2447544"/>
                </a:lnTo>
                <a:lnTo>
                  <a:pt x="1305140" y="2443485"/>
                </a:lnTo>
                <a:lnTo>
                  <a:pt x="1347773" y="2431784"/>
                </a:lnTo>
                <a:lnTo>
                  <a:pt x="1387028" y="2413150"/>
                </a:lnTo>
                <a:lnTo>
                  <a:pt x="1422193" y="2388295"/>
                </a:lnTo>
                <a:lnTo>
                  <a:pt x="1452559" y="2357929"/>
                </a:lnTo>
                <a:lnTo>
                  <a:pt x="1477414" y="2322764"/>
                </a:lnTo>
                <a:lnTo>
                  <a:pt x="1496048" y="2283509"/>
                </a:lnTo>
                <a:lnTo>
                  <a:pt x="1507749" y="2240876"/>
                </a:lnTo>
                <a:lnTo>
                  <a:pt x="1511808" y="2195576"/>
                </a:lnTo>
                <a:lnTo>
                  <a:pt x="1511808" y="251968"/>
                </a:lnTo>
                <a:lnTo>
                  <a:pt x="1507749" y="206667"/>
                </a:lnTo>
                <a:lnTo>
                  <a:pt x="1496048" y="164034"/>
                </a:lnTo>
                <a:lnTo>
                  <a:pt x="1477414" y="124779"/>
                </a:lnTo>
                <a:lnTo>
                  <a:pt x="1452559" y="89614"/>
                </a:lnTo>
                <a:lnTo>
                  <a:pt x="1422193" y="59248"/>
                </a:lnTo>
                <a:lnTo>
                  <a:pt x="1387028" y="34393"/>
                </a:lnTo>
                <a:lnTo>
                  <a:pt x="1347773" y="15759"/>
                </a:lnTo>
                <a:lnTo>
                  <a:pt x="1305140" y="4058"/>
                </a:lnTo>
                <a:lnTo>
                  <a:pt x="125984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002" y="982217"/>
            <a:ext cx="1511935" cy="2447925"/>
          </a:xfrm>
          <a:custGeom>
            <a:avLst/>
            <a:gdLst/>
            <a:ahLst/>
            <a:cxnLst/>
            <a:rect l="l" t="t" r="r" b="b"/>
            <a:pathLst>
              <a:path w="1511935" h="2447925">
                <a:moveTo>
                  <a:pt x="251968" y="2447544"/>
                </a:moveTo>
                <a:lnTo>
                  <a:pt x="206677" y="2443485"/>
                </a:lnTo>
                <a:lnTo>
                  <a:pt x="164049" y="2431784"/>
                </a:lnTo>
                <a:lnTo>
                  <a:pt x="124796" y="2413150"/>
                </a:lnTo>
                <a:lnTo>
                  <a:pt x="89629" y="2388295"/>
                </a:lnTo>
                <a:lnTo>
                  <a:pt x="59261" y="2357929"/>
                </a:lnTo>
                <a:lnTo>
                  <a:pt x="34401" y="2322764"/>
                </a:lnTo>
                <a:lnTo>
                  <a:pt x="15764" y="2283509"/>
                </a:lnTo>
                <a:lnTo>
                  <a:pt x="4059" y="2240876"/>
                </a:lnTo>
                <a:lnTo>
                  <a:pt x="0" y="2195576"/>
                </a:lnTo>
                <a:lnTo>
                  <a:pt x="0" y="251968"/>
                </a:lnTo>
                <a:lnTo>
                  <a:pt x="4059" y="206667"/>
                </a:lnTo>
                <a:lnTo>
                  <a:pt x="15764" y="164034"/>
                </a:lnTo>
                <a:lnTo>
                  <a:pt x="34401" y="124779"/>
                </a:lnTo>
                <a:lnTo>
                  <a:pt x="59261" y="89614"/>
                </a:lnTo>
                <a:lnTo>
                  <a:pt x="89629" y="59248"/>
                </a:lnTo>
                <a:lnTo>
                  <a:pt x="124796" y="34393"/>
                </a:lnTo>
                <a:lnTo>
                  <a:pt x="164049" y="15759"/>
                </a:lnTo>
                <a:lnTo>
                  <a:pt x="206677" y="4058"/>
                </a:lnTo>
                <a:lnTo>
                  <a:pt x="251968" y="0"/>
                </a:lnTo>
                <a:lnTo>
                  <a:pt x="1259840" y="0"/>
                </a:lnTo>
                <a:lnTo>
                  <a:pt x="1305140" y="4058"/>
                </a:lnTo>
                <a:lnTo>
                  <a:pt x="1347773" y="15759"/>
                </a:lnTo>
                <a:lnTo>
                  <a:pt x="1387028" y="34393"/>
                </a:lnTo>
                <a:lnTo>
                  <a:pt x="1422193" y="59248"/>
                </a:lnTo>
                <a:lnTo>
                  <a:pt x="1452559" y="89614"/>
                </a:lnTo>
                <a:lnTo>
                  <a:pt x="1477414" y="124779"/>
                </a:lnTo>
                <a:lnTo>
                  <a:pt x="1496048" y="164034"/>
                </a:lnTo>
                <a:lnTo>
                  <a:pt x="1507749" y="206667"/>
                </a:lnTo>
                <a:lnTo>
                  <a:pt x="1511808" y="251968"/>
                </a:lnTo>
                <a:lnTo>
                  <a:pt x="1511808" y="2195576"/>
                </a:lnTo>
                <a:lnTo>
                  <a:pt x="1507749" y="2240876"/>
                </a:lnTo>
                <a:lnTo>
                  <a:pt x="1496048" y="2283509"/>
                </a:lnTo>
                <a:lnTo>
                  <a:pt x="1477414" y="2322764"/>
                </a:lnTo>
                <a:lnTo>
                  <a:pt x="1452559" y="2357929"/>
                </a:lnTo>
                <a:lnTo>
                  <a:pt x="1422193" y="2388295"/>
                </a:lnTo>
                <a:lnTo>
                  <a:pt x="1387028" y="2413150"/>
                </a:lnTo>
                <a:lnTo>
                  <a:pt x="1347773" y="2431784"/>
                </a:lnTo>
                <a:lnTo>
                  <a:pt x="1305140" y="2443485"/>
                </a:lnTo>
                <a:lnTo>
                  <a:pt x="1259840" y="2447544"/>
                </a:lnTo>
                <a:lnTo>
                  <a:pt x="251968" y="2447544"/>
                </a:lnTo>
              </a:path>
            </a:pathLst>
          </a:custGeom>
          <a:ln w="28956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2591" y="1289666"/>
            <a:ext cx="1400810" cy="1832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3190"/>
              </a:lnSpc>
            </a:pPr>
            <a:r>
              <a:rPr dirty="0" sz="2800" spc="-5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algn="ctr" marL="12700" marR="5080" indent="-1905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Arial"/>
                <a:cs typeface="Arial"/>
              </a:rPr>
              <a:t>Definition of objects  that share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structure,  properties and  behaviors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8196" y="3831335"/>
            <a:ext cx="7306056" cy="2482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0774" y="3861053"/>
            <a:ext cx="7200900" cy="2377440"/>
          </a:xfrm>
          <a:custGeom>
            <a:avLst/>
            <a:gdLst/>
            <a:ahLst/>
            <a:cxnLst/>
            <a:rect l="l" t="t" r="r" b="b"/>
            <a:pathLst>
              <a:path w="7200900" h="2377440">
                <a:moveTo>
                  <a:pt x="0" y="2377440"/>
                </a:moveTo>
                <a:lnTo>
                  <a:pt x="7200900" y="2377440"/>
                </a:lnTo>
                <a:lnTo>
                  <a:pt x="7200900" y="0"/>
                </a:lnTo>
                <a:lnTo>
                  <a:pt x="0" y="0"/>
                </a:lnTo>
                <a:lnTo>
                  <a:pt x="0" y="2377440"/>
                </a:lnTo>
                <a:close/>
              </a:path>
            </a:pathLst>
          </a:custGeom>
          <a:ln w="1981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9852" y="3791711"/>
            <a:ext cx="1626108" cy="2561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672" y="3837432"/>
            <a:ext cx="1472184" cy="2410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002" y="3826002"/>
            <a:ext cx="1511935" cy="2447925"/>
          </a:xfrm>
          <a:custGeom>
            <a:avLst/>
            <a:gdLst/>
            <a:ahLst/>
            <a:cxnLst/>
            <a:rect l="l" t="t" r="r" b="b"/>
            <a:pathLst>
              <a:path w="1511935" h="2447925">
                <a:moveTo>
                  <a:pt x="1259840" y="0"/>
                </a:moveTo>
                <a:lnTo>
                  <a:pt x="251968" y="0"/>
                </a:lnTo>
                <a:lnTo>
                  <a:pt x="206677" y="4058"/>
                </a:lnTo>
                <a:lnTo>
                  <a:pt x="164049" y="15759"/>
                </a:lnTo>
                <a:lnTo>
                  <a:pt x="124796" y="34393"/>
                </a:lnTo>
                <a:lnTo>
                  <a:pt x="89629" y="59248"/>
                </a:lnTo>
                <a:lnTo>
                  <a:pt x="59261" y="89614"/>
                </a:lnTo>
                <a:lnTo>
                  <a:pt x="34401" y="124779"/>
                </a:lnTo>
                <a:lnTo>
                  <a:pt x="15764" y="164034"/>
                </a:lnTo>
                <a:lnTo>
                  <a:pt x="4059" y="206667"/>
                </a:lnTo>
                <a:lnTo>
                  <a:pt x="0" y="251967"/>
                </a:lnTo>
                <a:lnTo>
                  <a:pt x="0" y="2195576"/>
                </a:lnTo>
                <a:lnTo>
                  <a:pt x="4059" y="2240866"/>
                </a:lnTo>
                <a:lnTo>
                  <a:pt x="15764" y="2283494"/>
                </a:lnTo>
                <a:lnTo>
                  <a:pt x="34401" y="2322747"/>
                </a:lnTo>
                <a:lnTo>
                  <a:pt x="59261" y="2357914"/>
                </a:lnTo>
                <a:lnTo>
                  <a:pt x="89629" y="2388282"/>
                </a:lnTo>
                <a:lnTo>
                  <a:pt x="124796" y="2413142"/>
                </a:lnTo>
                <a:lnTo>
                  <a:pt x="164049" y="2431779"/>
                </a:lnTo>
                <a:lnTo>
                  <a:pt x="206677" y="2443484"/>
                </a:lnTo>
                <a:lnTo>
                  <a:pt x="251968" y="2447544"/>
                </a:lnTo>
                <a:lnTo>
                  <a:pt x="1259840" y="2447544"/>
                </a:lnTo>
                <a:lnTo>
                  <a:pt x="1305140" y="2443484"/>
                </a:lnTo>
                <a:lnTo>
                  <a:pt x="1347773" y="2431779"/>
                </a:lnTo>
                <a:lnTo>
                  <a:pt x="1387028" y="2413142"/>
                </a:lnTo>
                <a:lnTo>
                  <a:pt x="1422193" y="2388282"/>
                </a:lnTo>
                <a:lnTo>
                  <a:pt x="1452559" y="2357914"/>
                </a:lnTo>
                <a:lnTo>
                  <a:pt x="1477414" y="2322747"/>
                </a:lnTo>
                <a:lnTo>
                  <a:pt x="1496048" y="2283494"/>
                </a:lnTo>
                <a:lnTo>
                  <a:pt x="1507749" y="2240866"/>
                </a:lnTo>
                <a:lnTo>
                  <a:pt x="1511808" y="2195576"/>
                </a:lnTo>
                <a:lnTo>
                  <a:pt x="1511808" y="251968"/>
                </a:lnTo>
                <a:lnTo>
                  <a:pt x="1507749" y="206667"/>
                </a:lnTo>
                <a:lnTo>
                  <a:pt x="1496048" y="164034"/>
                </a:lnTo>
                <a:lnTo>
                  <a:pt x="1477414" y="124779"/>
                </a:lnTo>
                <a:lnTo>
                  <a:pt x="1452559" y="89614"/>
                </a:lnTo>
                <a:lnTo>
                  <a:pt x="1422193" y="59248"/>
                </a:lnTo>
                <a:lnTo>
                  <a:pt x="1387028" y="34393"/>
                </a:lnTo>
                <a:lnTo>
                  <a:pt x="1347773" y="15759"/>
                </a:lnTo>
                <a:lnTo>
                  <a:pt x="1305140" y="4058"/>
                </a:lnTo>
                <a:lnTo>
                  <a:pt x="125984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002" y="3826002"/>
            <a:ext cx="1511935" cy="2447925"/>
          </a:xfrm>
          <a:custGeom>
            <a:avLst/>
            <a:gdLst/>
            <a:ahLst/>
            <a:cxnLst/>
            <a:rect l="l" t="t" r="r" b="b"/>
            <a:pathLst>
              <a:path w="1511935" h="2447925">
                <a:moveTo>
                  <a:pt x="251968" y="2447544"/>
                </a:moveTo>
                <a:lnTo>
                  <a:pt x="206677" y="2443484"/>
                </a:lnTo>
                <a:lnTo>
                  <a:pt x="164049" y="2431779"/>
                </a:lnTo>
                <a:lnTo>
                  <a:pt x="124796" y="2413142"/>
                </a:lnTo>
                <a:lnTo>
                  <a:pt x="89629" y="2388282"/>
                </a:lnTo>
                <a:lnTo>
                  <a:pt x="59261" y="2357914"/>
                </a:lnTo>
                <a:lnTo>
                  <a:pt x="34401" y="2322747"/>
                </a:lnTo>
                <a:lnTo>
                  <a:pt x="15764" y="2283494"/>
                </a:lnTo>
                <a:lnTo>
                  <a:pt x="4059" y="2240866"/>
                </a:lnTo>
                <a:lnTo>
                  <a:pt x="0" y="2195576"/>
                </a:lnTo>
                <a:lnTo>
                  <a:pt x="0" y="251968"/>
                </a:lnTo>
                <a:lnTo>
                  <a:pt x="4059" y="206667"/>
                </a:lnTo>
                <a:lnTo>
                  <a:pt x="15764" y="164034"/>
                </a:lnTo>
                <a:lnTo>
                  <a:pt x="34401" y="124779"/>
                </a:lnTo>
                <a:lnTo>
                  <a:pt x="59261" y="89614"/>
                </a:lnTo>
                <a:lnTo>
                  <a:pt x="89629" y="59248"/>
                </a:lnTo>
                <a:lnTo>
                  <a:pt x="124796" y="34393"/>
                </a:lnTo>
                <a:lnTo>
                  <a:pt x="164049" y="15759"/>
                </a:lnTo>
                <a:lnTo>
                  <a:pt x="206677" y="4058"/>
                </a:lnTo>
                <a:lnTo>
                  <a:pt x="251968" y="0"/>
                </a:lnTo>
                <a:lnTo>
                  <a:pt x="1259840" y="0"/>
                </a:lnTo>
                <a:lnTo>
                  <a:pt x="1305140" y="4058"/>
                </a:lnTo>
                <a:lnTo>
                  <a:pt x="1347773" y="15759"/>
                </a:lnTo>
                <a:lnTo>
                  <a:pt x="1387028" y="34393"/>
                </a:lnTo>
                <a:lnTo>
                  <a:pt x="1422193" y="59248"/>
                </a:lnTo>
                <a:lnTo>
                  <a:pt x="1452559" y="89614"/>
                </a:lnTo>
                <a:lnTo>
                  <a:pt x="1477414" y="124779"/>
                </a:lnTo>
                <a:lnTo>
                  <a:pt x="1496048" y="164034"/>
                </a:lnTo>
                <a:lnTo>
                  <a:pt x="1507749" y="206667"/>
                </a:lnTo>
                <a:lnTo>
                  <a:pt x="1511808" y="251968"/>
                </a:lnTo>
                <a:lnTo>
                  <a:pt x="1511808" y="2195576"/>
                </a:lnTo>
                <a:lnTo>
                  <a:pt x="1507749" y="2240866"/>
                </a:lnTo>
                <a:lnTo>
                  <a:pt x="1496048" y="2283494"/>
                </a:lnTo>
                <a:lnTo>
                  <a:pt x="1477414" y="2322747"/>
                </a:lnTo>
                <a:lnTo>
                  <a:pt x="1452559" y="2357914"/>
                </a:lnTo>
                <a:lnTo>
                  <a:pt x="1422193" y="2388282"/>
                </a:lnTo>
                <a:lnTo>
                  <a:pt x="1387028" y="2413142"/>
                </a:lnTo>
                <a:lnTo>
                  <a:pt x="1347773" y="2431779"/>
                </a:lnTo>
                <a:lnTo>
                  <a:pt x="1305140" y="2443484"/>
                </a:lnTo>
                <a:lnTo>
                  <a:pt x="1259840" y="2447544"/>
                </a:lnTo>
                <a:lnTo>
                  <a:pt x="251968" y="2447544"/>
                </a:lnTo>
                <a:close/>
              </a:path>
            </a:pathLst>
          </a:custGeom>
          <a:ln w="28956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4511" y="4026803"/>
            <a:ext cx="1156970" cy="20485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3190"/>
              </a:lnSpc>
            </a:pPr>
            <a:r>
              <a:rPr dirty="0" sz="2800">
                <a:latin typeface="Arial"/>
                <a:cs typeface="Arial"/>
              </a:rPr>
              <a:t>Instance</a:t>
            </a:r>
            <a:endParaRPr sz="28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Arial"/>
                <a:cs typeface="Arial"/>
              </a:rPr>
              <a:t>Concrete Object,  Created from a certain  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9132" y="836675"/>
            <a:ext cx="2087880" cy="2161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00755" y="3724655"/>
            <a:ext cx="510539" cy="1941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85414" y="2797809"/>
            <a:ext cx="1134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Skyscrapers</a:t>
            </a:r>
            <a:endParaRPr sz="1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</a:pPr>
            <a:r>
              <a:rPr dirty="0" sz="1800" spc="-5">
                <a:solidFill>
                  <a:srgbClr val="9BBA58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3985" y="5644388"/>
            <a:ext cx="21380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KL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Tower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 i="1">
                <a:solidFill>
                  <a:srgbClr val="9BBA58"/>
                </a:solidFill>
                <a:latin typeface="Calibri"/>
                <a:cs typeface="Calibri"/>
              </a:rPr>
              <a:t>Instance </a:t>
            </a:r>
            <a:r>
              <a:rPr dirty="0" sz="1800" spc="-5" b="1" i="1">
                <a:solidFill>
                  <a:srgbClr val="9BBA58"/>
                </a:solidFill>
                <a:latin typeface="Calibri"/>
                <a:cs typeface="Calibri"/>
              </a:rPr>
              <a:t>of</a:t>
            </a:r>
            <a:r>
              <a:rPr dirty="0" sz="1800" spc="-35" b="1" i="1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Skyscraper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39640" y="1150619"/>
            <a:ext cx="1705356" cy="14798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31053" y="2797809"/>
            <a:ext cx="892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Mosques</a:t>
            </a:r>
            <a:endParaRPr sz="18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800" spc="-5">
                <a:solidFill>
                  <a:srgbClr val="9BBA58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52059" y="3886200"/>
            <a:ext cx="1286256" cy="1664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62246" y="5682183"/>
            <a:ext cx="187896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Beth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Mosque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 i="1">
                <a:solidFill>
                  <a:srgbClr val="9BBA58"/>
                </a:solidFill>
                <a:latin typeface="Calibri"/>
                <a:cs typeface="Calibri"/>
              </a:rPr>
              <a:t>Instance </a:t>
            </a:r>
            <a:r>
              <a:rPr dirty="0" sz="1800" spc="-5" b="1" i="1">
                <a:solidFill>
                  <a:srgbClr val="9BBA58"/>
                </a:solidFill>
                <a:latin typeface="Calibri"/>
                <a:cs typeface="Calibri"/>
              </a:rPr>
              <a:t>of</a:t>
            </a:r>
            <a:r>
              <a:rPr dirty="0" sz="1800" spc="-35" b="1" i="1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Mosque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9128" y="1150619"/>
            <a:ext cx="2115312" cy="1629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48550" y="2801239"/>
            <a:ext cx="6953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Berri</a:t>
            </a:r>
            <a:r>
              <a:rPr dirty="0" sz="1800" spc="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dirty="0" sz="1800" spc="-5">
                <a:solidFill>
                  <a:srgbClr val="9BBA58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24116" y="4044696"/>
            <a:ext cx="1630679" cy="1473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99554" y="5695899"/>
            <a:ext cx="16268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Strawberry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 i="1">
                <a:solidFill>
                  <a:srgbClr val="9BBA58"/>
                </a:solidFill>
                <a:latin typeface="Calibri"/>
                <a:cs typeface="Calibri"/>
              </a:rPr>
              <a:t>Instance </a:t>
            </a:r>
            <a:r>
              <a:rPr dirty="0" sz="1800" spc="-5" b="1" i="1">
                <a:solidFill>
                  <a:srgbClr val="9BBA58"/>
                </a:solidFill>
                <a:latin typeface="Calibri"/>
                <a:cs typeface="Calibri"/>
              </a:rPr>
              <a:t>of</a:t>
            </a:r>
            <a:r>
              <a:rPr dirty="0" sz="1800" spc="-35" b="1" i="1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Berry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azman</dc:creator>
  <dc:title>PowerPoint Presentation</dc:title>
  <dcterms:created xsi:type="dcterms:W3CDTF">2020-02-12T00:46:39Z</dcterms:created>
  <dcterms:modified xsi:type="dcterms:W3CDTF">2020-02-12T00:46:39Z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2020-02-12T00:00:00Z</vt:filetime>
  </property>
</Properties>
</file>