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225" name="Google Shape;225;p1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226" name="Google Shape;226;p1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256" name="Google Shape;256;p14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257" name="Google Shape;257;p1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267" name="Google Shape;267;p15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268" name="Google Shape;268;p1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278" name="Google Shape;278;p16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279" name="Google Shape;279;p1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296" name="Google Shape;296;p17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297" name="Google Shape;297;p1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4588" y="68738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two most important concepts in object-oriented programming are the class and the object.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the broadest term, an object is a thing, both tangible and intangible, which we can imagine.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program written in object-oriented style will consist of interacting objects. For a program to maintain bank accounts for a bank, for example, we may have many Account, Customer, Transaction, and ATM objects.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 object is comprised of data and operations that manipulate these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126" name="Google Shape;126;p3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127" name="Google Shape;127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136" name="Google Shape;136;p4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137" name="Google Shape;137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2014</a:t>
            </a:r>
            <a:endParaRPr/>
          </a:p>
        </p:txBody>
      </p:sp>
      <p:sp>
        <p:nvSpPr>
          <p:cNvPr id="198" name="Google Shape;198;p9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UUM &amp; KISMEC</a:t>
            </a:r>
            <a:endParaRPr/>
          </a:p>
        </p:txBody>
      </p:sp>
      <p:sp>
        <p:nvSpPr>
          <p:cNvPr id="199" name="Google Shape;199;p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2.2   JAVA FOR ANDROID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40C4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40C42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2400300" y="38100"/>
            <a:ext cx="49530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 rot="5400000">
            <a:off x="4787900" y="2349500"/>
            <a:ext cx="62547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711200" y="425450"/>
            <a:ext cx="625475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609600"/>
            <a:ext cx="8001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762000" y="6477000"/>
            <a:ext cx="70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772400" y="64770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914400" y="6096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914400" y="1981200"/>
            <a:ext cx="392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2" type="body"/>
          </p:nvPr>
        </p:nvSpPr>
        <p:spPr>
          <a:xfrm>
            <a:off x="4991100" y="1981200"/>
            <a:ext cx="3924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3" type="body"/>
          </p:nvPr>
        </p:nvSpPr>
        <p:spPr>
          <a:xfrm>
            <a:off x="4991100" y="4114800"/>
            <a:ext cx="3924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762000" y="6477000"/>
            <a:ext cx="70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772400" y="64770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"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3836988"/>
            <a:ext cx="4648200" cy="302101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7848600" y="3505200"/>
            <a:ext cx="1295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2514600"/>
            <a:ext cx="9144000" cy="914400"/>
            <a:chOff x="0" y="1200"/>
            <a:chExt cx="5760" cy="384"/>
          </a:xfrm>
        </p:grpSpPr>
        <p:sp>
          <p:nvSpPr>
            <p:cNvPr id="54" name="Google Shape;54;p6"/>
            <p:cNvSpPr/>
            <p:nvPr/>
          </p:nvSpPr>
          <p:spPr>
            <a:xfrm>
              <a:off x="172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01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30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259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88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16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45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74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403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32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60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89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18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47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8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7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6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15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44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74" name="Google Shape;74;p6"/>
          <p:cNvSpPr txBox="1"/>
          <p:nvPr/>
        </p:nvSpPr>
        <p:spPr>
          <a:xfrm>
            <a:off x="2438400" y="2330450"/>
            <a:ext cx="56388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Chapter</a:t>
            </a:r>
            <a:endParaRPr/>
          </a:p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381000" y="609600"/>
            <a:ext cx="5867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1320"/>
              </a:spcBef>
              <a:spcAft>
                <a:spcPts val="0"/>
              </a:spcAft>
              <a:buSzPts val="6600"/>
              <a:buFont typeface="Questrial"/>
              <a:buNone/>
              <a:defRPr sz="6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type="ctrTitle"/>
          </p:nvPr>
        </p:nvSpPr>
        <p:spPr>
          <a:xfrm>
            <a:off x="5943600" y="609600"/>
            <a:ext cx="4191000" cy="3612515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82875" spcFirstLastPara="1" rIns="182875" wrap="square" tIns="137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600">
                <a:solidFill>
                  <a:srgbClr val="FFCC6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914400" y="15240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8"/>
          <p:cNvSpPr txBox="1"/>
          <p:nvPr>
            <p:ph idx="2" type="body"/>
          </p:nvPr>
        </p:nvSpPr>
        <p:spPr>
          <a:xfrm>
            <a:off x="4953000" y="1524000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8" name="Google Shape;8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9" name="Google Shape;8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40C42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40C42"/>
              </a:buClr>
              <a:buSzPts val="2000"/>
              <a:buFont typeface="Noto Sans Symbols"/>
              <a:buChar char="▪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40C42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0" y="1143000"/>
            <a:ext cx="9144000" cy="76200"/>
            <a:chOff x="0" y="720"/>
            <a:chExt cx="5760" cy="144"/>
          </a:xfrm>
        </p:grpSpPr>
        <p:sp>
          <p:nvSpPr>
            <p:cNvPr id="14" name="Google Shape;14;p1"/>
            <p:cNvSpPr/>
            <p:nvPr/>
          </p:nvSpPr>
          <p:spPr>
            <a:xfrm>
              <a:off x="0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88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576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64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152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440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728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016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04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592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880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168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456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744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032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320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608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896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184" y="720"/>
              <a:ext cx="288" cy="14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472" y="720"/>
              <a:ext cx="288" cy="14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2542719" y="1828800"/>
            <a:ext cx="35092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Predefined Class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525" y="3667125"/>
            <a:ext cx="22669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509588" y="330200"/>
            <a:ext cx="51292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STIA1123 Programming 2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647700" y="457200"/>
            <a:ext cx="5791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</a:t>
            </a:r>
            <a:r>
              <a:rPr i="0" lang="en-US" sz="3600"/>
              <a:t>String</a:t>
            </a:r>
            <a:r>
              <a:rPr lang="en-US" sz="3600"/>
              <a:t> Object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990600" y="1676400"/>
            <a:ext cx="5105400" cy="762000"/>
          </a:xfrm>
          <a:prstGeom prst="rect">
            <a:avLst/>
          </a:prstGeom>
          <a:solidFill>
            <a:srgbClr val="CCFFFF"/>
          </a:solidFill>
          <a:ln cap="flat" cmpd="sng" w="1587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1" lang="en-US" sz="20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String name;</a:t>
            </a:r>
            <a:endParaRPr b="1" sz="20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    name = new String(“Haziq”);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253163" y="4572000"/>
            <a:ext cx="26324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Methods of the object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83568" y="393305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11" name="Google Shape;211;p24"/>
          <p:cNvGrpSpPr/>
          <p:nvPr/>
        </p:nvGrpSpPr>
        <p:grpSpPr>
          <a:xfrm>
            <a:off x="1043608" y="3068960"/>
            <a:ext cx="7200800" cy="3103240"/>
            <a:chOff x="192" y="1968"/>
            <a:chExt cx="5173" cy="1920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2592" y="1968"/>
              <a:ext cx="1200" cy="1920"/>
              <a:chOff x="912" y="1728"/>
              <a:chExt cx="1200" cy="1920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912" y="1728"/>
                <a:ext cx="1200" cy="1920"/>
              </a:xfrm>
              <a:prstGeom prst="roundRect">
                <a:avLst>
                  <a:gd fmla="val 16667" name="adj"/>
                </a:avLst>
              </a:prstGeom>
              <a:solidFill>
                <a:srgbClr val="EAEAE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Haziq</a:t>
                </a:r>
                <a:endParaRPr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length()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concat()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equals()</a:t>
                </a:r>
                <a:endParaRPr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……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others</a:t>
                </a:r>
                <a:endParaRPr/>
              </a:p>
            </p:txBody>
          </p:sp>
          <p:cxnSp>
            <p:nvCxnSpPr>
              <p:cNvPr id="214" name="Google Shape;214;p24"/>
              <p:cNvCxnSpPr/>
              <p:nvPr/>
            </p:nvCxnSpPr>
            <p:spPr>
              <a:xfrm>
                <a:off x="912" y="2208"/>
                <a:ext cx="12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5" name="Google Shape;215;p24"/>
            <p:cNvSpPr txBox="1"/>
            <p:nvPr/>
          </p:nvSpPr>
          <p:spPr>
            <a:xfrm>
              <a:off x="3984" y="2112"/>
              <a:ext cx="138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Data of the object</a:t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32" y="2448"/>
              <a:ext cx="864" cy="28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192" y="2112"/>
              <a:ext cx="16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Object reference variable</a:t>
              </a:r>
              <a:endParaRPr/>
            </a:p>
          </p:txBody>
        </p:sp>
        <p:cxnSp>
          <p:nvCxnSpPr>
            <p:cNvPr id="218" name="Google Shape;218;p24"/>
            <p:cNvCxnSpPr/>
            <p:nvPr/>
          </p:nvCxnSpPr>
          <p:spPr>
            <a:xfrm flipH="1" rot="-5400000">
              <a:off x="1476" y="1956"/>
              <a:ext cx="480" cy="1752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219" name="Google Shape;219;p24"/>
            <p:cNvSpPr txBox="1"/>
            <p:nvPr/>
          </p:nvSpPr>
          <p:spPr>
            <a:xfrm>
              <a:off x="1056" y="3072"/>
              <a:ext cx="97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refers to object</a:t>
              </a:r>
              <a:endParaRPr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533400" y="304800"/>
            <a:ext cx="678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Creating String objects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609600" y="1384300"/>
            <a:ext cx="78613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Two reference variables can refer to the same object: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663575" y="4164013"/>
            <a:ext cx="7735888" cy="237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947738" y="1844824"/>
            <a:ext cx="7326312" cy="74295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name4 = new String();               // Creates an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name5 = new String("Socrates");    // Creates another object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name6 = name4;</a:t>
            </a:r>
            <a:endParaRPr/>
          </a:p>
        </p:txBody>
      </p:sp>
      <p:pic>
        <p:nvPicPr>
          <p:cNvPr descr="p351f1" id="232" name="Google Shape;232;p25"/>
          <p:cNvPicPr preferRelativeResize="0"/>
          <p:nvPr/>
        </p:nvPicPr>
        <p:blipFill rotWithShape="1">
          <a:blip r:embed="rId3">
            <a:alphaModFix/>
          </a:blip>
          <a:srcRect b="35637" l="26196" r="27362" t="-4950"/>
          <a:stretch/>
        </p:blipFill>
        <p:spPr>
          <a:xfrm>
            <a:off x="2123728" y="2852936"/>
            <a:ext cx="4422775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83568" y="620688"/>
            <a:ext cx="8001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Primitive data types vs. object data types</a:t>
            </a:r>
            <a:endParaRPr sz="3600"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27584" y="1700808"/>
            <a:ext cx="7632848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x;                     </a:t>
            </a:r>
            <a:r>
              <a:rPr lang="en-US" sz="14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variable of primitive data type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str;                </a:t>
            </a:r>
            <a:r>
              <a:rPr lang="en-US" sz="14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variable of object type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x = 45;                    </a:t>
            </a:r>
            <a:r>
              <a:rPr lang="en-US" sz="14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store the actual value </a:t>
            </a:r>
            <a:endParaRPr sz="14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 = "Java Programming";  </a:t>
            </a:r>
            <a:r>
              <a:rPr lang="en-US" sz="14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store the reference to the object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Fig03-01" id="239" name="Google Shape;239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996952"/>
            <a:ext cx="70866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3-02" id="240" name="Google Shape;240;p26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4653136"/>
            <a:ext cx="7315200" cy="1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7772400" y="64770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838200" y="2286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 and Reference Variables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043608" y="1844824"/>
            <a:ext cx="6934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 str;              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 = "Hello there!";	</a:t>
            </a:r>
            <a:endParaRPr/>
          </a:p>
        </p:txBody>
      </p:sp>
      <p:pic>
        <p:nvPicPr>
          <p:cNvPr descr="Fig03-04" id="248" name="Google Shape;248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924944"/>
            <a:ext cx="7467600" cy="147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3-05" id="249" name="Google Shape;249;p27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653136"/>
            <a:ext cx="7344816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7772400" y="64770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40"/>
              <a:t>Questions</a:t>
            </a:r>
            <a:endParaRPr/>
          </a:p>
        </p:txBody>
      </p:sp>
      <p:cxnSp>
        <p:nvCxnSpPr>
          <p:cNvPr id="260" name="Google Shape;260;p28"/>
          <p:cNvCxnSpPr/>
          <p:nvPr/>
        </p:nvCxnSpPr>
        <p:spPr>
          <a:xfrm>
            <a:off x="609600" y="1524000"/>
            <a:ext cx="784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8"/>
          <p:cNvSpPr/>
          <p:nvPr/>
        </p:nvSpPr>
        <p:spPr>
          <a:xfrm>
            <a:off x="899592" y="1855277"/>
            <a:ext cx="7467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stud1 = new String(“Ani”);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studID = 65000;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What does variable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stud1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contains?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What does variable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studID</a:t>
            </a: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contains?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this allowed?               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stud1 = studID;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stud1;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stud1 = new String(“Ani”);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stud1 = new String(“Obi”);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many objects were created by the 3 statements above? </a:t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many reference variables are there?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Invoking Methods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609600" y="1676400"/>
            <a:ext cx="7772400" cy="407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Once an object has been instantiated, we can use the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operator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to invoke its methods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name.length()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 method may return a value, which can be used in an assignment or expression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count = name.length();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An object consists of both variables and methods. Both of these are called "members" of the object. Java uses dot operator for both. 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1371600" y="5029200"/>
            <a:ext cx="5562600" cy="457200"/>
          </a:xfrm>
          <a:prstGeom prst="rect">
            <a:avLst/>
          </a:prstGeom>
          <a:solidFill>
            <a:srgbClr val="CCFFFF"/>
          </a:solidFill>
          <a:ln cap="flat" cmpd="sng" w="1587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referenceVariable.memberOfObject 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285056" y="269776"/>
            <a:ext cx="88589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Invoking Methods (another example)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683568" y="1412776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equals()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685800" y="2362944"/>
            <a:ext cx="7848600" cy="2362200"/>
          </a:xfrm>
          <a:prstGeom prst="rect">
            <a:avLst/>
          </a:prstGeom>
          <a:solidFill>
            <a:srgbClr val="CCFFFF"/>
          </a:solidFill>
          <a:ln cap="flat" cmpd="sng" w="1587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strA;  // first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strB;  // second object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   = new String( "The Dog" );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strB   = new String( "The Dog" );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 strA.equals( strB ) 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 "This WILL print.");</a:t>
            </a:r>
            <a:endParaRPr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685800" y="4789512"/>
            <a:ext cx="7848600" cy="1447800"/>
            <a:chOff x="-3" y="-3"/>
            <a:chExt cx="5766" cy="1214"/>
          </a:xfrm>
        </p:grpSpPr>
        <p:grpSp>
          <p:nvGrpSpPr>
            <p:cNvPr id="285" name="Google Shape;285;p30"/>
            <p:cNvGrpSpPr/>
            <p:nvPr/>
          </p:nvGrpSpPr>
          <p:grpSpPr>
            <a:xfrm>
              <a:off x="0" y="0"/>
              <a:ext cx="5760" cy="1208"/>
              <a:chOff x="0" y="0"/>
              <a:chExt cx="5760" cy="1208"/>
            </a:xfrm>
          </p:grpSpPr>
          <p:sp>
            <p:nvSpPr>
              <p:cNvPr id="286" name="Google Shape;286;p30"/>
              <p:cNvSpPr/>
              <p:nvPr/>
            </p:nvSpPr>
            <p:spPr>
              <a:xfrm>
                <a:off x="0" y="0"/>
                <a:ext cx="5760" cy="1208"/>
              </a:xfrm>
              <a:prstGeom prst="rect">
                <a:avLst/>
              </a:prstGeom>
              <a:solidFill>
                <a:srgbClr val="F0FF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287" name="Google Shape;287;p30"/>
              <p:cNvGrpSpPr/>
              <p:nvPr/>
            </p:nvGrpSpPr>
            <p:grpSpPr>
              <a:xfrm>
                <a:off x="0" y="0"/>
                <a:ext cx="5760" cy="1208"/>
                <a:chOff x="0" y="0"/>
                <a:chExt cx="5760" cy="1208"/>
              </a:xfrm>
            </p:grpSpPr>
            <p:sp>
              <p:nvSpPr>
                <p:cNvPr id="288" name="Google Shape;288;p30"/>
                <p:cNvSpPr/>
                <p:nvPr/>
              </p:nvSpPr>
              <p:spPr>
                <a:xfrm>
                  <a:off x="0" y="0"/>
                  <a:ext cx="5760" cy="1208"/>
                </a:xfrm>
                <a:prstGeom prst="rect">
                  <a:avLst/>
                </a:prstGeom>
                <a:solidFill>
                  <a:srgbClr val="F0FF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The </a:t>
                  </a:r>
                  <a:r>
                    <a:rPr i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equals( String )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method compares the contents of String objects.   It returns either </a:t>
                  </a:r>
                  <a:r>
                    <a:rPr i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true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or </a:t>
                  </a:r>
                  <a:r>
                    <a:rPr i="1"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false</a:t>
                  </a: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</a:t>
                  </a:r>
                  <a:endParaRPr/>
                </a:p>
              </p:txBody>
            </p:sp>
            <p:sp>
              <p:nvSpPr>
                <p:cNvPr id="289" name="Google Shape;289;p30"/>
                <p:cNvSpPr/>
                <p:nvPr/>
              </p:nvSpPr>
              <p:spPr>
                <a:xfrm>
                  <a:off x="0" y="0"/>
                  <a:ext cx="5760" cy="120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  <p:sp>
          <p:nvSpPr>
            <p:cNvPr id="290" name="Google Shape;290;p30"/>
            <p:cNvSpPr/>
            <p:nvPr/>
          </p:nvSpPr>
          <p:spPr>
            <a:xfrm>
              <a:off x="-3" y="-3"/>
              <a:ext cx="5766" cy="1214"/>
            </a:xfrm>
            <a:prstGeom prst="rect">
              <a:avLst/>
            </a:prstGeom>
            <a:noFill/>
            <a:ln cap="flat" cmpd="sng" w="9525">
              <a:solidFill>
                <a:srgbClr val="A0A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52400" y="0"/>
            <a:ext cx="8638728" cy="1277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Object without object reference</a:t>
            </a:r>
            <a:br>
              <a:rPr lang="en-US" sz="3600"/>
            </a:br>
            <a:r>
              <a:rPr lang="en-US" sz="3600"/>
              <a:t> variable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1066800" y="2378333"/>
            <a:ext cx="2939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n1 = new String(“Ali“);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new String(“Abu“);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2438400" y="3657600"/>
            <a:ext cx="1371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02" name="Google Shape;302;p31"/>
          <p:cNvCxnSpPr/>
          <p:nvPr/>
        </p:nvCxnSpPr>
        <p:spPr>
          <a:xfrm>
            <a:off x="2438400" y="4038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1"/>
          <p:cNvSpPr txBox="1"/>
          <p:nvPr/>
        </p:nvSpPr>
        <p:spPr>
          <a:xfrm>
            <a:off x="2438400" y="3657600"/>
            <a:ext cx="841897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n1: String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5410200" y="3581400"/>
            <a:ext cx="1371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5410200" y="3962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 txBox="1"/>
          <p:nvPr/>
        </p:nvSpPr>
        <p:spPr>
          <a:xfrm>
            <a:off x="5410200" y="3581400"/>
            <a:ext cx="643125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String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2514600" y="4191000"/>
            <a:ext cx="1004249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value =  “Ali”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5486400" y="4114800"/>
            <a:ext cx="1099212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value =  “Abu”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371600" y="5486400"/>
            <a:ext cx="9144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990600" y="5486400"/>
            <a:ext cx="393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n1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1574800" y="4495800"/>
            <a:ext cx="863600" cy="1143000"/>
          </a:xfrm>
          <a:custGeom>
            <a:rect b="b" l="l" r="r" t="t"/>
            <a:pathLst>
              <a:path extrusionOk="0" h="624" w="544">
                <a:moveTo>
                  <a:pt x="160" y="624"/>
                </a:moveTo>
                <a:cubicBezTo>
                  <a:pt x="80" y="532"/>
                  <a:pt x="0" y="440"/>
                  <a:pt x="64" y="336"/>
                </a:cubicBezTo>
                <a:cubicBezTo>
                  <a:pt x="128" y="232"/>
                  <a:pt x="464" y="56"/>
                  <a:pt x="544" y="0"/>
                </a:cubicBezTo>
              </a:path>
            </a:pathLst>
          </a:cu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914400" y="5795972"/>
            <a:ext cx="3102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(n1- object reference variable)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816019" y="1948770"/>
            <a:ext cx="6852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 created with no reference variable cannot be accessed</a:t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4716016" y="4876800"/>
            <a:ext cx="3853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object’s method can’t be invoked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Commonly Used String Methods</a:t>
            </a:r>
            <a:endParaRPr sz="3600"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155" y="2204864"/>
            <a:ext cx="7769516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533400" y="609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Some Commonly Used String Methods</a:t>
            </a:r>
            <a:endParaRPr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556792"/>
            <a:ext cx="8677253" cy="3452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Chapter Objectives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rgbClr val="19194C"/>
                </a:solidFill>
              </a:rPr>
              <a:t>Learn about objects and reference variables.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rgbClr val="19194C"/>
                </a:solidFill>
              </a:rPr>
              <a:t>Explore how to create &amp; use object from predefined class in a program.</a:t>
            </a:r>
            <a:endParaRPr>
              <a:solidFill>
                <a:srgbClr val="19194C"/>
              </a:solidFill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827584" y="1295400"/>
            <a:ext cx="7560840" cy="310854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 class StringExamples{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 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word1 = "How"; //String word1=new String ("How");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word2 = "are"; //String word2=new String ("are");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word3 = "you"; //String word3=new String ("you");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word4= word1 + word2 + word3;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System.out.println("UPPERCASE: "+word1.toUpperCase());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System.out.println("word4: "+word4+"?");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System.out.println("length: "+word4.length());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System.out.println("substring: "+word4.substring(3,9));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}//end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}//end class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5436096" y="4293096"/>
            <a:ext cx="2800767" cy="13234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UPPERCASE: HOW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word4: Howareyou?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length: 9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substring: areyou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084495" y="4770149"/>
            <a:ext cx="1047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OUTPUT:</a:t>
            </a:r>
            <a:endParaRPr b="1"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Libraries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755576" y="1916832"/>
            <a:ext cx="7488832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 </a:t>
            </a:r>
            <a:r>
              <a:rPr i="1" lang="en-US" sz="2000"/>
              <a:t>class library</a:t>
            </a:r>
            <a:r>
              <a:rPr lang="en-US" sz="2000"/>
              <a:t> is a collection of classes that we can use when developing programs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Java contains an extensive library of pre-defined classes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The </a:t>
            </a:r>
            <a:r>
              <a:rPr i="1" lang="en-US" sz="2000"/>
              <a:t>Java standard class library</a:t>
            </a:r>
            <a:r>
              <a:rPr lang="en-US" sz="2000"/>
              <a:t> is part of any Java development environment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Its classes are not part of the Java language per se, but we rely on them heavily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Various classes we've already used 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/>
              <a:t> ,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/>
              <a:t>,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/>
              <a:t>) are part of the Java standard class library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Other class libraries can be obtained through third party vendors, or you can create them yourself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Libraries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899592" y="1772816"/>
            <a:ext cx="7632848" cy="4353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These classes are divided into groups called </a:t>
            </a:r>
            <a:r>
              <a:rPr i="1" lang="en-US" sz="2800"/>
              <a:t>packages.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Package: Contains several related classes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Class: Contains several methods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Method: Set of instructions</a:t>
            </a:r>
            <a:endParaRPr sz="280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1098761" y="228600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</a:t>
            </a:r>
            <a:endParaRPr/>
          </a:p>
        </p:txBody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1737365" y="3101142"/>
            <a:ext cx="2042547" cy="329167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sng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java.lang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java.applet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java.awt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javax.swing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java.net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java.util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C40C42"/>
              </a:buClr>
              <a:buSzPts val="2100"/>
              <a:buFont typeface="Arial Narrow"/>
              <a:buNone/>
            </a:pPr>
            <a:r>
              <a:rPr b="1" i="0" lang="en-US" sz="2100" u="none" cap="none" strike="noStrike">
                <a:solidFill>
                  <a:srgbClr val="202020"/>
                </a:solidFill>
                <a:latin typeface="Arial Narrow"/>
                <a:ea typeface="Arial Narrow"/>
                <a:cs typeface="Arial Narrow"/>
                <a:sym typeface="Arial Narrow"/>
              </a:rPr>
              <a:t>javax.xml.parsers</a:t>
            </a:r>
            <a:endParaRPr b="1" i="0" sz="2100" u="none" cap="none" strike="noStrike">
              <a:solidFill>
                <a:srgbClr val="20202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990600" y="1628800"/>
            <a:ext cx="7469832" cy="1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classes of the Java standard class library are organized into </a:t>
            </a:r>
            <a:r>
              <a:rPr i="1" lang="en-US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packages in the standard class library are: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3995936" y="3200400"/>
            <a:ext cx="4070345" cy="3093154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Purpose</a:t>
            </a:r>
            <a:endParaRPr b="1" sz="2000">
              <a:solidFill>
                <a:srgbClr val="26262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General support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Creating applets for the web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Graphics and graphical user interfaces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Additional graphics capabilities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Network communication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Utilities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62626"/>
                </a:solidFill>
                <a:latin typeface="Arial Narrow"/>
                <a:ea typeface="Arial Narrow"/>
                <a:cs typeface="Arial Narrow"/>
                <a:sym typeface="Arial Narrow"/>
              </a:rPr>
              <a:t>XML document processing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 Declaration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899592" y="1772816"/>
            <a:ext cx="7344816" cy="3950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040"/>
              <a:t>When you want to use a class from a package, you could use its </a:t>
            </a:r>
            <a:r>
              <a:rPr i="1" lang="en-US" sz="2040"/>
              <a:t>fully qualified name</a:t>
            </a:r>
            <a:endParaRPr sz="2040"/>
          </a:p>
          <a:p>
            <a:pPr indent="-342900" lvl="0" marL="342900" rtl="0" algn="ctr">
              <a:lnSpc>
                <a:spcPct val="80000"/>
              </a:lnSpc>
              <a:spcBef>
                <a:spcPts val="1785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endParaRPr sz="2040"/>
          </a:p>
          <a:p>
            <a:pPr indent="-342900" lvl="0" marL="342900" rtl="0" algn="l">
              <a:lnSpc>
                <a:spcPct val="80000"/>
              </a:lnSpc>
              <a:spcBef>
                <a:spcPts val="153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040"/>
              <a:t>Or you can </a:t>
            </a:r>
            <a:r>
              <a:rPr i="1" lang="en-US" sz="2040"/>
              <a:t>import</a:t>
            </a:r>
            <a:r>
              <a:rPr lang="en-US" sz="2040"/>
              <a:t> the class, and then use just the class name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785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sz="2040"/>
          </a:p>
          <a:p>
            <a:pPr indent="-342900" lvl="0" marL="342900" rtl="0" algn="l">
              <a:lnSpc>
                <a:spcPct val="80000"/>
              </a:lnSpc>
              <a:spcBef>
                <a:spcPts val="153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040"/>
              <a:t>To import all classes in a particular package, you can use the * wildcard character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785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 sz="2040"/>
          </a:p>
          <a:p>
            <a:pPr indent="-213359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 Declaration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827584" y="2119257"/>
            <a:ext cx="7488832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All classes of the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en-US" sz="2220"/>
              <a:t> package are imported automatically into all programs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It's as if all programs contain the following line: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SzPts val="2220"/>
              <a:buFont typeface="Courier New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import java.lang.*;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That's why we didn't have to import the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220"/>
              <a:t> or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220"/>
              <a:t> classes explicitly in earlier programs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/>
              <a:t>The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220"/>
              <a:t> class, on the other hand, is part of the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 sz="2220"/>
              <a:t> package, and therefore must be imported</a:t>
            </a:r>
            <a:endParaRPr/>
          </a:p>
          <a:p>
            <a:pPr indent="-201930" lvl="0" marL="3429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Arial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609600" y="228600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Random Class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755576" y="1484784"/>
            <a:ext cx="7776864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2800"/>
              <a:t> class is part of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-US" sz="2800"/>
              <a:t> package</a:t>
            </a:r>
            <a:endParaRPr/>
          </a:p>
          <a:p>
            <a:pPr indent="-342900" lvl="0" marL="342900" rtl="0" algn="l">
              <a:spcBef>
                <a:spcPts val="21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It provides methods that generate pseudorandom numbers</a:t>
            </a:r>
            <a:endParaRPr/>
          </a:p>
          <a:p>
            <a:pPr indent="-342900" lvl="0" marL="342900" rtl="0" algn="l">
              <a:spcBef>
                <a:spcPts val="21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2800"/>
              <a:t> object performs complicated calculations based on a </a:t>
            </a:r>
            <a:r>
              <a:rPr i="1" lang="en-US" sz="2800"/>
              <a:t>seed value</a:t>
            </a:r>
            <a:r>
              <a:rPr lang="en-US" sz="2800"/>
              <a:t> to produce a stream of seemingly random values</a:t>
            </a:r>
            <a:endParaRPr/>
          </a:p>
          <a:p>
            <a:pPr indent="-355600" lvl="0" marL="533400" rtl="0" algn="l">
              <a:spcBef>
                <a:spcPts val="28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20888"/>
            <a:ext cx="7789092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 txBox="1"/>
          <p:nvPr/>
        </p:nvSpPr>
        <p:spPr>
          <a:xfrm>
            <a:off x="1167499" y="228600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The Random Class</a:t>
            </a:r>
            <a:endParaRPr b="0" i="0" sz="4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323528" y="1772817"/>
            <a:ext cx="6965245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Some methods of the Random Class</a:t>
            </a:r>
            <a:endParaRPr b="0" i="0" sz="2800" u="none" cap="none" strike="noStrike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780597" y="34119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Random Class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0" y="1772816"/>
            <a:ext cx="9144000" cy="482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java.util.Random;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random number that is greater than or equal to 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 less than 100. (It is set to run 20 tests.)*/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JavaRandomClassExample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numTests = 20; // run 20 random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random = new Random();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new Java Random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 int i=0; i&lt;numTests; i++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randomInt =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random.nextInt(100);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next random int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System.out.print(randomInt +"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827584" y="5555901"/>
            <a:ext cx="7560840" cy="70788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Sample 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Times"/>
                <a:ea typeface="Times"/>
                <a:cs typeface="Times"/>
                <a:sym typeface="Times"/>
              </a:rPr>
              <a:t>27 43 22 0 86 60 27 90 11 30 54 68 70 73 58 0 12 79 37 10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Summary</a:t>
            </a:r>
            <a:endParaRPr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Primitive type variables store data into their memory space.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Reference variables store the address of the object containing the data.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An object is an instance of a class.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Operator </a:t>
            </a:r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is used to instantiate an object.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11560" y="34178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88032" y="98072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To create an object , we MUST first provide a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100"/>
              <a:t>    definition/description for it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342900" lvl="0" marL="342900" rtl="0" algn="just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A </a:t>
            </a:r>
            <a:r>
              <a:rPr lang="en-US" sz="2100">
                <a:solidFill>
                  <a:srgbClr val="FF0000"/>
                </a:solidFill>
              </a:rPr>
              <a:t>class</a:t>
            </a:r>
            <a:r>
              <a:rPr lang="en-US" sz="2100"/>
              <a:t> is merely a template for one or more similar objects.  It describes an object’s behaviour and state.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An </a:t>
            </a:r>
            <a:r>
              <a:rPr lang="en-US" sz="2100">
                <a:solidFill>
                  <a:srgbClr val="FF0000"/>
                </a:solidFill>
              </a:rPr>
              <a:t>object</a:t>
            </a:r>
            <a:r>
              <a:rPr lang="en-US" sz="2100"/>
              <a:t> is created from a class. An object is called an instance of a class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Object instantiation – process of creating an object from a class.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A programmer may use </a:t>
            </a:r>
            <a:r>
              <a:rPr lang="en-US" sz="2100">
                <a:solidFill>
                  <a:srgbClr val="FF0000"/>
                </a:solidFill>
              </a:rPr>
              <a:t>predefined classes  in the Java class libraries</a:t>
            </a:r>
            <a:r>
              <a:rPr lang="en-US" sz="2100"/>
              <a:t>  OR </a:t>
            </a:r>
            <a:r>
              <a:rPr lang="en-US" sz="2100">
                <a:solidFill>
                  <a:srgbClr val="FF0000"/>
                </a:solidFill>
              </a:rPr>
              <a:t>may define its own class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An example of common objects from </a:t>
            </a:r>
            <a:r>
              <a:rPr lang="en-US" sz="2100">
                <a:solidFill>
                  <a:srgbClr val="FF0000"/>
                </a:solidFill>
              </a:rPr>
              <a:t>predefined classes  </a:t>
            </a:r>
            <a:r>
              <a:rPr lang="en-US" sz="2100"/>
              <a:t>you’ll use in Java application are the String &amp; Scanner objects</a:t>
            </a:r>
            <a:endParaRPr/>
          </a:p>
          <a:p>
            <a:pPr indent="-190500" lvl="0" marL="342900" rtl="0" algn="just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Summary</a:t>
            </a:r>
            <a:endParaRPr/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To use a predefined method, you must know its name and the class and package it belongs to.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The dot (.) operator is used to access a certain method in a class.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Methods of the 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are used to manipulate input and output data.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/>
              <a:t> class provides methods that generate pseudorandom numbers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673224" y="808856"/>
            <a:ext cx="7571184" cy="819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 of Predefined Java class:</a:t>
            </a:r>
            <a:br>
              <a:rPr lang="en-US" sz="3600"/>
            </a:br>
            <a:r>
              <a:rPr lang="en-US" sz="3600"/>
              <a:t>The String Class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63575" y="4164013"/>
            <a:ext cx="7735888" cy="237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39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724128" y="2514600"/>
            <a:ext cx="762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715000" y="2971800"/>
            <a:ext cx="81136" cy="2761456"/>
          </a:xfrm>
          <a:prstGeom prst="rightBrace">
            <a:avLst>
              <a:gd fmla="val 8333" name="adj1"/>
              <a:gd fmla="val 51734" name="adj2"/>
            </a:avLst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943600" y="2590800"/>
            <a:ext cx="1614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State/Data Field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868144" y="4077072"/>
            <a:ext cx="24064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Behaviour/Methods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(for complete list, refer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API documentation)</a:t>
            </a:r>
            <a:endParaRPr b="1"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2266156"/>
            <a:ext cx="3384376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772400" y="64770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43031" y="1484784"/>
            <a:ext cx="762642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Noto Sans Symbols"/>
              <a:buChar char="⬧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provides a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type of methods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known as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are used to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 and initialize objects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class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Noto Sans Symbols"/>
              <a:buChar char="⬧"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 special kind of methods that are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invoked to construct objects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Noto Sans Symbols"/>
              <a:buChar char="⬧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create and use objects</a:t>
            </a:r>
            <a:endParaRPr/>
          </a:p>
          <a:p>
            <a:pPr indent="-5143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Questrial"/>
              <a:buAutoNum type="romanL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object reference variables </a:t>
            </a:r>
            <a:endParaRPr/>
          </a:p>
          <a:p>
            <a:pPr indent="-5143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Questrial"/>
              <a:buAutoNum type="romanL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object </a:t>
            </a:r>
            <a:endParaRPr/>
          </a:p>
          <a:p>
            <a:pPr indent="-5143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Questrial"/>
              <a:buAutoNum type="romanL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Accessing object by invoking its method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14400" y="265736"/>
            <a:ext cx="7571184" cy="819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Creating &amp; Using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85800" y="6824"/>
            <a:ext cx="7704856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Declare Object Reference Variables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827584" y="1628800"/>
            <a:ext cx="7560840" cy="4309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To create an object, you must declare </a:t>
            </a:r>
            <a:r>
              <a:rPr lang="en-US" sz="1800">
                <a:solidFill>
                  <a:srgbClr val="FF0000"/>
                </a:solidFill>
              </a:rPr>
              <a:t>a reference variable of the object </a:t>
            </a:r>
            <a:r>
              <a:rPr lang="en-US" sz="1800"/>
              <a:t>class type.</a:t>
            </a:r>
            <a:endParaRPr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  reference variable will </a:t>
            </a:r>
            <a:r>
              <a:rPr lang="en-US" sz="1800">
                <a:solidFill>
                  <a:srgbClr val="FF0000"/>
                </a:solidFill>
              </a:rPr>
              <a:t>store the address (reference) of the object</a:t>
            </a:r>
            <a:r>
              <a:rPr lang="en-US" sz="1800"/>
              <a:t> in memory. </a:t>
            </a:r>
            <a:endParaRPr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Note:  A variable holds either a primitive type or a </a:t>
            </a:r>
            <a:r>
              <a:rPr i="1" lang="en-US" sz="1800"/>
              <a:t>reference</a:t>
            </a:r>
            <a:r>
              <a:rPr lang="en-US" sz="1800"/>
              <a:t> to an object</a:t>
            </a:r>
            <a:endParaRPr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class name can be used as a type to declare an </a:t>
            </a:r>
            <a:r>
              <a:rPr i="1" lang="en-US" sz="1800"/>
              <a:t>object reference variable, e.g.:</a:t>
            </a:r>
            <a:endParaRPr sz="1800"/>
          </a:p>
          <a:p>
            <a:pPr indent="-342900" lvl="0" marL="342900" rtl="0" algn="ctr">
              <a:spcBef>
                <a:spcPts val="135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String title;</a:t>
            </a:r>
            <a:endParaRPr sz="1800"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No object is created with this declaration</a:t>
            </a:r>
            <a:endParaRPr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An object reference variable holds the address of an object</a:t>
            </a:r>
            <a:endParaRPr/>
          </a:p>
          <a:p>
            <a:pPr indent="-342900" lvl="0" marL="342900" rtl="0" algn="l">
              <a:spcBef>
                <a:spcPts val="1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 object itself must be created separately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0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Objects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30250" y="1600201"/>
            <a:ext cx="7620000" cy="132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Generally, we use the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/>
              <a:t> operator to create an object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003300" y="2679699"/>
            <a:ext cx="734695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new String ("Java Software Solutions");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079750" y="3671886"/>
            <a:ext cx="4786313" cy="7016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</a:rPr>
              <a:t>This calls the String </a:t>
            </a:r>
            <a:r>
              <a:rPr b="1" i="1" lang="en-US" sz="2000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</a:rPr>
              <a:t>constructor</a:t>
            </a:r>
            <a:r>
              <a:rPr b="1" lang="en-US" sz="2000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</a:rPr>
              <a:t>, which 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</a:rPr>
              <a:t>a special method that sets up the object</a:t>
            </a:r>
            <a:endParaRPr sz="2400">
              <a:solidFill>
                <a:schemeClr val="hlink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" name="Google Shape;168;p21"/>
          <p:cNvSpPr/>
          <p:nvPr/>
        </p:nvSpPr>
        <p:spPr>
          <a:xfrm rot="-5400000">
            <a:off x="5270500" y="850899"/>
            <a:ext cx="457200" cy="5029200"/>
          </a:xfrm>
          <a:prstGeom prst="leftBrace">
            <a:avLst>
              <a:gd fmla="val 91667" name="adj1"/>
              <a:gd fmla="val 50000" name="adj2"/>
            </a:avLst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30250" y="4678361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 object is called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30250" y="5364161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is an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particular class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3050666" y="457200"/>
            <a:ext cx="3240360" cy="1156594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 variables</a:t>
            </a:r>
            <a:endParaRPr sz="4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44384" y="1919613"/>
            <a:ext cx="2710792" cy="108012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Primitive type variables</a:t>
            </a: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403798" y="1919613"/>
            <a:ext cx="3984626" cy="8613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Reference  variables</a:t>
            </a:r>
            <a:endParaRPr/>
          </a:p>
        </p:txBody>
      </p:sp>
      <p:cxnSp>
        <p:nvCxnSpPr>
          <p:cNvPr id="178" name="Google Shape;178;p22"/>
          <p:cNvCxnSpPr>
            <a:stCxn id="175" idx="2"/>
            <a:endCxn id="176" idx="0"/>
          </p:cNvCxnSpPr>
          <p:nvPr/>
        </p:nvCxnSpPr>
        <p:spPr>
          <a:xfrm flipH="1">
            <a:off x="2099846" y="1613794"/>
            <a:ext cx="2571000" cy="3057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" name="Google Shape;179;p22"/>
          <p:cNvCxnSpPr>
            <a:stCxn id="175" idx="2"/>
            <a:endCxn id="177" idx="0"/>
          </p:cNvCxnSpPr>
          <p:nvPr/>
        </p:nvCxnSpPr>
        <p:spPr>
          <a:xfrm>
            <a:off x="4670846" y="1613794"/>
            <a:ext cx="1725300" cy="3057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0" name="Google Shape;180;p22"/>
          <p:cNvSpPr txBox="1"/>
          <p:nvPr/>
        </p:nvSpPr>
        <p:spPr>
          <a:xfrm>
            <a:off x="751368" y="3730995"/>
            <a:ext cx="2997727" cy="2031325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45;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Variable x and an int value in its memory space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797651" y="4434687"/>
            <a:ext cx="720080" cy="505710"/>
          </a:xfrm>
          <a:prstGeom prst="rect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45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309463" y="3377984"/>
            <a:ext cx="3912618" cy="175432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word;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 = new String(“Java”);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String variable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stores memory location (</a:t>
            </a: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1234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), that is the address of the memory space where actual data (</a:t>
            </a: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Java 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is stored.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670846" y="5162973"/>
            <a:ext cx="792088" cy="360040"/>
          </a:xfrm>
          <a:prstGeom prst="rect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1234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660232" y="5845510"/>
            <a:ext cx="1224136" cy="360040"/>
          </a:xfrm>
          <a:prstGeom prst="rect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Java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865671" y="5240545"/>
            <a:ext cx="79208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037579" y="5897401"/>
            <a:ext cx="201622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reference variable</a:t>
            </a:r>
            <a:endParaRPr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87" name="Google Shape;187;p22"/>
          <p:cNvCxnSpPr>
            <a:stCxn id="186" idx="0"/>
            <a:endCxn id="185" idx="2"/>
          </p:cNvCxnSpPr>
          <p:nvPr/>
        </p:nvCxnSpPr>
        <p:spPr>
          <a:xfrm flipH="1" rot="10800000">
            <a:off x="4045691" y="5600701"/>
            <a:ext cx="216000" cy="29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" name="Google Shape;188;p22"/>
          <p:cNvSpPr/>
          <p:nvPr/>
        </p:nvSpPr>
        <p:spPr>
          <a:xfrm>
            <a:off x="5750946" y="5845510"/>
            <a:ext cx="79208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1234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372200" y="5162973"/>
            <a:ext cx="201622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Object   word</a:t>
            </a:r>
            <a:endParaRPr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90" name="Google Shape;190;p22"/>
          <p:cNvCxnSpPr>
            <a:stCxn id="189" idx="2"/>
          </p:cNvCxnSpPr>
          <p:nvPr/>
        </p:nvCxnSpPr>
        <p:spPr>
          <a:xfrm flipH="1">
            <a:off x="7128312" y="5523013"/>
            <a:ext cx="252000" cy="23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1" name="Google Shape;191;p22"/>
          <p:cNvSpPr txBox="1"/>
          <p:nvPr/>
        </p:nvSpPr>
        <p:spPr>
          <a:xfrm>
            <a:off x="1242732" y="3274132"/>
            <a:ext cx="105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 b="1"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403798" y="3008652"/>
            <a:ext cx="105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 b="1" sz="18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81000" y="457200"/>
            <a:ext cx="77787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Creating String objects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27584" y="1700808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General Syntax:</a:t>
            </a: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String ObjRefVar = new String(stringLiteral);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String name = new String(“Haziq”);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Since strings are used frequently, Java provides a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shorthand notation for creating a string: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String name = “Haziq”;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