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381000" y="609600"/>
            <a:ext cx="5867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1320"/>
              </a:spcBef>
              <a:spcAft>
                <a:spcPts val="0"/>
              </a:spcAft>
              <a:buSzPts val="6600"/>
              <a:buFont typeface="Questrial"/>
              <a:buNone/>
              <a:defRPr sz="6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type="ctrTitle"/>
          </p:nvPr>
        </p:nvSpPr>
        <p:spPr>
          <a:xfrm>
            <a:off x="5943600" y="609600"/>
            <a:ext cx="4191000" cy="3612515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82875" spcFirstLastPara="1" rIns="182875" wrap="square" tIns="137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600">
                <a:solidFill>
                  <a:srgbClr val="FFCC6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 rot="5400000">
            <a:off x="4787900" y="2349500"/>
            <a:ext cx="625475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 rot="5400000">
            <a:off x="711200" y="425450"/>
            <a:ext cx="625475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 rot="5400000">
            <a:off x="2400300" y="38100"/>
            <a:ext cx="49530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C40C42"/>
              </a:buClr>
              <a:buSzPts val="3200"/>
              <a:buFont typeface="Arial"/>
              <a:buNone/>
              <a:def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914400" y="1524000"/>
            <a:ext cx="3886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953000" y="1524000"/>
            <a:ext cx="3886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grpSp>
        <p:nvGrpSpPr>
          <p:cNvPr id="13" name="Google Shape;13;p1"/>
          <p:cNvGrpSpPr/>
          <p:nvPr/>
        </p:nvGrpSpPr>
        <p:grpSpPr>
          <a:xfrm>
            <a:off x="0" y="1143000"/>
            <a:ext cx="9144000" cy="76200"/>
            <a:chOff x="0" y="720"/>
            <a:chExt cx="5760" cy="144"/>
          </a:xfrm>
        </p:grpSpPr>
        <p:sp>
          <p:nvSpPr>
            <p:cNvPr id="14" name="Google Shape;14;p1"/>
            <p:cNvSpPr txBox="1"/>
            <p:nvPr/>
          </p:nvSpPr>
          <p:spPr>
            <a:xfrm>
              <a:off x="0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288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576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864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1152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1440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1728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2016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2304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>
              <a:off x="2592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>
              <a:off x="2880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" name="Google Shape;25;p1"/>
            <p:cNvSpPr txBox="1"/>
            <p:nvPr/>
          </p:nvSpPr>
          <p:spPr>
            <a:xfrm>
              <a:off x="3168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26;p1"/>
            <p:cNvSpPr txBox="1"/>
            <p:nvPr/>
          </p:nvSpPr>
          <p:spPr>
            <a:xfrm>
              <a:off x="3456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" name="Google Shape;27;p1"/>
            <p:cNvSpPr txBox="1"/>
            <p:nvPr/>
          </p:nvSpPr>
          <p:spPr>
            <a:xfrm>
              <a:off x="3744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8" name="Google Shape;28;p1"/>
            <p:cNvSpPr txBox="1"/>
            <p:nvPr/>
          </p:nvSpPr>
          <p:spPr>
            <a:xfrm>
              <a:off x="4032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9" name="Google Shape;29;p1"/>
            <p:cNvSpPr txBox="1"/>
            <p:nvPr/>
          </p:nvSpPr>
          <p:spPr>
            <a:xfrm>
              <a:off x="4320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>
              <a:off x="4608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>
              <a:off x="4896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" name="Google Shape;32;p1"/>
            <p:cNvSpPr txBox="1"/>
            <p:nvPr/>
          </p:nvSpPr>
          <p:spPr>
            <a:xfrm>
              <a:off x="5184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>
              <a:off x="5472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le" id="68" name="Google Shape;6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95800" y="3836987"/>
            <a:ext cx="4648200" cy="302101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0" y="0"/>
            <a:ext cx="9144000" cy="2743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7848600" y="3505200"/>
            <a:ext cx="1295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71" name="Google Shape;71;p12"/>
          <p:cNvGrpSpPr/>
          <p:nvPr/>
        </p:nvGrpSpPr>
        <p:grpSpPr>
          <a:xfrm>
            <a:off x="0" y="2514600"/>
            <a:ext cx="9144000" cy="914400"/>
            <a:chOff x="0" y="1200"/>
            <a:chExt cx="5760" cy="384"/>
          </a:xfrm>
        </p:grpSpPr>
        <p:sp>
          <p:nvSpPr>
            <p:cNvPr id="72" name="Google Shape;72;p12"/>
            <p:cNvSpPr txBox="1"/>
            <p:nvPr/>
          </p:nvSpPr>
          <p:spPr>
            <a:xfrm>
              <a:off x="1728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Google Shape;73;p12"/>
            <p:cNvSpPr txBox="1"/>
            <p:nvPr/>
          </p:nvSpPr>
          <p:spPr>
            <a:xfrm>
              <a:off x="2016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" name="Google Shape;74;p12"/>
            <p:cNvSpPr txBox="1"/>
            <p:nvPr/>
          </p:nvSpPr>
          <p:spPr>
            <a:xfrm>
              <a:off x="2304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5" name="Google Shape;75;p12"/>
            <p:cNvSpPr txBox="1"/>
            <p:nvPr/>
          </p:nvSpPr>
          <p:spPr>
            <a:xfrm>
              <a:off x="2592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Google Shape;76;p12"/>
            <p:cNvSpPr txBox="1"/>
            <p:nvPr/>
          </p:nvSpPr>
          <p:spPr>
            <a:xfrm>
              <a:off x="2880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Google Shape;77;p12"/>
            <p:cNvSpPr txBox="1"/>
            <p:nvPr/>
          </p:nvSpPr>
          <p:spPr>
            <a:xfrm>
              <a:off x="3168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Google Shape;78;p12"/>
            <p:cNvSpPr txBox="1"/>
            <p:nvPr/>
          </p:nvSpPr>
          <p:spPr>
            <a:xfrm>
              <a:off x="3456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9" name="Google Shape;79;p12"/>
            <p:cNvSpPr txBox="1"/>
            <p:nvPr/>
          </p:nvSpPr>
          <p:spPr>
            <a:xfrm>
              <a:off x="3744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0" name="Google Shape;80;p12"/>
            <p:cNvSpPr txBox="1"/>
            <p:nvPr/>
          </p:nvSpPr>
          <p:spPr>
            <a:xfrm>
              <a:off x="4032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4320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4608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4896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4" name="Google Shape;84;p12"/>
            <p:cNvSpPr txBox="1"/>
            <p:nvPr/>
          </p:nvSpPr>
          <p:spPr>
            <a:xfrm>
              <a:off x="5184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5" name="Google Shape;85;p12"/>
            <p:cNvSpPr txBox="1"/>
            <p:nvPr/>
          </p:nvSpPr>
          <p:spPr>
            <a:xfrm>
              <a:off x="5472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6" name="Google Shape;86;p12"/>
            <p:cNvSpPr txBox="1"/>
            <p:nvPr/>
          </p:nvSpPr>
          <p:spPr>
            <a:xfrm>
              <a:off x="0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7" name="Google Shape;87;p12"/>
            <p:cNvSpPr txBox="1"/>
            <p:nvPr/>
          </p:nvSpPr>
          <p:spPr>
            <a:xfrm>
              <a:off x="288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8" name="Google Shape;88;p12"/>
            <p:cNvSpPr txBox="1"/>
            <p:nvPr/>
          </p:nvSpPr>
          <p:spPr>
            <a:xfrm>
              <a:off x="576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9" name="Google Shape;89;p12"/>
            <p:cNvSpPr txBox="1"/>
            <p:nvPr/>
          </p:nvSpPr>
          <p:spPr>
            <a:xfrm>
              <a:off x="864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152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1440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2" name="Google Shape;92;p12"/>
          <p:cNvSpPr txBox="1"/>
          <p:nvPr/>
        </p:nvSpPr>
        <p:spPr>
          <a:xfrm>
            <a:off x="2438400" y="2330450"/>
            <a:ext cx="56388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estrial"/>
              <a:buNone/>
            </a:pPr>
            <a:r>
              <a:rPr b="0" i="0" lang="en-US" sz="6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Chapter</a:t>
            </a:r>
            <a:endParaRPr/>
          </a:p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1379537" y="1828800"/>
            <a:ext cx="58356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Class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8525" y="3667125"/>
            <a:ext cx="22669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509587" y="330200"/>
            <a:ext cx="51292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STIA1123 Programming 2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Default Constructor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381000" y="1295400"/>
            <a:ext cx="8534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class may be defined without constructors. In this case, a no-arg constructor with an empty body is implicitly declared in the class. This constructor, called </a:t>
            </a:r>
            <a:r>
              <a:rPr b="0" i="0" lang="en-US" sz="32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 default constructor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is provided automatically </a:t>
            </a:r>
            <a:r>
              <a:rPr b="0" i="0" lang="en-US" sz="32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only if no constructors are explicitly defined in the class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457200" y="2286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Declaring Object Reference Variables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04800" y="1371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reference an object, assign the object to a reference variable.</a:t>
            </a:r>
            <a:endParaRPr/>
          </a:p>
          <a:p>
            <a:pPr indent="-1524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40C42"/>
              </a:buClr>
              <a:buSzPts val="3000"/>
              <a:buFont typeface="Arial"/>
              <a:buNone/>
            </a:pPr>
            <a:r>
              <a:t/>
            </a:r>
            <a:endParaRPr b="1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40C42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declare a reference variable, use the syntax: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b="1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None/>
            </a:pP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ClassName objectRefVar;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34290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 myCircle;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0" y="-381000"/>
            <a:ext cx="982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Declaring/Creating Objects in a Single Step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0" y="2133600"/>
            <a:ext cx="9906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ClassName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objectRefVar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ClassName();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 myCircle = new Circle();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3635375" y="3700462"/>
            <a:ext cx="2590800" cy="45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90" name="Google Shape;190;p25"/>
          <p:cNvCxnSpPr/>
          <p:nvPr/>
        </p:nvCxnSpPr>
        <p:spPr>
          <a:xfrm>
            <a:off x="5105400" y="3268662"/>
            <a:ext cx="0" cy="4302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4876800" y="2968625"/>
            <a:ext cx="1670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Create an object</a:t>
            </a:r>
            <a:endParaRPr/>
          </a:p>
        </p:txBody>
      </p:sp>
      <p:cxnSp>
        <p:nvCxnSpPr>
          <p:cNvPr id="192" name="Google Shape;192;p25"/>
          <p:cNvCxnSpPr/>
          <p:nvPr/>
        </p:nvCxnSpPr>
        <p:spPr>
          <a:xfrm rot="10800000">
            <a:off x="3254375" y="3394075"/>
            <a:ext cx="38100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/>
          <p:nvPr/>
        </p:nvCxnSpPr>
        <p:spPr>
          <a:xfrm flipH="1">
            <a:off x="2667000" y="3394075"/>
            <a:ext cx="60960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94" name="Google Shape;194;p25"/>
          <p:cNvSpPr txBox="1"/>
          <p:nvPr/>
        </p:nvSpPr>
        <p:spPr>
          <a:xfrm>
            <a:off x="2133600" y="2971800"/>
            <a:ext cx="218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b="0" i="0" lang="en-US" sz="1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Assign object reference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Accessing Object’s Members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Referencing the object’s data: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objectRefVar.data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Book Antiqua"/>
              <a:buNone/>
            </a:pPr>
            <a:r>
              <a:rPr b="1" i="1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e.g.,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myCircle.radius</a:t>
            </a:r>
            <a:endParaRPr b="1" i="1" sz="28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Invoking the object’s method: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objectRefVar.methodName(arguments)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Book Antiqua"/>
              <a:buNone/>
            </a:pPr>
            <a:r>
              <a:rPr b="1" i="1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e.g.,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myCircle.getArea()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1008062" y="42068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Trace Code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152400" y="1905000"/>
            <a:ext cx="4800600" cy="1465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D0D0D"/>
                </a:solidFill>
                <a:latin typeface="Times"/>
                <a:ea typeface="Times"/>
                <a:cs typeface="Times"/>
                <a:sym typeface="Times"/>
              </a:rPr>
              <a:t>Circle myCircle = new Circle(5.0);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D0D0D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D0D0D"/>
                </a:solidFill>
                <a:latin typeface="Times"/>
                <a:ea typeface="Times"/>
                <a:cs typeface="Times"/>
                <a:sym typeface="Times"/>
              </a:rPr>
              <a:t>Circle yourCircle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D0D0D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D0D0D"/>
                </a:solidFill>
                <a:latin typeface="Times"/>
                <a:ea typeface="Times"/>
                <a:cs typeface="Times"/>
                <a:sym typeface="Times"/>
              </a:rPr>
              <a:t>yourCircle.radius = 100;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228600" y="1981200"/>
            <a:ext cx="1501775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5838825" y="1009650"/>
            <a:ext cx="2265362" cy="344487"/>
          </a:xfrm>
          <a:prstGeom prst="wedgeRoundRectCallout">
            <a:avLst>
              <a:gd fmla="val 5222" name="adj1"/>
              <a:gd fmla="val 63904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Declare myCircle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6837362" y="204628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no value</a:t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5724525" y="2020887"/>
            <a:ext cx="1133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myCircle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aushan Script"/>
              <a:buNone/>
            </a:pPr>
            <a:r>
              <a:rPr b="0" i="0" lang="en-US" sz="1800" u="none">
                <a:solidFill>
                  <a:schemeClr val="lt2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1366837" y="414337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Trace Code, cont.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152400" y="1905000"/>
            <a:ext cx="4800600" cy="1465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D0D0D"/>
                </a:solidFill>
                <a:latin typeface="Times"/>
                <a:ea typeface="Times"/>
                <a:cs typeface="Times"/>
                <a:sym typeface="Times"/>
              </a:rPr>
              <a:t>Circle myCircle = new Circle(5.0);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D0D0D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D0D0D"/>
                </a:solidFill>
                <a:latin typeface="Times"/>
                <a:ea typeface="Times"/>
                <a:cs typeface="Times"/>
                <a:sym typeface="Times"/>
              </a:rPr>
              <a:t>Circle yourCircle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D0D0D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D0D0D"/>
                </a:solidFill>
                <a:latin typeface="Times"/>
                <a:ea typeface="Times"/>
                <a:cs typeface="Times"/>
                <a:sym typeface="Times"/>
              </a:rPr>
              <a:t>yourCircle.radius = 100;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1922462" y="1970087"/>
            <a:ext cx="1651000" cy="266700"/>
          </a:xfrm>
          <a:prstGeom prst="rect">
            <a:avLst/>
          </a:prstGeom>
          <a:solidFill>
            <a:schemeClr val="accent1">
              <a:alpha val="44705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6" name="Google Shape;22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537" y="2852737"/>
            <a:ext cx="2687637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6837362" y="204628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no value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5724525" y="2020887"/>
            <a:ext cx="1133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myCircle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3881437" y="4695825"/>
            <a:ext cx="1689100" cy="422275"/>
          </a:xfrm>
          <a:prstGeom prst="wedgeRoundRectCallout">
            <a:avLst>
              <a:gd fmla="val 27467" name="adj1"/>
              <a:gd fmla="val -77143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Create a circle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685800" y="285750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Trace Code, cont.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52400" y="1905000"/>
            <a:ext cx="4800600" cy="1465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D0D0D"/>
                </a:solidFill>
                <a:latin typeface="Times"/>
                <a:ea typeface="Times"/>
                <a:cs typeface="Times"/>
                <a:sym typeface="Times"/>
              </a:rPr>
              <a:t>Circle myCircle = new Circle(5.0);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D0D0D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D0D0D"/>
                </a:solidFill>
                <a:latin typeface="Times"/>
                <a:ea typeface="Times"/>
                <a:cs typeface="Times"/>
                <a:sym typeface="Times"/>
              </a:rPr>
              <a:t>Circle yourCircle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D0D0D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D0D0D"/>
                </a:solidFill>
                <a:latin typeface="Times"/>
                <a:ea typeface="Times"/>
                <a:cs typeface="Times"/>
                <a:sym typeface="Times"/>
              </a:rPr>
              <a:t>yourCircle.radius = 100;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1730375" y="1970087"/>
            <a:ext cx="192087" cy="268287"/>
          </a:xfrm>
          <a:prstGeom prst="rect">
            <a:avLst/>
          </a:prstGeom>
          <a:solidFill>
            <a:schemeClr val="accent1">
              <a:alpha val="44705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0" name="Google Shape;24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537" y="2852737"/>
            <a:ext cx="2687637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6837362" y="204628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reference value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5724525" y="2020887"/>
            <a:ext cx="1133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myCircle</a:t>
            </a:r>
            <a:endParaRPr/>
          </a:p>
        </p:txBody>
      </p:sp>
      <p:cxnSp>
        <p:nvCxnSpPr>
          <p:cNvPr id="243" name="Google Shape;243;p29"/>
          <p:cNvCxnSpPr/>
          <p:nvPr/>
        </p:nvCxnSpPr>
        <p:spPr>
          <a:xfrm flipH="1">
            <a:off x="6991350" y="2238375"/>
            <a:ext cx="652462" cy="8064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stealth"/>
          </a:ln>
        </p:spPr>
      </p:cxnSp>
      <p:sp>
        <p:nvSpPr>
          <p:cNvPr id="244" name="Google Shape;244;p29"/>
          <p:cNvSpPr/>
          <p:nvPr/>
        </p:nvSpPr>
        <p:spPr>
          <a:xfrm>
            <a:off x="3151187" y="2928937"/>
            <a:ext cx="2497137" cy="730250"/>
          </a:xfrm>
          <a:prstGeom prst="wedgeRoundRectCallout">
            <a:avLst>
              <a:gd fmla="val 35318" name="adj1"/>
              <a:gd fmla="val -5963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Assign object reference to myCircle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685800" y="285750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Trace Code, cont.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52400" y="1085850"/>
            <a:ext cx="4800600" cy="1465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Circle myCircle = new Circle(5.0);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Circle yourCircle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yourCircle.radius = 100;</a:t>
            </a:r>
            <a:endParaRPr/>
          </a:p>
        </p:txBody>
      </p:sp>
      <p:pic>
        <p:nvPicPr>
          <p:cNvPr id="254" name="Google Shape;254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537" y="2033587"/>
            <a:ext cx="2687637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6837362" y="122713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reference value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5724525" y="1201737"/>
            <a:ext cx="1133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myCircle</a:t>
            </a:r>
            <a:endParaRPr/>
          </a:p>
        </p:txBody>
      </p:sp>
      <p:cxnSp>
        <p:nvCxnSpPr>
          <p:cNvPr id="257" name="Google Shape;257;p30"/>
          <p:cNvCxnSpPr/>
          <p:nvPr/>
        </p:nvCxnSpPr>
        <p:spPr>
          <a:xfrm flipH="1">
            <a:off x="6991350" y="1419225"/>
            <a:ext cx="652462" cy="8064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stealth"/>
          </a:ln>
        </p:spPr>
      </p:cxnSp>
      <p:sp>
        <p:nvSpPr>
          <p:cNvPr id="258" name="Google Shape;258;p30"/>
          <p:cNvSpPr txBox="1"/>
          <p:nvPr/>
        </p:nvSpPr>
        <p:spPr>
          <a:xfrm>
            <a:off x="193675" y="1700212"/>
            <a:ext cx="1651000" cy="268287"/>
          </a:xfrm>
          <a:prstGeom prst="rect">
            <a:avLst/>
          </a:prstGeom>
          <a:solidFill>
            <a:schemeClr val="accent1">
              <a:alpha val="44705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6837362" y="358298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no value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5724525" y="3557587"/>
            <a:ext cx="1228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yourCircle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5646737" y="4887912"/>
            <a:ext cx="2843212" cy="500062"/>
          </a:xfrm>
          <a:prstGeom prst="wedgeRoundRectCallout">
            <a:avLst>
              <a:gd fmla="val 9624" name="adj1"/>
              <a:gd fmla="val -45669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Declare yourCircle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67" name="Google Shape;267;p31"/>
          <p:cNvSpPr txBox="1"/>
          <p:nvPr>
            <p:ph type="title"/>
          </p:nvPr>
        </p:nvSpPr>
        <p:spPr>
          <a:xfrm>
            <a:off x="1524000" y="190500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Trace Code, cont.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152400" y="1085850"/>
            <a:ext cx="4800600" cy="1465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Circle myCircle = new Circle(5.0);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Circle yourCircle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yourCircle.radius = 100;</a:t>
            </a:r>
            <a:endParaRPr/>
          </a:p>
        </p:txBody>
      </p:sp>
      <p:pic>
        <p:nvPicPr>
          <p:cNvPr id="271" name="Google Shape;271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537" y="2033587"/>
            <a:ext cx="2687637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6837362" y="122713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reference value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5724525" y="1201737"/>
            <a:ext cx="1133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myCircle</a:t>
            </a:r>
            <a:endParaRPr/>
          </a:p>
        </p:txBody>
      </p:sp>
      <p:cxnSp>
        <p:nvCxnSpPr>
          <p:cNvPr id="274" name="Google Shape;274;p31"/>
          <p:cNvCxnSpPr/>
          <p:nvPr/>
        </p:nvCxnSpPr>
        <p:spPr>
          <a:xfrm flipH="1">
            <a:off x="6991350" y="1419225"/>
            <a:ext cx="652462" cy="8064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stealth"/>
          </a:ln>
        </p:spPr>
      </p:cxnSp>
      <p:sp>
        <p:nvSpPr>
          <p:cNvPr id="275" name="Google Shape;275;p31"/>
          <p:cNvSpPr txBox="1"/>
          <p:nvPr/>
        </p:nvSpPr>
        <p:spPr>
          <a:xfrm>
            <a:off x="6837362" y="358298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no value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5724525" y="3557587"/>
            <a:ext cx="1228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yourCircle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2074862" y="1662112"/>
            <a:ext cx="1268412" cy="307975"/>
          </a:xfrm>
          <a:prstGeom prst="rect">
            <a:avLst/>
          </a:prstGeom>
          <a:solidFill>
            <a:schemeClr val="accent1">
              <a:alpha val="44705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725" y="4351337"/>
            <a:ext cx="2687637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/>
          <p:nvPr/>
        </p:nvSpPr>
        <p:spPr>
          <a:xfrm>
            <a:off x="3573462" y="4927600"/>
            <a:ext cx="1804987" cy="652462"/>
          </a:xfrm>
          <a:prstGeom prst="wedgeRoundRectCallout">
            <a:avLst>
              <a:gd fmla="val 30073" name="adj1"/>
              <a:gd fmla="val -8041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Create a new Circle object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85" name="Google Shape;285;p32"/>
          <p:cNvSpPr txBox="1"/>
          <p:nvPr>
            <p:ph type="title"/>
          </p:nvPr>
        </p:nvSpPr>
        <p:spPr>
          <a:xfrm>
            <a:off x="685800" y="285750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Trace Code, cont.</a:t>
            </a:r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152400" y="1085850"/>
            <a:ext cx="4800600" cy="1465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Circle myCircle = new Circle(5.0);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Circle yourCircle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yourCircle.radius = 100;</a:t>
            </a:r>
            <a:endParaRPr/>
          </a:p>
        </p:txBody>
      </p:sp>
      <p:pic>
        <p:nvPicPr>
          <p:cNvPr id="289" name="Google Shape;289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537" y="2033587"/>
            <a:ext cx="2687637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/>
        </p:nvSpPr>
        <p:spPr>
          <a:xfrm>
            <a:off x="6837362" y="122713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reference value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5724525" y="1201737"/>
            <a:ext cx="1133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myCircle</a:t>
            </a:r>
            <a:endParaRPr/>
          </a:p>
        </p:txBody>
      </p:sp>
      <p:cxnSp>
        <p:nvCxnSpPr>
          <p:cNvPr id="292" name="Google Shape;292;p32"/>
          <p:cNvCxnSpPr/>
          <p:nvPr/>
        </p:nvCxnSpPr>
        <p:spPr>
          <a:xfrm flipH="1">
            <a:off x="6991350" y="1419225"/>
            <a:ext cx="652462" cy="8064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stealth"/>
          </a:ln>
        </p:spPr>
      </p:cxnSp>
      <p:sp>
        <p:nvSpPr>
          <p:cNvPr id="293" name="Google Shape;293;p32"/>
          <p:cNvSpPr txBox="1"/>
          <p:nvPr/>
        </p:nvSpPr>
        <p:spPr>
          <a:xfrm>
            <a:off x="6837362" y="358298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reference value</a:t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5724525" y="3557587"/>
            <a:ext cx="1228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yourCircle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1844675" y="1700212"/>
            <a:ext cx="230187" cy="268287"/>
          </a:xfrm>
          <a:prstGeom prst="rect">
            <a:avLst/>
          </a:prstGeom>
          <a:solidFill>
            <a:schemeClr val="accent1">
              <a:alpha val="44705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725" y="4351337"/>
            <a:ext cx="2687637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/>
          <p:nvPr/>
        </p:nvSpPr>
        <p:spPr>
          <a:xfrm>
            <a:off x="3343275" y="4119562"/>
            <a:ext cx="2495550" cy="692150"/>
          </a:xfrm>
          <a:prstGeom prst="wedgeRoundRectCallout">
            <a:avLst>
              <a:gd fmla="val 31974" name="adj1"/>
              <a:gd fmla="val -545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Assign object reference to yourCircle</a:t>
            </a:r>
            <a:endParaRPr/>
          </a:p>
        </p:txBody>
      </p:sp>
      <p:cxnSp>
        <p:nvCxnSpPr>
          <p:cNvPr id="298" name="Google Shape;298;p32"/>
          <p:cNvCxnSpPr/>
          <p:nvPr/>
        </p:nvCxnSpPr>
        <p:spPr>
          <a:xfrm flipH="1">
            <a:off x="7107237" y="3813175"/>
            <a:ext cx="652462" cy="8064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stealth"/>
          </a:ln>
        </p:spPr>
      </p:cxn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Objectives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117475" y="1219200"/>
            <a:ext cx="8874125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describe objects and classes, and use classes to model objects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UML graphical notation to describe classes and objects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demonstrate how to define classes and create objects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objects using constructors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access objects via object reference variables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define a reference variable using a reference type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access an object’s data and methods using the object member access operator (.)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define data fields of reference types and assign default values for an object’s data fields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distinguish between object reference variables and primitive data type variables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distinguish between instance and static variables and methods 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define private data fields with appropriate get and set methods 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encapsulate data fields to make classes easy to maintain 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methods with object arguments and differentiate between primitive-type arguments and object-type arguments 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store and process objects in arrays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write method overloading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04" name="Google Shape;304;p33"/>
          <p:cNvSpPr txBox="1"/>
          <p:nvPr>
            <p:ph type="title"/>
          </p:nvPr>
        </p:nvSpPr>
        <p:spPr>
          <a:xfrm>
            <a:off x="685800" y="285750"/>
            <a:ext cx="7772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Trace Code, cont.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152400" y="1085850"/>
            <a:ext cx="4800600" cy="1465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Circle myCircle = new Circle(5.0);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Circle yourCircle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yourCircle.radius = 100;</a:t>
            </a:r>
            <a:endParaRPr/>
          </a:p>
        </p:txBody>
      </p:sp>
      <p:pic>
        <p:nvPicPr>
          <p:cNvPr id="308" name="Google Shape;30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537" y="2046287"/>
            <a:ext cx="2687637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/>
        </p:nvSpPr>
        <p:spPr>
          <a:xfrm>
            <a:off x="6837362" y="122713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reference value</a:t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5724525" y="1201737"/>
            <a:ext cx="1133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myCircle</a:t>
            </a:r>
            <a:endParaRPr/>
          </a:p>
        </p:txBody>
      </p:sp>
      <p:cxnSp>
        <p:nvCxnSpPr>
          <p:cNvPr id="311" name="Google Shape;311;p33"/>
          <p:cNvCxnSpPr/>
          <p:nvPr/>
        </p:nvCxnSpPr>
        <p:spPr>
          <a:xfrm flipH="1">
            <a:off x="6991350" y="1419225"/>
            <a:ext cx="652462" cy="8064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stealth"/>
          </a:ln>
        </p:spPr>
      </p:cxnSp>
      <p:sp>
        <p:nvSpPr>
          <p:cNvPr id="312" name="Google Shape;312;p33"/>
          <p:cNvSpPr txBox="1"/>
          <p:nvPr/>
        </p:nvSpPr>
        <p:spPr>
          <a:xfrm>
            <a:off x="6837362" y="3582987"/>
            <a:ext cx="1524000" cy="306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reference value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5724525" y="3557587"/>
            <a:ext cx="1228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yourCircle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193675" y="2238375"/>
            <a:ext cx="4456112" cy="268287"/>
          </a:xfrm>
          <a:prstGeom prst="rect">
            <a:avLst/>
          </a:prstGeom>
          <a:solidFill>
            <a:schemeClr val="accent1">
              <a:alpha val="44705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15" name="Google Shape;3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725" y="4351337"/>
            <a:ext cx="2687637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3"/>
          <p:cNvSpPr/>
          <p:nvPr/>
        </p:nvSpPr>
        <p:spPr>
          <a:xfrm>
            <a:off x="3035300" y="4849812"/>
            <a:ext cx="2497137" cy="806450"/>
          </a:xfrm>
          <a:prstGeom prst="wedgeRoundRectCallout">
            <a:avLst>
              <a:gd fmla="val 26626" name="adj1"/>
              <a:gd fmla="val 9099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Change radius in yourCircle</a:t>
            </a:r>
            <a:endParaRPr/>
          </a:p>
        </p:txBody>
      </p:sp>
      <p:cxnSp>
        <p:nvCxnSpPr>
          <p:cNvPr id="317" name="Google Shape;317;p33"/>
          <p:cNvCxnSpPr/>
          <p:nvPr/>
        </p:nvCxnSpPr>
        <p:spPr>
          <a:xfrm flipH="1">
            <a:off x="7107237" y="3813175"/>
            <a:ext cx="652462" cy="8064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stealth"/>
          </a:ln>
        </p:spPr>
      </p:cxn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23" name="Google Shape;323;p34"/>
          <p:cNvSpPr txBox="1"/>
          <p:nvPr>
            <p:ph type="title"/>
          </p:nvPr>
        </p:nvSpPr>
        <p:spPr>
          <a:xfrm>
            <a:off x="152400" y="3048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Caution</a:t>
            </a:r>
            <a:endParaRPr/>
          </a:p>
        </p:txBody>
      </p:sp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152400" y="1219200"/>
            <a:ext cx="8991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you use </a:t>
            </a:r>
            <a:endParaRPr/>
          </a:p>
          <a:p>
            <a:pPr indent="-285749" lvl="1" marL="9794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Math.methodName(arguments)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Math.pow(3, 2.5)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invoke a method in the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invoke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getArea()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Circle1.getArea()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The answer is no.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methods used before this are static methods, which are defined using the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keyword. However,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getArea()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non-static. It must be invoked from an object using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1" marL="9794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objectRefVar.methodName(arguments)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myCircle.getArea()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explanations will be given in the section on “Static Variables, Constants, and Methods.”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30" name="Google Shape;330;p35"/>
          <p:cNvSpPr txBox="1"/>
          <p:nvPr>
            <p:ph type="title"/>
          </p:nvPr>
        </p:nvSpPr>
        <p:spPr>
          <a:xfrm>
            <a:off x="685800" y="228600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Reference Data Fields</a:t>
            </a:r>
            <a:endParaRPr/>
          </a:p>
        </p:txBody>
      </p:sp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304800" y="1219200"/>
            <a:ext cx="8458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fields can be of reference types. For example, the following </a:t>
            </a: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contains a data field </a:t>
            </a: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type.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304800" y="2667000"/>
            <a:ext cx="86106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endParaRPr b="0" i="0" sz="16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String name; // name has default value null</a:t>
            </a:r>
            <a:endParaRPr b="0" i="0" sz="16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int age; // age has default value 0</a:t>
            </a:r>
            <a:endParaRPr b="0" i="0" sz="16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isScienceMajor; // isScienceMajor has default value false</a:t>
            </a:r>
            <a:endParaRPr b="0" i="0" sz="16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char gender; // c has default value '\u0000'</a:t>
            </a:r>
            <a:endParaRPr b="0" i="0" sz="16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38" name="Google Shape;338;p36"/>
          <p:cNvSpPr txBox="1"/>
          <p:nvPr>
            <p:ph type="title"/>
          </p:nvPr>
        </p:nvSpPr>
        <p:spPr>
          <a:xfrm>
            <a:off x="685800" y="228600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null Value</a:t>
            </a:r>
            <a:endParaRPr/>
          </a:p>
        </p:txBody>
      </p:sp>
      <p:sp>
        <p:nvSpPr>
          <p:cNvPr id="339" name="Google Shape;339;p36"/>
          <p:cNvSpPr txBox="1"/>
          <p:nvPr>
            <p:ph idx="1" type="body"/>
          </p:nvPr>
        </p:nvSpPr>
        <p:spPr>
          <a:xfrm>
            <a:off x="304800" y="10668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3600"/>
              <a:buFont typeface="Arial"/>
              <a:buChar char="•"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data field of a reference type does not reference any object, the data field holds a special literal value, null. 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45" name="Google Shape;345;p37"/>
          <p:cNvSpPr txBox="1"/>
          <p:nvPr>
            <p:ph type="title"/>
          </p:nvPr>
        </p:nvSpPr>
        <p:spPr>
          <a:xfrm>
            <a:off x="685800" y="228600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Default Value for a Data Field</a:t>
            </a:r>
            <a:endParaRPr/>
          </a:p>
        </p:txBody>
      </p:sp>
      <p:sp>
        <p:nvSpPr>
          <p:cNvPr id="346" name="Google Shape;346;p37"/>
          <p:cNvSpPr txBox="1"/>
          <p:nvPr>
            <p:ph idx="1" type="body"/>
          </p:nvPr>
        </p:nvSpPr>
        <p:spPr>
          <a:xfrm>
            <a:off x="304800" y="12192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default value of a data field is null for a reference type, 0 for a numeric type, false for a boolean type, and '\u0000' for a char type. However, Java assigns no default value to a local variable inside a method. </a:t>
            </a:r>
            <a:endParaRPr/>
          </a:p>
        </p:txBody>
      </p:sp>
      <p:sp>
        <p:nvSpPr>
          <p:cNvPr id="347" name="Google Shape;347;p37"/>
          <p:cNvSpPr txBox="1"/>
          <p:nvPr/>
        </p:nvSpPr>
        <p:spPr>
          <a:xfrm>
            <a:off x="228600" y="3276600"/>
            <a:ext cx="876300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 student = new Student();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System.out.println("name? " + student.name);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System.out.println("age? " + student.age);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System.out.println("isScienceMajor? " + student.isScienceMajor);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System.out.println("gender? " + student.gender);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53" name="Google Shape;353;p38"/>
          <p:cNvSpPr txBox="1"/>
          <p:nvPr>
            <p:ph type="title"/>
          </p:nvPr>
        </p:nvSpPr>
        <p:spPr>
          <a:xfrm>
            <a:off x="685800" y="228600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  <a:endParaRPr/>
          </a:p>
        </p:txBody>
      </p:sp>
      <p:sp>
        <p:nvSpPr>
          <p:cNvPr id="354" name="Google Shape;354;p38"/>
          <p:cNvSpPr txBox="1"/>
          <p:nvPr>
            <p:ph idx="1" type="body"/>
          </p:nvPr>
        </p:nvSpPr>
        <p:spPr>
          <a:xfrm>
            <a:off x="381000" y="2438400"/>
            <a:ext cx="8610600" cy="26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 b="1" i="0" sz="18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 b="1" i="0" sz="18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  int x; // x has no default value</a:t>
            </a:r>
            <a:endParaRPr b="1" i="0" sz="18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y; // y has no default value</a:t>
            </a:r>
            <a:endParaRPr b="1" i="0" sz="18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System.out.println("x is " + x); </a:t>
            </a:r>
            <a:endParaRPr b="1" i="0" sz="18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System.out.println("y is " + y); </a:t>
            </a:r>
            <a:endParaRPr b="1" i="0" sz="18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>
              <a:solidFill>
                <a:srgbClr val="0D0D0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55" name="Google Shape;355;p38"/>
          <p:cNvCxnSpPr/>
          <p:nvPr/>
        </p:nvCxnSpPr>
        <p:spPr>
          <a:xfrm flipH="1">
            <a:off x="2819400" y="3886200"/>
            <a:ext cx="2133600" cy="1676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stealth"/>
            <a:tailEnd len="med" w="med" type="none"/>
          </a:ln>
        </p:spPr>
      </p:cxnSp>
      <p:cxnSp>
        <p:nvCxnSpPr>
          <p:cNvPr id="356" name="Google Shape;356;p38"/>
          <p:cNvCxnSpPr/>
          <p:nvPr/>
        </p:nvCxnSpPr>
        <p:spPr>
          <a:xfrm flipH="1">
            <a:off x="3048000" y="4267200"/>
            <a:ext cx="1905000" cy="1295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stealth"/>
            <a:tailEnd len="med" w="med" type="none"/>
          </a:ln>
        </p:spPr>
      </p:cxnSp>
      <p:sp>
        <p:nvSpPr>
          <p:cNvPr id="357" name="Google Shape;357;p38"/>
          <p:cNvSpPr txBox="1"/>
          <p:nvPr/>
        </p:nvSpPr>
        <p:spPr>
          <a:xfrm>
            <a:off x="2438400" y="5638800"/>
            <a:ext cx="342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Compilation error: variables not initialized</a:t>
            </a:r>
            <a:endParaRPr/>
          </a:p>
        </p:txBody>
      </p:sp>
      <p:sp>
        <p:nvSpPr>
          <p:cNvPr id="358" name="Google Shape;358;p38"/>
          <p:cNvSpPr txBox="1"/>
          <p:nvPr/>
        </p:nvSpPr>
        <p:spPr>
          <a:xfrm>
            <a:off x="381000" y="12192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assigns no default value to a local variable inside a method.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64" name="Google Shape;364;p39"/>
          <p:cNvSpPr txBox="1"/>
          <p:nvPr>
            <p:ph type="title"/>
          </p:nvPr>
        </p:nvSpPr>
        <p:spPr>
          <a:xfrm>
            <a:off x="0" y="381000"/>
            <a:ext cx="9144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Differences between Variables of </a:t>
            </a:r>
            <a:b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Primitive Data Types and Object Types</a:t>
            </a:r>
            <a:br>
              <a:rPr b="1" i="0" lang="en-US" sz="4000" u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endParaRPr/>
          </a:p>
        </p:txBody>
      </p:sp>
      <p:sp>
        <p:nvSpPr>
          <p:cNvPr id="365" name="Google Shape;365;p39"/>
          <p:cNvSpPr txBox="1"/>
          <p:nvPr/>
        </p:nvSpPr>
        <p:spPr>
          <a:xfrm>
            <a:off x="3113087" y="24272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2371725" y="2886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67" name="Google Shape;3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52600"/>
            <a:ext cx="86106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73" name="Google Shape;373;p40"/>
          <p:cNvSpPr txBox="1"/>
          <p:nvPr>
            <p:ph type="title"/>
          </p:nvPr>
        </p:nvSpPr>
        <p:spPr>
          <a:xfrm>
            <a:off x="685800" y="-15240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Copying Variables of Primitive Data Types and Object Types</a:t>
            </a:r>
            <a:endParaRPr/>
          </a:p>
        </p:txBody>
      </p:sp>
      <p:sp>
        <p:nvSpPr>
          <p:cNvPr id="374" name="Google Shape;374;p40"/>
          <p:cNvSpPr txBox="1"/>
          <p:nvPr/>
        </p:nvSpPr>
        <p:spPr>
          <a:xfrm>
            <a:off x="0" y="2557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0" y="2830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76" name="Google Shape;3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1662112"/>
            <a:ext cx="3763962" cy="209073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0"/>
          <p:cNvSpPr txBox="1"/>
          <p:nvPr/>
        </p:nvSpPr>
        <p:spPr>
          <a:xfrm>
            <a:off x="0" y="2557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9350" y="3621087"/>
            <a:ext cx="5340350" cy="270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Garbage Collection</a:t>
            </a:r>
            <a:endParaRPr/>
          </a:p>
        </p:txBody>
      </p:sp>
      <p:sp>
        <p:nvSpPr>
          <p:cNvPr id="385" name="Google Shape;385;p41"/>
          <p:cNvSpPr txBox="1"/>
          <p:nvPr>
            <p:ph idx="1" type="body"/>
          </p:nvPr>
        </p:nvSpPr>
        <p:spPr>
          <a:xfrm>
            <a:off x="685800" y="1371600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shown in the previous figure, after the assignment statement c1 = c2, c1 points to the same object referenced by c2. The object previously referenced by c1 is no longer referenced. This object is known as garbage. Garbage is automatically collected by JVM.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91" name="Google Shape;391;p42"/>
          <p:cNvSpPr txBox="1"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Garbage Collection, cont</a:t>
            </a:r>
            <a:endParaRPr/>
          </a:p>
        </p:txBody>
      </p:sp>
      <p:sp>
        <p:nvSpPr>
          <p:cNvPr id="392" name="Google Shape;392;p42"/>
          <p:cNvSpPr txBox="1"/>
          <p:nvPr>
            <p:ph idx="1" type="body"/>
          </p:nvPr>
        </p:nvSpPr>
        <p:spPr>
          <a:xfrm>
            <a:off x="685800" y="1371600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urier"/>
              <a:buNone/>
            </a:pPr>
            <a:r>
              <a:rPr b="1" i="0" lang="en-US" sz="3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>
                <a:solidFill>
                  <a:srgbClr val="DE2C28"/>
                </a:solidFill>
                <a:latin typeface="Arial"/>
                <a:ea typeface="Arial"/>
                <a:cs typeface="Arial"/>
                <a:sym typeface="Arial"/>
              </a:rPr>
              <a:t>TIP: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know that an object is no longer needed, you can explicitly assign null to a reference variable for the object. The JVM will automatically collect the space if the object is not referenced by any variable</a:t>
            </a:r>
            <a:r>
              <a:rPr b="1" i="0" lang="en-US" sz="3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6858000" y="63246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4-</a:t>
            </a: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Writing Classes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990600" y="1219200"/>
            <a:ext cx="7924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programs we’ve written in previous examples have used classes defined in the Java standard class library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will begin to design programs that rely on classes that we write ourselves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that contains the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is just the starting point of a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object-oriented programming is based on defining classes that represent objects with well-defined characteristics and functionality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98" name="Google Shape;398;p43"/>
          <p:cNvSpPr txBox="1"/>
          <p:nvPr>
            <p:ph type="title"/>
          </p:nvPr>
        </p:nvSpPr>
        <p:spPr>
          <a:xfrm>
            <a:off x="354012" y="152400"/>
            <a:ext cx="8256587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Instance Variables, and Methods </a:t>
            </a:r>
            <a:b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/>
          </a:p>
        </p:txBody>
      </p:sp>
      <p:sp>
        <p:nvSpPr>
          <p:cNvPr id="399" name="Google Shape;399;p43"/>
          <p:cNvSpPr txBox="1"/>
          <p:nvPr/>
        </p:nvSpPr>
        <p:spPr>
          <a:xfrm>
            <a:off x="533400" y="1524000"/>
            <a:ext cx="792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Rounded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Instance variables belong to a specific instance.</a:t>
            </a:r>
            <a:endParaRPr/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None/>
            </a:pPr>
            <a:r>
              <a:t/>
            </a:r>
            <a:endParaRPr b="1" i="0" sz="3000" u="non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Rounded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Instance methods are invoked by an instance of the class.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05" name="Google Shape;405;p44"/>
          <p:cNvSpPr txBox="1"/>
          <p:nvPr>
            <p:ph type="title"/>
          </p:nvPr>
        </p:nvSpPr>
        <p:spPr>
          <a:xfrm>
            <a:off x="152400" y="-152400"/>
            <a:ext cx="89916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Static Variables, Constants, and Methods</a:t>
            </a:r>
            <a:endParaRPr/>
          </a:p>
        </p:txBody>
      </p:sp>
      <p:sp>
        <p:nvSpPr>
          <p:cNvPr id="406" name="Google Shape;406;p44"/>
          <p:cNvSpPr txBox="1"/>
          <p:nvPr/>
        </p:nvSpPr>
        <p:spPr>
          <a:xfrm>
            <a:off x="381000" y="1828800"/>
            <a:ext cx="8382000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Rounded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Static variables are shared by all the instances of the class.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Rounded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Static methods are not tied to a specific object.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Rounded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Static constants are final variables shared by all the instances of the class.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12" name="Google Shape;412;p45"/>
          <p:cNvSpPr txBox="1"/>
          <p:nvPr>
            <p:ph type="title"/>
          </p:nvPr>
        </p:nvSpPr>
        <p:spPr>
          <a:xfrm>
            <a:off x="0" y="-152400"/>
            <a:ext cx="91440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Static Variables, Constants, and Methods, cont.</a:t>
            </a:r>
            <a:endParaRPr/>
          </a:p>
        </p:txBody>
      </p:sp>
      <p:sp>
        <p:nvSpPr>
          <p:cNvPr id="413" name="Google Shape;413;p45"/>
          <p:cNvSpPr txBox="1"/>
          <p:nvPr/>
        </p:nvSpPr>
        <p:spPr>
          <a:xfrm>
            <a:off x="228600" y="1600200"/>
            <a:ext cx="83820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Rounded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To declare static variables, constants, and methods, use the static modifier.</a:t>
            </a:r>
            <a:endParaRPr/>
          </a:p>
        </p:txBody>
      </p:sp>
      <p:pic>
        <p:nvPicPr>
          <p:cNvPr id="414" name="Google Shape;4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162" y="2971800"/>
            <a:ext cx="9136062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20" name="Google Shape;420;p46"/>
          <p:cNvSpPr txBox="1"/>
          <p:nvPr>
            <p:ph type="title"/>
          </p:nvPr>
        </p:nvSpPr>
        <p:spPr>
          <a:xfrm>
            <a:off x="0" y="9525"/>
            <a:ext cx="88392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of  Using Instance and Static/Class </a:t>
            </a:r>
            <a:br>
              <a:rPr b="0" i="0" lang="en-US" sz="2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Variables and Method</a:t>
            </a:r>
            <a:endParaRPr/>
          </a:p>
        </p:txBody>
      </p:sp>
      <p:sp>
        <p:nvSpPr>
          <p:cNvPr id="421" name="Google Shape;421;p46"/>
          <p:cNvSpPr txBox="1"/>
          <p:nvPr>
            <p:ph idx="1" type="body"/>
          </p:nvPr>
        </p:nvSpPr>
        <p:spPr>
          <a:xfrm>
            <a:off x="-76200" y="1206500"/>
            <a:ext cx="899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800" u="none">
                <a:solidFill>
                  <a:srgbClr val="DE2C28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 the roles of instance and class variables and their uses. This example adds a static/class variable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numberOfObjects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track the number of Circle objects created.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22" name="Google Shape;422;p46"/>
          <p:cNvSpPr txBox="1"/>
          <p:nvPr/>
        </p:nvSpPr>
        <p:spPr>
          <a:xfrm>
            <a:off x="76200" y="2868612"/>
            <a:ext cx="3838575" cy="34782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Circle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double radius=1.0;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int numberOfObjects;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Circle(){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numberOfObjects++;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Circle(double newRadius){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radius=newRadius;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numberOfObjects++;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/>
        </p:nvSpPr>
        <p:spPr>
          <a:xfrm>
            <a:off x="3914775" y="2882900"/>
            <a:ext cx="5153025" cy="25542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getArea(){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return Math.pow(radius,2)*Math.PI;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int getNumberOfObjects(){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return numberOfObjects;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}//end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idx="1" type="body"/>
          </p:nvPr>
        </p:nvSpPr>
        <p:spPr>
          <a:xfrm>
            <a:off x="76200" y="1112837"/>
            <a:ext cx="8610600" cy="5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TestCircle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Circle circle1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System.out.println("Circle 1: Radius="+circle1.radius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+"  Area= "+circle1.getArea());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System.out.println("Number of Circle objects: 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+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Circle.numberOfObjects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Circle circle2 = new Circle(2.5);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System.out.println("Circle 2: Radius="+circle2.radius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+"  Area= "+circle2.getArea());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System.out.println("Number of Circle objects: 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 Circle.numberOfObjects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System.out.println("Number of Circle objects: "    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+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Circle.getNumberOfObjects()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7"/>
          <p:cNvSpPr txBox="1"/>
          <p:nvPr>
            <p:ph type="title"/>
          </p:nvPr>
        </p:nvSpPr>
        <p:spPr>
          <a:xfrm>
            <a:off x="0" y="9525"/>
            <a:ext cx="88392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of  Using Instance and Static/Class </a:t>
            </a:r>
            <a:br>
              <a:rPr b="0" i="0" lang="en-US" sz="2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Variables and Method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35" name="Google Shape;435;p48"/>
          <p:cNvSpPr txBox="1"/>
          <p:nvPr>
            <p:ph type="title"/>
          </p:nvPr>
        </p:nvSpPr>
        <p:spPr>
          <a:xfrm>
            <a:off x="0" y="-152400"/>
            <a:ext cx="9296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Visibility Modifiers and </a:t>
            </a:r>
            <a:b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Accessor/Mutator Methods</a:t>
            </a:r>
            <a:endParaRPr/>
          </a:p>
        </p:txBody>
      </p:sp>
      <p:sp>
        <p:nvSpPr>
          <p:cNvPr id="436" name="Google Shape;436;p48"/>
          <p:cNvSpPr txBox="1"/>
          <p:nvPr>
            <p:ph idx="1" type="body"/>
          </p:nvPr>
        </p:nvSpPr>
        <p:spPr>
          <a:xfrm>
            <a:off x="304800" y="12192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the class, variable, or method can be accessed by any class in the same  package.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7" name="Google Shape;437;p48"/>
          <p:cNvSpPr txBox="1"/>
          <p:nvPr/>
        </p:nvSpPr>
        <p:spPr>
          <a:xfrm>
            <a:off x="304800" y="2667000"/>
            <a:ext cx="8686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49262" lvl="0" marL="4492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9262" lvl="0" marL="449262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class, data, or method is visible to any class in any package. </a:t>
            </a:r>
            <a:endParaRPr/>
          </a:p>
          <a:p>
            <a:pPr indent="-449262" lvl="0" marL="44926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9262" lvl="0" marL="449262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or methods can be accessed only by the declaring class.</a:t>
            </a:r>
            <a:endParaRPr/>
          </a:p>
          <a:p>
            <a:pPr indent="-449262" lvl="0" marL="449262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</a:t>
            </a: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are used to read and modify private properties.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/>
        </p:nvSpPr>
        <p:spPr>
          <a:xfrm>
            <a:off x="6858000" y="63246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4-</a:t>
            </a: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43" name="Google Shape;443;p49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Accessors and Mutators</a:t>
            </a:r>
            <a:endParaRPr/>
          </a:p>
        </p:txBody>
      </p:sp>
      <p:sp>
        <p:nvSpPr>
          <p:cNvPr id="444" name="Google Shape;444;p49"/>
          <p:cNvSpPr txBox="1"/>
          <p:nvPr>
            <p:ph idx="1" type="body"/>
          </p:nvPr>
        </p:nvSpPr>
        <p:spPr>
          <a:xfrm>
            <a:off x="7937" y="12192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instance data is private, a class usually provides services to access and modify data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accessor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the current value of a 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1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mutator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changes the value of a 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names of accessor and mutator methods take the form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respectively, where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name of the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sometimes called “getters” and “setters”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/>
        </p:nvSpPr>
        <p:spPr>
          <a:xfrm>
            <a:off x="6858000" y="63246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4-</a:t>
            </a: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50" name="Google Shape;450;p50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Mutator Restrictions</a:t>
            </a:r>
            <a:endParaRPr/>
          </a:p>
        </p:txBody>
      </p:sp>
      <p:sp>
        <p:nvSpPr>
          <p:cNvPr id="451" name="Google Shape;451;p50"/>
          <p:cNvSpPr txBox="1"/>
          <p:nvPr>
            <p:ph idx="1" type="body"/>
          </p:nvPr>
        </p:nvSpPr>
        <p:spPr>
          <a:xfrm>
            <a:off x="381000" y="1524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mutators gives the class designer the ability to restrict a client’s options to modify an object’s state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mutator is often designed so that the values of variables can be set only within particular limits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57" name="Google Shape;457;p51"/>
          <p:cNvSpPr txBox="1"/>
          <p:nvPr/>
        </p:nvSpPr>
        <p:spPr>
          <a:xfrm>
            <a:off x="2286000" y="2084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58" name="Google Shape;458;p51"/>
          <p:cNvSpPr txBox="1"/>
          <p:nvPr/>
        </p:nvSpPr>
        <p:spPr>
          <a:xfrm>
            <a:off x="1971675" y="24860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59" name="Google Shape;459;p51"/>
          <p:cNvSpPr txBox="1"/>
          <p:nvPr/>
        </p:nvSpPr>
        <p:spPr>
          <a:xfrm>
            <a:off x="461962" y="5233987"/>
            <a:ext cx="841533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private modifier restricts access to within a class, the default modifier restricts access to within a package, and the public modifier enables unrestricted access. </a:t>
            </a:r>
            <a:endParaRPr/>
          </a:p>
        </p:txBody>
      </p:sp>
      <p:sp>
        <p:nvSpPr>
          <p:cNvPr id="460" name="Google Shape;460;p51"/>
          <p:cNvSpPr txBox="1"/>
          <p:nvPr/>
        </p:nvSpPr>
        <p:spPr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61" name="Google Shape;4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7" y="227012"/>
            <a:ext cx="8834437" cy="317341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1"/>
          <p:cNvSpPr txBox="1"/>
          <p:nvPr/>
        </p:nvSpPr>
        <p:spPr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63" name="Google Shape;46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675" y="3505200"/>
            <a:ext cx="8832850" cy="164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69" name="Google Shape;469;p52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NOTE</a:t>
            </a:r>
            <a:endParaRPr/>
          </a:p>
        </p:txBody>
      </p:sp>
      <p:sp>
        <p:nvSpPr>
          <p:cNvPr id="470" name="Google Shape;470;p52"/>
          <p:cNvSpPr txBox="1"/>
          <p:nvPr/>
        </p:nvSpPr>
        <p:spPr>
          <a:xfrm>
            <a:off x="304800" y="1066800"/>
            <a:ext cx="8534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cannot access its private members, as shown in (b). It is OK, however, if the object is declared in its own class, as shown in (a).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71" name="Google Shape;471;p52"/>
          <p:cNvSpPr txBox="1"/>
          <p:nvPr/>
        </p:nvSpPr>
        <p:spPr>
          <a:xfrm>
            <a:off x="0" y="2500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72" name="Google Shape;4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3044825"/>
            <a:ext cx="8763000" cy="286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7620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Example: User Defined Class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838200"/>
            <a:ext cx="8915400" cy="565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3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78" name="Google Shape;478;p53"/>
          <p:cNvSpPr txBox="1"/>
          <p:nvPr>
            <p:ph type="title"/>
          </p:nvPr>
        </p:nvSpPr>
        <p:spPr>
          <a:xfrm>
            <a:off x="685800" y="0"/>
            <a:ext cx="84582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Why Data Fields Should Be private?</a:t>
            </a:r>
            <a:endParaRPr/>
          </a:p>
        </p:txBody>
      </p:sp>
      <p:sp>
        <p:nvSpPr>
          <p:cNvPr id="479" name="Google Shape;479;p53"/>
          <p:cNvSpPr txBox="1"/>
          <p:nvPr>
            <p:ph idx="1" type="body"/>
          </p:nvPr>
        </p:nvSpPr>
        <p:spPr>
          <a:xfrm>
            <a:off x="609600" y="1676400"/>
            <a:ext cx="7848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3400"/>
              <a:buFont typeface="Arial"/>
              <a:buChar char="•"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protect data.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rgbClr val="C40C42"/>
              </a:buClr>
              <a:buSzPts val="3400"/>
              <a:buFont typeface="Arial"/>
              <a:buChar char="•"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class easy to maintain.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85" name="Google Shape;485;p54"/>
          <p:cNvSpPr txBox="1"/>
          <p:nvPr>
            <p:ph type="title"/>
          </p:nvPr>
        </p:nvSpPr>
        <p:spPr>
          <a:xfrm>
            <a:off x="0" y="0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of Data Field Encapsulation</a:t>
            </a:r>
            <a:endParaRPr/>
          </a:p>
        </p:txBody>
      </p:sp>
      <p:sp>
        <p:nvSpPr>
          <p:cNvPr id="486" name="Google Shape;486;p54"/>
          <p:cNvSpPr txBox="1"/>
          <p:nvPr/>
        </p:nvSpPr>
        <p:spPr>
          <a:xfrm>
            <a:off x="0" y="2563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87" name="Google Shape;48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" y="1893887"/>
            <a:ext cx="8932862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93" name="Google Shape;493;p55"/>
          <p:cNvSpPr txBox="1"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Passing Objects to Methods</a:t>
            </a:r>
            <a:endParaRPr/>
          </a:p>
        </p:txBody>
      </p:sp>
      <p:sp>
        <p:nvSpPr>
          <p:cNvPr id="494" name="Google Shape;494;p55"/>
          <p:cNvSpPr txBox="1"/>
          <p:nvPr>
            <p:ph idx="1" type="body"/>
          </p:nvPr>
        </p:nvSpPr>
        <p:spPr>
          <a:xfrm>
            <a:off x="685800" y="1657350"/>
            <a:ext cx="7848600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Passing by value for primitive type value (the value is passed to the parameter)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Passing by value for reference type value (the value is the reference to the object)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500" name="Google Shape;500;p56"/>
          <p:cNvSpPr txBox="1"/>
          <p:nvPr>
            <p:ph type="title"/>
          </p:nvPr>
        </p:nvSpPr>
        <p:spPr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Passing Objects to Methods, cont.</a:t>
            </a:r>
            <a:endParaRPr/>
          </a:p>
        </p:txBody>
      </p:sp>
      <p:sp>
        <p:nvSpPr>
          <p:cNvPr id="501" name="Google Shape;501;p56"/>
          <p:cNvSpPr txBox="1"/>
          <p:nvPr/>
        </p:nvSpPr>
        <p:spPr>
          <a:xfrm>
            <a:off x="2598737" y="2114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2" name="Google Shape;502;p56"/>
          <p:cNvSpPr txBox="1"/>
          <p:nvPr/>
        </p:nvSpPr>
        <p:spPr>
          <a:xfrm>
            <a:off x="2598737" y="2114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3" name="Google Shape;503;p56"/>
          <p:cNvSpPr txBox="1"/>
          <p:nvPr/>
        </p:nvSpPr>
        <p:spPr>
          <a:xfrm>
            <a:off x="2598737" y="2114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4" name="Google Shape;504;p56"/>
          <p:cNvSpPr txBox="1"/>
          <p:nvPr/>
        </p:nvSpPr>
        <p:spPr>
          <a:xfrm>
            <a:off x="2571750" y="2713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05" name="Google Shape;50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94488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7"/>
          <p:cNvSpPr txBox="1"/>
          <p:nvPr>
            <p:ph type="title"/>
          </p:nvPr>
        </p:nvSpPr>
        <p:spPr>
          <a:xfrm>
            <a:off x="457200" y="152400"/>
            <a:ext cx="75707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i="0" lang="en-US" sz="36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Arrays of Objects</a:t>
            </a:r>
            <a:endParaRPr/>
          </a:p>
        </p:txBody>
      </p:sp>
      <p:sp>
        <p:nvSpPr>
          <p:cNvPr id="511" name="Google Shape;511;p57"/>
          <p:cNvSpPr txBox="1"/>
          <p:nvPr>
            <p:ph idx="1" type="body"/>
          </p:nvPr>
        </p:nvSpPr>
        <p:spPr>
          <a:xfrm>
            <a:off x="457200" y="1828800"/>
            <a:ext cx="82296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Java, in addition to create arrays of primitive data types (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int, double, float, char etc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we can declare arrays of objects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of primitive data is a powerful tool, but an array of objects is even more powerful.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an array of objects allows us to model the application more cleanly and logically.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517" name="Google Shape;517;p58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Array of Objects</a:t>
            </a:r>
            <a:endParaRPr/>
          </a:p>
        </p:txBody>
      </p:sp>
      <p:sp>
        <p:nvSpPr>
          <p:cNvPr id="518" name="Google Shape;518;p58"/>
          <p:cNvSpPr txBox="1"/>
          <p:nvPr>
            <p:ph idx="1" type="body"/>
          </p:nvPr>
        </p:nvSpPr>
        <p:spPr>
          <a:xfrm>
            <a:off x="228600" y="14478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Circle[] circleArray = new Circle[10];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40C4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of objects is actually an </a:t>
            </a:r>
            <a:r>
              <a:rPr b="1" i="1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array of reference variables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So invoking </a:t>
            </a: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circleArray[1].getArea()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two levels of referencing as shown in the next figure.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40C4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circleArray references to the entire array.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40C4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circleArray[1] references to a Circle object.</a:t>
            </a:r>
            <a:r>
              <a:rPr b="1" i="0" lang="en-US" sz="32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524" name="Google Shape;524;p59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Array of Objects, cont.</a:t>
            </a:r>
            <a:endParaRPr/>
          </a:p>
        </p:txBody>
      </p:sp>
      <p:sp>
        <p:nvSpPr>
          <p:cNvPr id="525" name="Google Shape;525;p59"/>
          <p:cNvSpPr txBox="1"/>
          <p:nvPr/>
        </p:nvSpPr>
        <p:spPr>
          <a:xfrm>
            <a:off x="2598737" y="2884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26" name="Google Shape;52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895600"/>
            <a:ext cx="8839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9"/>
          <p:cNvSpPr txBox="1"/>
          <p:nvPr>
            <p:ph idx="1" type="body"/>
          </p:nvPr>
        </p:nvSpPr>
        <p:spPr>
          <a:xfrm>
            <a:off x="228600" y="14478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Circle[] circleArray = new Circle[10];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533" name="Google Shape;533;p60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Array of Objects, cont.</a:t>
            </a:r>
            <a:endParaRPr/>
          </a:p>
        </p:txBody>
      </p:sp>
      <p:sp>
        <p:nvSpPr>
          <p:cNvPr id="534" name="Google Shape;534;p60"/>
          <p:cNvSpPr txBox="1"/>
          <p:nvPr/>
        </p:nvSpPr>
        <p:spPr>
          <a:xfrm>
            <a:off x="2598737" y="2884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5" name="Google Shape;535;p60"/>
          <p:cNvSpPr txBox="1"/>
          <p:nvPr>
            <p:ph idx="1" type="body"/>
          </p:nvPr>
        </p:nvSpPr>
        <p:spPr>
          <a:xfrm>
            <a:off x="304800" y="12954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3600"/>
              <a:buFont typeface="Arial"/>
              <a:buChar char="•"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Summarizing the areas of the circles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36" name="Google Shape;536;p60"/>
          <p:cNvSpPr txBox="1"/>
          <p:nvPr/>
        </p:nvSpPr>
        <p:spPr>
          <a:xfrm flipH="1">
            <a:off x="0" y="1828800"/>
            <a:ext cx="914400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TestCircle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static Circle [] arrCircle = new Circle[2];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//array of Circle’s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static int i=0;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Circle circle1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setArray(circle1);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//passing object to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System.out.println("Circle 1: Radius="+circle1.getRadius()+"  Area= "+circle1.getArea());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System.out.println("Number of Circle objects: "+ Circle.getNumberOfObjects());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circle1.setRadius(5.0);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Circle circle2 = new Circle(2.5);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setArray(circle2);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//passing object to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System.out.println("Circle 2: Radius="+circle2.getRadius()+"  Area= "+circle2.getArea());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// System.out.println("Number of Circle objects: "+ Circle.numberOfObjects);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System.out.println("Number of Circle objects: "+ Circle.getNumberOfObjects());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printArray();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/>
          <p:nvPr>
            <p:ph idx="1" type="body"/>
          </p:nvPr>
        </p:nvSpPr>
        <p:spPr>
          <a:xfrm>
            <a:off x="0" y="12192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public static void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setArray(Circle 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){ //c received address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arrCircle[i++]=c;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}//end setArray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static void printArray(){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System.out.println("\n\n***Print from array of Circle objects***");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for (int i=0; i&lt;arrCircle.length;i++ 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System.out.println("Circle "+(i+1)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+": Radius="+arrCircle[i].getRadius()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+"  Area= "+arrCircle[i].getArea());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}//end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}//end printArray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}//end class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1"/>
          <p:cNvSpPr txBox="1"/>
          <p:nvPr>
            <p:ph type="title"/>
          </p:nvPr>
        </p:nvSpPr>
        <p:spPr>
          <a:xfrm>
            <a:off x="304800" y="22225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Array of Objects, cont.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8" name="Google Shape;548;p62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Method Overloading</a:t>
            </a:r>
            <a:endParaRPr/>
          </a:p>
        </p:txBody>
      </p:sp>
      <p:sp>
        <p:nvSpPr>
          <p:cNvPr id="549" name="Google Shape;549;p62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Java, within a class, several methods can have the same name. We called </a:t>
            </a:r>
            <a:r>
              <a:rPr b="1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method overloading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methods are said to have different formal parameter  lists: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 both methods have a different number of formal parameters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 the number of formal parameters is the same in both methods, the data type of the formal parameters in the order we list must differ in at least one position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UML Class Diagram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5" y="1619250"/>
            <a:ext cx="8912225" cy="293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3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5" name="Google Shape;555;p63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Method Overloading</a:t>
            </a:r>
            <a:endParaRPr/>
          </a:p>
        </p:txBody>
      </p:sp>
      <p:sp>
        <p:nvSpPr>
          <p:cNvPr id="556" name="Google Shape;556;p63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32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methodABC()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methodABC(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methodABC(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methodABC(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methodABC(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methodABC(String x,</a:t>
            </a:r>
            <a:r>
              <a:rPr b="1" i="0" lang="en-US" sz="24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2" name="Google Shape;562;p64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 code for overloading</a:t>
            </a:r>
            <a:endParaRPr/>
          </a:p>
        </p:txBody>
      </p:sp>
      <p:sp>
        <p:nvSpPr>
          <p:cNvPr id="563" name="Google Shape;563;p64"/>
          <p:cNvSpPr txBox="1"/>
          <p:nvPr/>
        </p:nvSpPr>
        <p:spPr>
          <a:xfrm>
            <a:off x="457200" y="1600200"/>
            <a:ext cx="8077200" cy="495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4" name="Google Shape;564;p64"/>
          <p:cNvSpPr txBox="1"/>
          <p:nvPr>
            <p:ph idx="1" type="body"/>
          </p:nvPr>
        </p:nvSpPr>
        <p:spPr>
          <a:xfrm>
            <a:off x="5334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Exam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 (String [] args)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int test1=75, test2=68, total_test1, total_test2;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Exam midsem=new Exam();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total_test1 = midsem.result(test1);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System.out.println("Total test 1 : "+ total_test1);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total_test2 = midsem.result(test1,test2);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System.out.println("Total test 2 : "+ total_test2);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(int i)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i++;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(int i, int j)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++i + j;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ourier New"/>
              <a:buNone/>
            </a:pP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5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0" name="Google Shape;570;p65"/>
          <p:cNvSpPr txBox="1"/>
          <p:nvPr/>
        </p:nvSpPr>
        <p:spPr>
          <a:xfrm>
            <a:off x="1676400" y="2057400"/>
            <a:ext cx="4495800" cy="114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1" name="Google Shape;571;p65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Total test 1 : 75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Total test 2 : 144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6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7" name="Google Shape;577;p66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Constructors Revisited</a:t>
            </a:r>
            <a:endParaRPr/>
          </a:p>
        </p:txBody>
      </p:sp>
      <p:sp>
        <p:nvSpPr>
          <p:cNvPr id="578" name="Google Shape;578;p66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 of constructors: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constructor same as the name of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constructor,even though it is a method, it has no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are automatically executed when a class object is instantiated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can have more than one constructors – “constructor overloading”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constructor executes depends on the type of value passed to the constructor when the object is instantiated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4" name="Google Shape;584;p67"/>
          <p:cNvSpPr txBox="1"/>
          <p:nvPr/>
        </p:nvSpPr>
        <p:spPr>
          <a:xfrm>
            <a:off x="468312" y="1700212"/>
            <a:ext cx="8675687" cy="495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85" name="Google Shape;585;p67"/>
          <p:cNvSpPr txBox="1"/>
          <p:nvPr>
            <p:ph idx="1" type="body"/>
          </p:nvPr>
        </p:nvSpPr>
        <p:spPr>
          <a:xfrm>
            <a:off x="457200" y="16764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Student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String name;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age;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Student(String n, int a)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	name = n; age = 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 (</a:t>
            </a:r>
            <a:r>
              <a:rPr b="1" i="0" lang="en-US" sz="1600" u="none">
                <a:solidFill>
                  <a:srgbClr val="C10000"/>
                </a:solidFill>
                <a:latin typeface="Courier New"/>
                <a:ea typeface="Courier New"/>
                <a:cs typeface="Courier New"/>
                <a:sym typeface="Courier New"/>
              </a:rPr>
              <a:t>"Name1 :"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 (</a:t>
            </a:r>
            <a:r>
              <a:rPr b="1" i="0" lang="en-US" sz="1600" u="none">
                <a:solidFill>
                  <a:srgbClr val="C10000"/>
                </a:solidFill>
                <a:latin typeface="Courier New"/>
                <a:ea typeface="Courier New"/>
                <a:cs typeface="Courier New"/>
                <a:sym typeface="Courier New"/>
              </a:rPr>
              <a:t>"Age1 :"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age);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Student(String 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name = n; age = 18;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 (</a:t>
            </a:r>
            <a:r>
              <a:rPr b="1" i="0" lang="en-US" sz="1600" u="none">
                <a:solidFill>
                  <a:srgbClr val="C10000"/>
                </a:solidFill>
                <a:latin typeface="Courier New"/>
                <a:ea typeface="Courier New"/>
                <a:cs typeface="Courier New"/>
                <a:sym typeface="Courier New"/>
              </a:rPr>
              <a:t>"Name2 :"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 (</a:t>
            </a:r>
            <a:r>
              <a:rPr b="1" i="0" lang="en-US" sz="1600" u="none">
                <a:solidFill>
                  <a:srgbClr val="C10000"/>
                </a:solidFill>
                <a:latin typeface="Courier New"/>
                <a:ea typeface="Courier New"/>
                <a:cs typeface="Courier New"/>
                <a:sym typeface="Courier New"/>
              </a:rPr>
              <a:t>"Age2 :"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age);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 (String args[])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Student myStudent1=</a:t>
            </a:r>
            <a:r>
              <a:rPr b="1" i="0" lang="en-US" sz="16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Student(</a:t>
            </a:r>
            <a:r>
              <a:rPr b="1" i="0" lang="en-US" sz="1600" u="none">
                <a:solidFill>
                  <a:srgbClr val="C10000"/>
                </a:solidFill>
                <a:latin typeface="Courier New"/>
                <a:ea typeface="Courier New"/>
                <a:cs typeface="Courier New"/>
                <a:sym typeface="Courier New"/>
              </a:rPr>
              <a:t>"Adam"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600" u="none">
                <a:solidFill>
                  <a:srgbClr val="C20000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Student myStudent2=</a:t>
            </a:r>
            <a:r>
              <a:rPr b="1" i="0" lang="en-US" sz="16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Student(</a:t>
            </a:r>
            <a:r>
              <a:rPr b="1" i="0" lang="en-US" sz="1600" u="none">
                <a:solidFill>
                  <a:srgbClr val="C10000"/>
                </a:solidFill>
                <a:latin typeface="Courier New"/>
                <a:ea typeface="Courier New"/>
                <a:cs typeface="Courier New"/>
                <a:sym typeface="Courier New"/>
              </a:rPr>
              <a:t>"Adlin"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86" name="Google Shape;586;p67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Questrial"/>
              <a:buNone/>
            </a:pPr>
            <a:r>
              <a:rPr b="1" i="0" lang="en-US" sz="3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 code (constructor overloading)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2" name="Google Shape;592;p68"/>
          <p:cNvSpPr txBox="1"/>
          <p:nvPr/>
        </p:nvSpPr>
        <p:spPr>
          <a:xfrm>
            <a:off x="762000" y="1828800"/>
            <a:ext cx="76200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b="1" i="0" lang="en-US" sz="3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Name1 :Adam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Age1  :22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Name2 :Adlin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Age2  :18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609600" y="33337"/>
            <a:ext cx="8305800" cy="1109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0" i="0" lang="en-US" sz="40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Example: Defining Driver Classes and Creating Objects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127000" y="1447800"/>
            <a:ext cx="87566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 </a:t>
            </a: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creating objects, accessing data, and using method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r>
              <a:rPr b="1" i="0" lang="en-US" sz="3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0" y="2667000"/>
            <a:ext cx="8883650" cy="4094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TestCircle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Circle circle1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Circle circle2 = new Circle(2.5);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Circle circle3 = new Circle(125);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System.out.println("Circle 1: Radius="+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circle1.radius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+"  Area= "+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circle1.getArea()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System.out.println("Circle 2: Radius="+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circle2.radius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+"  Area= "+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circle2.getArea()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System.out.println("Circle 3: Radius="+circle3.radius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+"  Area= "+circle3.getArea());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}//end main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}//end class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Constructors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5334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Circle()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Circle(double newRadius) {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radius = newRadius;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410200" y="1676400"/>
            <a:ext cx="3733800" cy="25542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Constructors 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are a special kind of methods that are invoked to construct objects.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Constructors, cont.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381000" y="11430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constructor with no parameters is referred to as a </a:t>
            </a:r>
            <a:r>
              <a:rPr b="0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no-arg constructor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Constructors must have the same name as the class itself.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Constructors do not have a return type—not even void.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Constructors are invoked using the new operator when an object is created. Constructors play the role of initializing objects.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685800" y="0"/>
            <a:ext cx="84582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b="0" i="0" lang="en-US" sz="4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Creating Objects Using Constructors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609600" y="1600200"/>
            <a:ext cx="8077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ClassName();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Circle();//</a:t>
            </a:r>
            <a:r>
              <a:rPr b="0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using no-arg constructor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Circle(5.0);</a:t>
            </a:r>
            <a:r>
              <a:rPr b="1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