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65" r:id="rId2"/>
    <p:sldId id="257" r:id="rId3"/>
    <p:sldId id="258" r:id="rId4"/>
    <p:sldId id="264" r:id="rId5"/>
    <p:sldId id="259" r:id="rId6"/>
    <p:sldId id="260" r:id="rId7"/>
    <p:sldId id="261" r:id="rId8"/>
    <p:sldId id="263" r:id="rId9"/>
    <p:sldId id="266" r:id="rId10"/>
    <p:sldId id="262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3743848" y="4517720"/>
            <a:ext cx="68708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Name of Project </a:t>
            </a:r>
            <a:r>
              <a:rPr lang="en-IN" sz="14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:</a:t>
            </a:r>
            <a:r>
              <a:rPr lang="en-IN" sz="1400" b="1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Smart_irrigation</a:t>
            </a:r>
            <a:r>
              <a:rPr lang="en-IN" sz="14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using machine learning 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Aicte:STU680f1ff9dd6b21745821689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 err="1">
                <a:solidFill>
                  <a:schemeClr val="bg1"/>
                </a:solidFill>
              </a:rPr>
              <a:t>Name:Mohd</a:t>
            </a:r>
            <a:r>
              <a:rPr lang="en-US" sz="1400" dirty="0">
                <a:solidFill>
                  <a:schemeClr val="bg1"/>
                </a:solidFill>
              </a:rPr>
              <a:t> Farrakh Nizam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• July 2025 • CEC </a:t>
            </a:r>
            <a:r>
              <a:rPr lang="en-US" sz="1400" dirty="0" err="1">
                <a:solidFill>
                  <a:schemeClr val="bg1"/>
                </a:solidFill>
              </a:rPr>
              <a:t>jhanjeri,mohali</a:t>
            </a:r>
            <a:endParaRPr lang="en-US" sz="1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DEC41447-71D5-FC88-9552-B296F7C3A8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9977" y="1987418"/>
            <a:ext cx="5119390" cy="247431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5586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5F2AF1-8E79-987B-DC16-1E7D5A765E6E}"/>
              </a:ext>
            </a:extLst>
          </p:cNvPr>
          <p:cNvSpPr txBox="1"/>
          <p:nvPr/>
        </p:nvSpPr>
        <p:spPr>
          <a:xfrm>
            <a:off x="149087" y="1595535"/>
            <a:ext cx="7875240" cy="3330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 You successfully built a </a:t>
            </a:r>
            <a:r>
              <a:rPr lang="en-US" sz="1800" b="1" dirty="0"/>
              <a:t>data-driven smart irrigation system</a:t>
            </a:r>
            <a:r>
              <a:rPr lang="en-US" sz="1800" dirty="0"/>
              <a:t> using:</a:t>
            </a:r>
          </a:p>
          <a:p>
            <a:pPr>
              <a:lnSpc>
                <a:spcPct val="200000"/>
              </a:lnSpc>
            </a:pPr>
            <a:r>
              <a:rPr lang="en-US" sz="1800" dirty="0"/>
              <a:t>     ML for intelligent decisions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 err="1"/>
              <a:t>Streamlit</a:t>
            </a:r>
            <a:r>
              <a:rPr lang="en-US" sz="1800" dirty="0"/>
              <a:t> for real-time input and prediction visualization</a:t>
            </a:r>
          </a:p>
          <a:p>
            <a:pPr>
              <a:lnSpc>
                <a:spcPct val="200000"/>
              </a:lnSpc>
            </a:pPr>
            <a:r>
              <a:rPr lang="en-US" sz="1800" dirty="0"/>
              <a:t>    Logging for tracking decisions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This system is a strong prototype for </a:t>
            </a:r>
            <a:r>
              <a:rPr lang="en-US" sz="1800" b="1" dirty="0"/>
              <a:t>precision agriculture</a:t>
            </a:r>
            <a:r>
              <a:rPr lang="en-US" sz="1800" dirty="0"/>
              <a:t>, </a:t>
            </a:r>
            <a:r>
              <a:rPr lang="en-US" sz="1800" b="1" dirty="0"/>
              <a:t>smart farms</a:t>
            </a:r>
            <a:r>
              <a:rPr lang="en-US" sz="1800" dirty="0"/>
              <a:t>, or even </a:t>
            </a:r>
            <a:r>
              <a:rPr lang="en-US" sz="1800" b="1" dirty="0"/>
              <a:t>water-saving initiatives</a:t>
            </a:r>
            <a:r>
              <a:rPr lang="en-US" sz="1800" dirty="0"/>
              <a:t>.</a:t>
            </a:r>
          </a:p>
        </p:txBody>
      </p:sp>
      <p:pic>
        <p:nvPicPr>
          <p:cNvPr id="6146" name="Picture 2" descr="Machine Learning for Smart Irrigation in Agriculture: How Far along Are We?">
            <a:extLst>
              <a:ext uri="{FF2B5EF4-FFF2-40B4-BE49-F238E27FC236}">
                <a16:creationId xmlns:a16="http://schemas.microsoft.com/office/drawing/2014/main" id="{6A1971D0-7B58-44AD-63C9-5D37CD292C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828" y="2215222"/>
            <a:ext cx="4634407" cy="2986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326571" y="952218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5F7428-4C93-A964-BF49-262A38C6F502}"/>
              </a:ext>
            </a:extLst>
          </p:cNvPr>
          <p:cNvSpPr txBox="1"/>
          <p:nvPr/>
        </p:nvSpPr>
        <p:spPr>
          <a:xfrm>
            <a:off x="326571" y="1763048"/>
            <a:ext cx="6494107" cy="4694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Understand multi-label classification</a:t>
            </a: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Apply machine learning to agriculture</a:t>
            </a: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Simulate real-time predictions</a:t>
            </a: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Develop a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Streamlit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web interface</a:t>
            </a: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Build logging and reporting functionalities</a:t>
            </a: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sz="1600" b="1" dirty="0"/>
              <a:t>Goal:</a:t>
            </a:r>
            <a:r>
              <a:rPr lang="en-US" sz="1600" dirty="0"/>
              <a:t> Build a system that can automatically decide </a:t>
            </a:r>
            <a:r>
              <a:rPr lang="en-US" sz="1600" b="1" dirty="0"/>
              <a:t>which irrigation parcels need watering</a:t>
            </a:r>
            <a:r>
              <a:rPr lang="en-US" sz="1600" dirty="0"/>
              <a:t>, using data and machine learning.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331777" y="1044529"/>
            <a:ext cx="7086060" cy="59554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Features and Upgrades</a:t>
            </a:r>
            <a:r>
              <a:rPr lang="en-IN" sz="2000" b="1" dirty="0">
                <a:solidFill>
                  <a:srgbClr val="213163"/>
                </a:solidFill>
              </a:rPr>
              <a:t>:</a:t>
            </a:r>
          </a:p>
          <a:p>
            <a:endParaRPr lang="en-IN" sz="2000" b="1" dirty="0">
              <a:solidFill>
                <a:srgbClr val="213163"/>
              </a:solidFill>
            </a:endParaRPr>
          </a:p>
          <a:p>
            <a:pPr>
              <a:lnSpc>
                <a:spcPct val="150000"/>
              </a:lnSpc>
            </a:pPr>
            <a:r>
              <a:rPr lang="en-IN" sz="1800" b="1" dirty="0"/>
              <a:t> Core Features: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1" dirty="0"/>
              <a:t>Multi-label model</a:t>
            </a:r>
            <a:r>
              <a:rPr lang="en-IN" sz="1600" dirty="0"/>
              <a:t>: Predicts multiple outputs (e.g., Parcel 0 = ON, Parcel 1 = OFF, etc.)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1" dirty="0"/>
              <a:t>Feature scaling</a:t>
            </a:r>
            <a:r>
              <a:rPr lang="en-IN" sz="1600" dirty="0"/>
              <a:t>: Ensures model performs well with normalized inputs</a:t>
            </a:r>
          </a:p>
          <a:p>
            <a:pPr>
              <a:lnSpc>
                <a:spcPct val="150000"/>
              </a:lnSpc>
            </a:pPr>
            <a:endParaRPr lang="en-IN" sz="1800" dirty="0"/>
          </a:p>
          <a:p>
            <a:pPr>
              <a:lnSpc>
                <a:spcPct val="150000"/>
              </a:lnSpc>
            </a:pPr>
            <a:r>
              <a:rPr lang="en-IN" sz="1800" b="1" dirty="0"/>
              <a:t> Upgrades: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1" dirty="0"/>
              <a:t>Real-time simulation</a:t>
            </a:r>
            <a:r>
              <a:rPr lang="en-IN" sz="1600" dirty="0"/>
              <a:t>: Simulates incoming sensor data with random values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1" dirty="0" err="1"/>
              <a:t>Streamlit</a:t>
            </a:r>
            <a:r>
              <a:rPr lang="en-IN" sz="1600" b="1" dirty="0"/>
              <a:t> UI</a:t>
            </a:r>
            <a:r>
              <a:rPr lang="en-IN" sz="1600" dirty="0"/>
              <a:t>: Lets users input values and see predictions visually using </a:t>
            </a:r>
            <a:r>
              <a:rPr lang="en-IN" sz="1600" dirty="0" err="1"/>
              <a:t>ngrok</a:t>
            </a:r>
            <a:r>
              <a:rPr lang="en-IN" sz="1600" dirty="0"/>
              <a:t> interface.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1" dirty="0"/>
              <a:t>Logging system</a:t>
            </a:r>
            <a:r>
              <a:rPr lang="en-IN" sz="1600" dirty="0"/>
              <a:t>: Records predictions along with timestamp for tracking decisions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1" dirty="0"/>
              <a:t>IoT-ready</a:t>
            </a:r>
            <a:r>
              <a:rPr lang="en-IN" sz="1600" dirty="0"/>
              <a:t>: The system could easily plug into real sensors in the future</a:t>
            </a:r>
          </a:p>
          <a:p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5122" name="Picture 2" descr="Python Tutorial 10: Data Visualization with Matplotlib - YouTube">
            <a:extLst>
              <a:ext uri="{FF2B5EF4-FFF2-40B4-BE49-F238E27FC236}">
                <a16:creationId xmlns:a16="http://schemas.microsoft.com/office/drawing/2014/main" id="{0D364153-2554-C7AB-B9A1-EB376416F7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441" y="1558212"/>
            <a:ext cx="4321782" cy="2428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Python Data Visualization Course: Matplotlib, Seaborn, Plotly &amp; Dash">
            <a:extLst>
              <a:ext uri="{FF2B5EF4-FFF2-40B4-BE49-F238E27FC236}">
                <a16:creationId xmlns:a16="http://schemas.microsoft.com/office/drawing/2014/main" id="{948EBF36-F740-AAAA-AD20-375B0F301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582" y="4499688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CEA3D0-2572-136A-EE2C-97F17CEB2D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E7E913B-EA6C-0ABB-58F0-3B616CBF5AF5}"/>
              </a:ext>
            </a:extLst>
          </p:cNvPr>
          <p:cNvSpPr txBox="1"/>
          <p:nvPr/>
        </p:nvSpPr>
        <p:spPr>
          <a:xfrm>
            <a:off x="135834" y="1067664"/>
            <a:ext cx="61026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:</a:t>
            </a:r>
          </a:p>
          <a:p>
            <a:endParaRPr lang="en-IN" sz="2000" b="1" dirty="0">
              <a:solidFill>
                <a:srgbClr val="213163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AA74E1A-AD64-8CFB-53C3-E1E7AED316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894619"/>
              </p:ext>
            </p:extLst>
          </p:nvPr>
        </p:nvGraphicFramePr>
        <p:xfrm>
          <a:off x="135834" y="2055468"/>
          <a:ext cx="8930952" cy="3858360"/>
        </p:xfrm>
        <a:graphic>
          <a:graphicData uri="http://schemas.openxmlformats.org/drawingml/2006/table">
            <a:tbl>
              <a:tblPr/>
              <a:tblGrid>
                <a:gridCol w="4465476">
                  <a:extLst>
                    <a:ext uri="{9D8B030D-6E8A-4147-A177-3AD203B41FA5}">
                      <a16:colId xmlns:a16="http://schemas.microsoft.com/office/drawing/2014/main" val="1278913887"/>
                    </a:ext>
                  </a:extLst>
                </a:gridCol>
                <a:gridCol w="4465476">
                  <a:extLst>
                    <a:ext uri="{9D8B030D-6E8A-4147-A177-3AD203B41FA5}">
                      <a16:colId xmlns:a16="http://schemas.microsoft.com/office/drawing/2014/main" val="696242793"/>
                    </a:ext>
                  </a:extLst>
                </a:gridCol>
              </a:tblGrid>
              <a:tr h="435297">
                <a:tc>
                  <a:txBody>
                    <a:bodyPr/>
                    <a:lstStyle/>
                    <a:p>
                      <a:r>
                        <a:rPr lang="en-IN" dirty="0"/>
                        <a:t>Category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Tools Used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9167307"/>
                  </a:ext>
                </a:extLst>
              </a:tr>
              <a:tr h="435297">
                <a:tc>
                  <a:txBody>
                    <a:bodyPr/>
                    <a:lstStyle/>
                    <a:p>
                      <a:r>
                        <a:rPr lang="en-IN" dirty="0"/>
                        <a:t>Programming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Python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0762867"/>
                  </a:ext>
                </a:extLst>
              </a:tr>
              <a:tr h="435297">
                <a:tc>
                  <a:txBody>
                    <a:bodyPr/>
                    <a:lstStyle/>
                    <a:p>
                      <a:r>
                        <a:rPr lang="en-IN"/>
                        <a:t>ML Libraries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Scikit-learn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2992447"/>
                  </a:ext>
                </a:extLst>
              </a:tr>
              <a:tr h="435297">
                <a:tc>
                  <a:txBody>
                    <a:bodyPr/>
                    <a:lstStyle/>
                    <a:p>
                      <a:r>
                        <a:rPr lang="en-IN"/>
                        <a:t>Data Handling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Pandas, NumPy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3696109"/>
                  </a:ext>
                </a:extLst>
              </a:tr>
              <a:tr h="435297">
                <a:tc>
                  <a:txBody>
                    <a:bodyPr/>
                    <a:lstStyle/>
                    <a:p>
                      <a:r>
                        <a:rPr lang="en-IN" dirty="0"/>
                        <a:t>Visualization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Matplotlib, Seaborn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1168760"/>
                  </a:ext>
                </a:extLst>
              </a:tr>
              <a:tr h="435297">
                <a:tc>
                  <a:txBody>
                    <a:bodyPr/>
                    <a:lstStyle/>
                    <a:p>
                      <a:r>
                        <a:rPr lang="en-IN"/>
                        <a:t>Interface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Streamlit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5363406"/>
                  </a:ext>
                </a:extLst>
              </a:tr>
              <a:tr h="435297">
                <a:tc>
                  <a:txBody>
                    <a:bodyPr/>
                    <a:lstStyle/>
                    <a:p>
                      <a:r>
                        <a:rPr lang="en-IN"/>
                        <a:t>Modeling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RandomForest</a:t>
                      </a:r>
                      <a:r>
                        <a:rPr lang="en-IN" dirty="0"/>
                        <a:t> + </a:t>
                      </a:r>
                      <a:r>
                        <a:rPr lang="en-IN" dirty="0" err="1"/>
                        <a:t>MultiOutputClassifier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3751265"/>
                  </a:ext>
                </a:extLst>
              </a:tr>
              <a:tr h="435297">
                <a:tc>
                  <a:txBody>
                    <a:bodyPr/>
                    <a:lstStyle/>
                    <a:p>
                      <a:r>
                        <a:rPr lang="en-IN"/>
                        <a:t>Logging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Python's datetime + file I/O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94789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Development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  <a:r>
                        <a:rPr lang="en-IN" dirty="0" err="1"/>
                        <a:t>oogle</a:t>
                      </a:r>
                      <a:r>
                        <a:rPr lang="en-IN" dirty="0"/>
                        <a:t> </a:t>
                      </a:r>
                      <a:r>
                        <a:rPr lang="en-IN" dirty="0" err="1"/>
                        <a:t>colab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2226453"/>
                  </a:ext>
                </a:extLst>
              </a:tr>
            </a:tbl>
          </a:graphicData>
        </a:graphic>
      </p:graphicFrame>
      <p:pic>
        <p:nvPicPr>
          <p:cNvPr id="2050" name="Picture 2" descr="11 Matplotlib Charts for Visualizing Your Data with Python | by Mohsin  Shaikh | GoPenAI">
            <a:extLst>
              <a:ext uri="{FF2B5EF4-FFF2-40B4-BE49-F238E27FC236}">
                <a16:creationId xmlns:a16="http://schemas.microsoft.com/office/drawing/2014/main" id="{E317E6C6-8243-74FB-D376-D45B45D2A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909" y="1421607"/>
            <a:ext cx="4975257" cy="285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7584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7662664" cy="53963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:</a:t>
            </a:r>
          </a:p>
          <a:p>
            <a:pPr>
              <a:lnSpc>
                <a:spcPct val="150000"/>
              </a:lnSpc>
            </a:pPr>
            <a:endParaRPr lang="en-US" sz="1800" b="1" dirty="0">
              <a:solidFill>
                <a:srgbClr val="213163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Data Cleaning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: Dropped unnecessary columns like </a:t>
            </a:r>
            <a:r>
              <a:rPr lang="en-US" altLang="en-US" sz="1600" dirty="0">
                <a:solidFill>
                  <a:schemeClr val="tx1"/>
                </a:solidFill>
                <a:latin typeface="Arial Unicode MS"/>
              </a:rPr>
              <a:t>Unnamed: 0</a:t>
            </a:r>
            <a:endParaRPr lang="en-US" altLang="en-US" sz="1600" dirty="0">
              <a:solidFill>
                <a:schemeClr val="tx1"/>
              </a:solidFill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Feature/Label Split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: First 20 columns were features (X), the rest were labels (y)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Scaling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: Applied </a:t>
            </a:r>
            <a:r>
              <a:rPr lang="en-US" altLang="en-US" sz="1600" dirty="0" err="1">
                <a:solidFill>
                  <a:schemeClr val="tx1"/>
                </a:solidFill>
                <a:latin typeface="Arial Unicode MS"/>
              </a:rPr>
              <a:t>MinMaxScaler</a:t>
            </a:r>
            <a:r>
              <a:rPr lang="en-US" altLang="en-US" sz="1600" dirty="0">
                <a:solidFill>
                  <a:schemeClr val="tx1"/>
                </a:solidFill>
              </a:rPr>
              <a:t> to normalize the data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Model Training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Used </a:t>
            </a:r>
            <a:r>
              <a:rPr lang="en-US" altLang="en-US" sz="1600" dirty="0" err="1">
                <a:solidFill>
                  <a:schemeClr val="tx1"/>
                </a:solidFill>
                <a:latin typeface="Arial Unicode MS"/>
              </a:rPr>
              <a:t>RandomForestClassifier</a:t>
            </a:r>
            <a:r>
              <a:rPr lang="en-US" altLang="en-US" sz="1600" dirty="0">
                <a:solidFill>
                  <a:schemeClr val="tx1"/>
                </a:solidFill>
              </a:rPr>
              <a:t> for robust decision trees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Wrapped in </a:t>
            </a:r>
            <a:r>
              <a:rPr lang="en-US" altLang="en-US" sz="1600" dirty="0" err="1">
                <a:solidFill>
                  <a:schemeClr val="tx1"/>
                </a:solidFill>
                <a:latin typeface="Arial Unicode MS"/>
              </a:rPr>
              <a:t>MultiOutputClassifier</a:t>
            </a:r>
            <a:r>
              <a:rPr lang="en-US" altLang="en-US" sz="1600" dirty="0">
                <a:solidFill>
                  <a:schemeClr val="tx1"/>
                </a:solidFill>
              </a:rPr>
              <a:t> to handle multiple labels at once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Prediction &amp; Evaluation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Used </a:t>
            </a:r>
            <a:r>
              <a:rPr lang="en-US" altLang="en-US" sz="1600" dirty="0" err="1">
                <a:solidFill>
                  <a:schemeClr val="tx1"/>
                </a:solidFill>
                <a:latin typeface="Arial Unicode MS"/>
              </a:rPr>
              <a:t>classification_report</a:t>
            </a:r>
            <a:r>
              <a:rPr lang="en-US" altLang="en-US" sz="1600" dirty="0">
                <a:solidFill>
                  <a:schemeClr val="tx1"/>
                </a:solidFill>
              </a:rPr>
              <a:t> to assess performance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Simulation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: Added random input simulation to test predictions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Logging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: Saved prediction results with timestamp in a </a:t>
            </a:r>
            <a:r>
              <a:rPr lang="en-US" altLang="en-US" sz="1600" dirty="0">
                <a:solidFill>
                  <a:schemeClr val="tx1"/>
                </a:solidFill>
                <a:latin typeface="Arial Unicode MS"/>
              </a:rPr>
              <a:t>.txt</a:t>
            </a:r>
            <a:r>
              <a:rPr lang="en-US" altLang="en-US" sz="1600" dirty="0">
                <a:solidFill>
                  <a:schemeClr val="tx1"/>
                </a:solidFill>
              </a:rPr>
              <a:t> file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Deployment Interface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: Created a 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Streamlit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web UI to interact with the model</a:t>
            </a:r>
          </a:p>
          <a:p>
            <a:pPr>
              <a:lnSpc>
                <a:spcPct val="150000"/>
              </a:lnSpc>
            </a:pPr>
            <a:endParaRPr lang="en-IN" sz="1800" dirty="0">
              <a:solidFill>
                <a:srgbClr val="213163"/>
              </a:solidFill>
            </a:endParaRPr>
          </a:p>
        </p:txBody>
      </p:sp>
      <p:pic>
        <p:nvPicPr>
          <p:cNvPr id="3075" name="Picture 3" descr="Exploring the dominant features and data-driven detection of polycystic  ovary syndrome through modified stacking ensemble machine learning  technique - ScienceDirect">
            <a:extLst>
              <a:ext uri="{FF2B5EF4-FFF2-40B4-BE49-F238E27FC236}">
                <a16:creationId xmlns:a16="http://schemas.microsoft.com/office/drawing/2014/main" id="{12CCE60C-BC2F-F6A7-D5E5-31244FCC91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994" y="2091149"/>
            <a:ext cx="3676650" cy="393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89789" y="914453"/>
            <a:ext cx="6102626" cy="4811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213163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Traditional irrigation systems often: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     Waste water by over-irrigating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Lack precision in activating zones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Need manual labor and supervision</a:t>
            </a:r>
          </a:p>
          <a:p>
            <a:pPr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1800" b="1" dirty="0"/>
              <a:t>Goal:</a:t>
            </a:r>
            <a:r>
              <a:rPr lang="en-US" sz="1800" dirty="0"/>
              <a:t> Build a system that can automatically decide </a:t>
            </a:r>
            <a:r>
              <a:rPr lang="en-US" sz="1800" b="1" dirty="0"/>
              <a:t>which irrigation parcels need watering</a:t>
            </a:r>
            <a:r>
              <a:rPr lang="en-US" sz="1800" dirty="0"/>
              <a:t>, using data and machine learning.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b="1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56FBF3-BD4C-E0DD-F805-4E69116B372F}"/>
              </a:ext>
            </a:extLst>
          </p:cNvPr>
          <p:cNvSpPr txBox="1"/>
          <p:nvPr/>
        </p:nvSpPr>
        <p:spPr>
          <a:xfrm>
            <a:off x="255104" y="1595535"/>
            <a:ext cx="7109927" cy="2776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A trained model predicts 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which parcels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need to be activated.</a:t>
            </a: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Simulates real-time use by generating synthetic sensor inputs.</a:t>
            </a: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Users can access a 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web dashboard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to test the system.</a:t>
            </a: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Each decision is 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logged for auditing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and future analysis.</a:t>
            </a: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Ready for future integration with 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IoT devices or weather APIs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B396F93-E19B-3728-494E-2C9F8175B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994" y="1110947"/>
            <a:ext cx="3249902" cy="525629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1389825-B9C5-0368-916C-8AC080FD4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4113" y="1054412"/>
            <a:ext cx="4283773" cy="544718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3536CC3-5C85-7BDD-6E6E-CB8DC44587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060" y="2262278"/>
            <a:ext cx="2817357" cy="4104967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82FF4-E301-587A-9CE7-999E281B6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295A2-8D9D-5232-0838-935994456588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FD7646-8E85-7B97-4607-E7483FFBF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905" y="1812587"/>
            <a:ext cx="3815450" cy="2909598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5260D0-C11A-87BB-BD53-4825902D1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74" y="4991326"/>
            <a:ext cx="4186512" cy="15065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D7999AD-D6AC-3BB3-218F-06C12F1644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004402"/>
            <a:ext cx="4661353" cy="549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925902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39</TotalTime>
  <Words>464</Words>
  <Application>Microsoft Office PowerPoint</Application>
  <PresentationFormat>Widescreen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Arial Unicode MS</vt:lpstr>
      <vt:lpstr>Calibri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Mohd farrakh Nizam</cp:lastModifiedBy>
  <cp:revision>6</cp:revision>
  <dcterms:created xsi:type="dcterms:W3CDTF">2024-12-31T09:40:01Z</dcterms:created>
  <dcterms:modified xsi:type="dcterms:W3CDTF">2025-07-28T18:16:05Z</dcterms:modified>
</cp:coreProperties>
</file>