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8" autoAdjust="0"/>
    <p:restoredTop sz="94660"/>
  </p:normalViewPr>
  <p:slideViewPr>
    <p:cSldViewPr snapToGrid="0">
      <p:cViewPr varScale="1">
        <p:scale>
          <a:sx n="59" d="100"/>
          <a:sy n="59" d="100"/>
        </p:scale>
        <p:origin x="108"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9F2635-48F4-4AB6-A3E4-BC4BBF04883E}"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932FD62-E84E-4046-9C29-6EB81C79CF12}" type="slidenum">
              <a:rPr lang="en-US" smtClean="0"/>
              <a:t>‹#›</a:t>
            </a:fld>
            <a:endParaRPr lang="en-US"/>
          </a:p>
        </p:txBody>
      </p:sp>
    </p:spTree>
    <p:extLst>
      <p:ext uri="{BB962C8B-B14F-4D97-AF65-F5344CB8AC3E}">
        <p14:creationId xmlns:p14="http://schemas.microsoft.com/office/powerpoint/2010/main" val="2417096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9F2635-48F4-4AB6-A3E4-BC4BBF04883E}"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32FD62-E84E-4046-9C29-6EB81C79CF12}" type="slidenum">
              <a:rPr lang="en-US" smtClean="0"/>
              <a:t>‹#›</a:t>
            </a:fld>
            <a:endParaRPr lang="en-US"/>
          </a:p>
        </p:txBody>
      </p:sp>
    </p:spTree>
    <p:extLst>
      <p:ext uri="{BB962C8B-B14F-4D97-AF65-F5344CB8AC3E}">
        <p14:creationId xmlns:p14="http://schemas.microsoft.com/office/powerpoint/2010/main" val="1622474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9F2635-48F4-4AB6-A3E4-BC4BBF04883E}"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32FD62-E84E-4046-9C29-6EB81C79CF1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171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9F2635-48F4-4AB6-A3E4-BC4BBF04883E}"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2FD62-E84E-4046-9C29-6EB81C79CF12}" type="slidenum">
              <a:rPr lang="en-US" smtClean="0"/>
              <a:t>‹#›</a:t>
            </a:fld>
            <a:endParaRPr lang="en-US"/>
          </a:p>
        </p:txBody>
      </p:sp>
    </p:spTree>
    <p:extLst>
      <p:ext uri="{BB962C8B-B14F-4D97-AF65-F5344CB8AC3E}">
        <p14:creationId xmlns:p14="http://schemas.microsoft.com/office/powerpoint/2010/main" val="956207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9F2635-48F4-4AB6-A3E4-BC4BBF04883E}"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2FD62-E84E-4046-9C29-6EB81C79CF1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97223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9F2635-48F4-4AB6-A3E4-BC4BBF04883E}"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2FD62-E84E-4046-9C29-6EB81C79CF12}" type="slidenum">
              <a:rPr lang="en-US" smtClean="0"/>
              <a:t>‹#›</a:t>
            </a:fld>
            <a:endParaRPr lang="en-US"/>
          </a:p>
        </p:txBody>
      </p:sp>
    </p:spTree>
    <p:extLst>
      <p:ext uri="{BB962C8B-B14F-4D97-AF65-F5344CB8AC3E}">
        <p14:creationId xmlns:p14="http://schemas.microsoft.com/office/powerpoint/2010/main" val="3252718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9F2635-48F4-4AB6-A3E4-BC4BBF04883E}"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32FD62-E84E-4046-9C29-6EB81C79CF12}" type="slidenum">
              <a:rPr lang="en-US" smtClean="0"/>
              <a:t>‹#›</a:t>
            </a:fld>
            <a:endParaRPr lang="en-US"/>
          </a:p>
        </p:txBody>
      </p:sp>
    </p:spTree>
    <p:extLst>
      <p:ext uri="{BB962C8B-B14F-4D97-AF65-F5344CB8AC3E}">
        <p14:creationId xmlns:p14="http://schemas.microsoft.com/office/powerpoint/2010/main" val="3826717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9F2635-48F4-4AB6-A3E4-BC4BBF04883E}"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32FD62-E84E-4046-9C29-6EB81C79CF12}" type="slidenum">
              <a:rPr lang="en-US" smtClean="0"/>
              <a:t>‹#›</a:t>
            </a:fld>
            <a:endParaRPr lang="en-US"/>
          </a:p>
        </p:txBody>
      </p:sp>
    </p:spTree>
    <p:extLst>
      <p:ext uri="{BB962C8B-B14F-4D97-AF65-F5344CB8AC3E}">
        <p14:creationId xmlns:p14="http://schemas.microsoft.com/office/powerpoint/2010/main" val="213410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9F2635-48F4-4AB6-A3E4-BC4BBF04883E}"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32FD62-E84E-4046-9C29-6EB81C79CF12}" type="slidenum">
              <a:rPr lang="en-US" smtClean="0"/>
              <a:t>‹#›</a:t>
            </a:fld>
            <a:endParaRPr lang="en-US"/>
          </a:p>
        </p:txBody>
      </p:sp>
    </p:spTree>
    <p:extLst>
      <p:ext uri="{BB962C8B-B14F-4D97-AF65-F5344CB8AC3E}">
        <p14:creationId xmlns:p14="http://schemas.microsoft.com/office/powerpoint/2010/main" val="428401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9F2635-48F4-4AB6-A3E4-BC4BBF04883E}"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32FD62-E84E-4046-9C29-6EB81C79CF12}" type="slidenum">
              <a:rPr lang="en-US" smtClean="0"/>
              <a:t>‹#›</a:t>
            </a:fld>
            <a:endParaRPr lang="en-US"/>
          </a:p>
        </p:txBody>
      </p:sp>
    </p:spTree>
    <p:extLst>
      <p:ext uri="{BB962C8B-B14F-4D97-AF65-F5344CB8AC3E}">
        <p14:creationId xmlns:p14="http://schemas.microsoft.com/office/powerpoint/2010/main" val="69595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9F2635-48F4-4AB6-A3E4-BC4BBF04883E}"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932FD62-E84E-4046-9C29-6EB81C79CF12}" type="slidenum">
              <a:rPr lang="en-US" smtClean="0"/>
              <a:t>‹#›</a:t>
            </a:fld>
            <a:endParaRPr lang="en-US"/>
          </a:p>
        </p:txBody>
      </p:sp>
    </p:spTree>
    <p:extLst>
      <p:ext uri="{BB962C8B-B14F-4D97-AF65-F5344CB8AC3E}">
        <p14:creationId xmlns:p14="http://schemas.microsoft.com/office/powerpoint/2010/main" val="59036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9F2635-48F4-4AB6-A3E4-BC4BBF04883E}" type="datetimeFigureOut">
              <a:rPr lang="en-US" smtClean="0"/>
              <a:t>8/22/2020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932FD62-E84E-4046-9C29-6EB81C79CF12}" type="slidenum">
              <a:rPr lang="en-US" smtClean="0"/>
              <a:t>‹#›</a:t>
            </a:fld>
            <a:endParaRPr lang="en-US"/>
          </a:p>
        </p:txBody>
      </p:sp>
    </p:spTree>
    <p:extLst>
      <p:ext uri="{BB962C8B-B14F-4D97-AF65-F5344CB8AC3E}">
        <p14:creationId xmlns:p14="http://schemas.microsoft.com/office/powerpoint/2010/main" val="2264361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9F2635-48F4-4AB6-A3E4-BC4BBF04883E}" type="datetimeFigureOut">
              <a:rPr lang="en-US" smtClean="0"/>
              <a:t>8/22/2020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932FD62-E84E-4046-9C29-6EB81C79CF12}" type="slidenum">
              <a:rPr lang="en-US" smtClean="0"/>
              <a:t>‹#›</a:t>
            </a:fld>
            <a:endParaRPr lang="en-US"/>
          </a:p>
        </p:txBody>
      </p:sp>
    </p:spTree>
    <p:extLst>
      <p:ext uri="{BB962C8B-B14F-4D97-AF65-F5344CB8AC3E}">
        <p14:creationId xmlns:p14="http://schemas.microsoft.com/office/powerpoint/2010/main" val="603193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9F2635-48F4-4AB6-A3E4-BC4BBF04883E}" type="datetimeFigureOut">
              <a:rPr lang="en-US" smtClean="0"/>
              <a:t>8/22/2020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932FD62-E84E-4046-9C29-6EB81C79CF12}" type="slidenum">
              <a:rPr lang="en-US" smtClean="0"/>
              <a:t>‹#›</a:t>
            </a:fld>
            <a:endParaRPr lang="en-US"/>
          </a:p>
        </p:txBody>
      </p:sp>
    </p:spTree>
    <p:extLst>
      <p:ext uri="{BB962C8B-B14F-4D97-AF65-F5344CB8AC3E}">
        <p14:creationId xmlns:p14="http://schemas.microsoft.com/office/powerpoint/2010/main" val="76415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9F2635-48F4-4AB6-A3E4-BC4BBF04883E}"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932FD62-E84E-4046-9C29-6EB81C79CF12}" type="slidenum">
              <a:rPr lang="en-US" smtClean="0"/>
              <a:t>‹#›</a:t>
            </a:fld>
            <a:endParaRPr lang="en-US"/>
          </a:p>
        </p:txBody>
      </p:sp>
    </p:spTree>
    <p:extLst>
      <p:ext uri="{BB962C8B-B14F-4D97-AF65-F5344CB8AC3E}">
        <p14:creationId xmlns:p14="http://schemas.microsoft.com/office/powerpoint/2010/main" val="3132610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9F2635-48F4-4AB6-A3E4-BC4BBF04883E}"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2FD62-E84E-4046-9C29-6EB81C79CF12}" type="slidenum">
              <a:rPr lang="en-US" smtClean="0"/>
              <a:t>‹#›</a:t>
            </a:fld>
            <a:endParaRPr lang="en-US"/>
          </a:p>
        </p:txBody>
      </p:sp>
    </p:spTree>
    <p:extLst>
      <p:ext uri="{BB962C8B-B14F-4D97-AF65-F5344CB8AC3E}">
        <p14:creationId xmlns:p14="http://schemas.microsoft.com/office/powerpoint/2010/main" val="3515491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69F2635-48F4-4AB6-A3E4-BC4BBF04883E}" type="datetimeFigureOut">
              <a:rPr lang="en-US" smtClean="0"/>
              <a:t>8/22/2020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932FD62-E84E-4046-9C29-6EB81C79CF12}" type="slidenum">
              <a:rPr lang="en-US" smtClean="0"/>
              <a:t>‹#›</a:t>
            </a:fld>
            <a:endParaRPr lang="en-US"/>
          </a:p>
        </p:txBody>
      </p:sp>
    </p:spTree>
    <p:extLst>
      <p:ext uri="{BB962C8B-B14F-4D97-AF65-F5344CB8AC3E}">
        <p14:creationId xmlns:p14="http://schemas.microsoft.com/office/powerpoint/2010/main" val="383261145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AED2-07E4-4BE1-8B0A-C34A473F929D}"/>
              </a:ext>
            </a:extLst>
          </p:cNvPr>
          <p:cNvSpPr>
            <a:spLocks noGrp="1"/>
          </p:cNvSpPr>
          <p:nvPr>
            <p:ph type="ctrTitle"/>
          </p:nvPr>
        </p:nvSpPr>
        <p:spPr>
          <a:xfrm>
            <a:off x="1495199" y="1166219"/>
            <a:ext cx="8915399" cy="2262781"/>
          </a:xfrm>
        </p:spPr>
        <p:txBody>
          <a:bodyPr>
            <a:normAutofit fontScale="90000"/>
          </a:bodyPr>
          <a:lstStyle/>
          <a:p>
            <a:r>
              <a:rPr lang="en-US" dirty="0"/>
              <a:t>Predicting the Accident Severity from Sample Dataset</a:t>
            </a:r>
            <a:br>
              <a:rPr lang="en-US" dirty="0"/>
            </a:br>
            <a:endParaRPr lang="en-US" dirty="0"/>
          </a:p>
        </p:txBody>
      </p:sp>
      <p:sp>
        <p:nvSpPr>
          <p:cNvPr id="3" name="Subtitle 2">
            <a:extLst>
              <a:ext uri="{FF2B5EF4-FFF2-40B4-BE49-F238E27FC236}">
                <a16:creationId xmlns:a16="http://schemas.microsoft.com/office/drawing/2014/main" id="{BE6C4270-CE8C-4513-8936-86D1CFF60A1E}"/>
              </a:ext>
            </a:extLst>
          </p:cNvPr>
          <p:cNvSpPr>
            <a:spLocks noGrp="1"/>
          </p:cNvSpPr>
          <p:nvPr>
            <p:ph type="subTitle" idx="1"/>
          </p:nvPr>
        </p:nvSpPr>
        <p:spPr>
          <a:xfrm>
            <a:off x="1638300" y="3291479"/>
            <a:ext cx="8915399" cy="1126283"/>
          </a:xfrm>
        </p:spPr>
        <p:txBody>
          <a:bodyPr/>
          <a:lstStyle/>
          <a:p>
            <a:r>
              <a:rPr lang="en-US" dirty="0"/>
              <a:t>Farrel Grady Savio</a:t>
            </a:r>
          </a:p>
          <a:p>
            <a:r>
              <a:rPr lang="en-US" dirty="0"/>
              <a:t>August 21, 2020</a:t>
            </a:r>
          </a:p>
          <a:p>
            <a:endParaRPr lang="en-US" dirty="0"/>
          </a:p>
        </p:txBody>
      </p:sp>
    </p:spTree>
    <p:extLst>
      <p:ext uri="{BB962C8B-B14F-4D97-AF65-F5344CB8AC3E}">
        <p14:creationId xmlns:p14="http://schemas.microsoft.com/office/powerpoint/2010/main" val="1494269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572DE-52E0-479A-ACC9-EA98F97B455E}"/>
              </a:ext>
            </a:extLst>
          </p:cNvPr>
          <p:cNvSpPr>
            <a:spLocks noGrp="1"/>
          </p:cNvSpPr>
          <p:nvPr>
            <p:ph type="title"/>
          </p:nvPr>
        </p:nvSpPr>
        <p:spPr/>
        <p:txBody>
          <a:bodyPr/>
          <a:lstStyle/>
          <a:p>
            <a:r>
              <a:rPr lang="en-US" dirty="0"/>
              <a:t>Pedestrian Right of Way Vs Severity</a:t>
            </a:r>
          </a:p>
        </p:txBody>
      </p:sp>
      <p:pic>
        <p:nvPicPr>
          <p:cNvPr id="4" name="Content Placeholder 3">
            <a:extLst>
              <a:ext uri="{FF2B5EF4-FFF2-40B4-BE49-F238E27FC236}">
                <a16:creationId xmlns:a16="http://schemas.microsoft.com/office/drawing/2014/main" id="{ED792FF9-26A1-49F0-9B5A-C2E37342FE1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56889" y="1905000"/>
            <a:ext cx="8278221" cy="4148364"/>
          </a:xfrm>
          <a:prstGeom prst="rect">
            <a:avLst/>
          </a:prstGeom>
        </p:spPr>
      </p:pic>
    </p:spTree>
    <p:extLst>
      <p:ext uri="{BB962C8B-B14F-4D97-AF65-F5344CB8AC3E}">
        <p14:creationId xmlns:p14="http://schemas.microsoft.com/office/powerpoint/2010/main" val="383025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D4AD9-BCD6-446D-ABC9-463B0E056213}"/>
              </a:ext>
            </a:extLst>
          </p:cNvPr>
          <p:cNvSpPr>
            <a:spLocks noGrp="1"/>
          </p:cNvSpPr>
          <p:nvPr>
            <p:ph type="title"/>
          </p:nvPr>
        </p:nvSpPr>
        <p:spPr/>
        <p:txBody>
          <a:bodyPr/>
          <a:lstStyle/>
          <a:p>
            <a:r>
              <a:rPr lang="en-US" dirty="0"/>
              <a:t>Collision Description Vs Severity</a:t>
            </a:r>
          </a:p>
        </p:txBody>
      </p:sp>
      <p:pic>
        <p:nvPicPr>
          <p:cNvPr id="4" name="Content Placeholder 3">
            <a:extLst>
              <a:ext uri="{FF2B5EF4-FFF2-40B4-BE49-F238E27FC236}">
                <a16:creationId xmlns:a16="http://schemas.microsoft.com/office/drawing/2014/main" id="{B5ACA8D1-E363-44CF-8BCB-2B84993CC4A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05001" y="1367970"/>
            <a:ext cx="10181997" cy="5094515"/>
          </a:xfrm>
          <a:prstGeom prst="rect">
            <a:avLst/>
          </a:prstGeom>
        </p:spPr>
      </p:pic>
    </p:spTree>
    <p:extLst>
      <p:ext uri="{BB962C8B-B14F-4D97-AF65-F5344CB8AC3E}">
        <p14:creationId xmlns:p14="http://schemas.microsoft.com/office/powerpoint/2010/main" val="959132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5317-EC6D-4C94-813B-6FCAE2DBC718}"/>
              </a:ext>
            </a:extLst>
          </p:cNvPr>
          <p:cNvSpPr>
            <a:spLocks noGrp="1"/>
          </p:cNvSpPr>
          <p:nvPr>
            <p:ph type="title"/>
          </p:nvPr>
        </p:nvSpPr>
        <p:spPr/>
        <p:txBody>
          <a:bodyPr/>
          <a:lstStyle/>
          <a:p>
            <a:r>
              <a:rPr lang="en-US" dirty="0"/>
              <a:t>Hit Parked Car vs Severity</a:t>
            </a:r>
          </a:p>
        </p:txBody>
      </p:sp>
      <p:pic>
        <p:nvPicPr>
          <p:cNvPr id="4" name="Content Placeholder 3">
            <a:extLst>
              <a:ext uri="{FF2B5EF4-FFF2-40B4-BE49-F238E27FC236}">
                <a16:creationId xmlns:a16="http://schemas.microsoft.com/office/drawing/2014/main" id="{BC3A9F8D-6900-4F62-BC88-B51392AC21AF}"/>
              </a:ext>
            </a:extLst>
          </p:cNvPr>
          <p:cNvPicPr>
            <a:picLocks noGrp="1"/>
          </p:cNvPicPr>
          <p:nvPr>
            <p:ph idx="1"/>
          </p:nvPr>
        </p:nvPicPr>
        <p:blipFill>
          <a:blip r:embed="rId2"/>
          <a:stretch>
            <a:fillRect/>
          </a:stretch>
        </p:blipFill>
        <p:spPr>
          <a:xfrm>
            <a:off x="1924654" y="1534886"/>
            <a:ext cx="8911687" cy="4376964"/>
          </a:xfrm>
          <a:prstGeom prst="rect">
            <a:avLst/>
          </a:prstGeom>
        </p:spPr>
      </p:pic>
    </p:spTree>
    <p:extLst>
      <p:ext uri="{BB962C8B-B14F-4D97-AF65-F5344CB8AC3E}">
        <p14:creationId xmlns:p14="http://schemas.microsoft.com/office/powerpoint/2010/main" val="1708149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13E2-DFFE-49EE-8008-289055A508D4}"/>
              </a:ext>
            </a:extLst>
          </p:cNvPr>
          <p:cNvSpPr>
            <a:spLocks noGrp="1"/>
          </p:cNvSpPr>
          <p:nvPr>
            <p:ph type="title"/>
          </p:nvPr>
        </p:nvSpPr>
        <p:spPr/>
        <p:txBody>
          <a:bodyPr/>
          <a:lstStyle/>
          <a:p>
            <a:r>
              <a:rPr lang="en-US" dirty="0"/>
              <a:t>Predictive Modelling Accuracy (10 folds cross validation)</a:t>
            </a:r>
          </a:p>
        </p:txBody>
      </p:sp>
      <p:pic>
        <p:nvPicPr>
          <p:cNvPr id="4" name="Content Placeholder 3">
            <a:extLst>
              <a:ext uri="{FF2B5EF4-FFF2-40B4-BE49-F238E27FC236}">
                <a16:creationId xmlns:a16="http://schemas.microsoft.com/office/drawing/2014/main" id="{DFE534FC-31DC-4360-AE2D-178C80877F3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38023" y="1905000"/>
            <a:ext cx="6515954" cy="3989614"/>
          </a:xfrm>
          <a:prstGeom prst="rect">
            <a:avLst/>
          </a:prstGeom>
        </p:spPr>
      </p:pic>
    </p:spTree>
    <p:extLst>
      <p:ext uri="{BB962C8B-B14F-4D97-AF65-F5344CB8AC3E}">
        <p14:creationId xmlns:p14="http://schemas.microsoft.com/office/powerpoint/2010/main" val="92204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F1339-476F-482A-A347-5F5F156FB7B1}"/>
              </a:ext>
            </a:extLst>
          </p:cNvPr>
          <p:cNvSpPr>
            <a:spLocks noGrp="1"/>
          </p:cNvSpPr>
          <p:nvPr>
            <p:ph type="title"/>
          </p:nvPr>
        </p:nvSpPr>
        <p:spPr/>
        <p:txBody>
          <a:bodyPr/>
          <a:lstStyle/>
          <a:p>
            <a:r>
              <a:rPr lang="en-US" dirty="0"/>
              <a:t>Most Important features in the dataset</a:t>
            </a:r>
          </a:p>
        </p:txBody>
      </p:sp>
      <p:pic>
        <p:nvPicPr>
          <p:cNvPr id="4" name="Content Placeholder 3">
            <a:extLst>
              <a:ext uri="{FF2B5EF4-FFF2-40B4-BE49-F238E27FC236}">
                <a16:creationId xmlns:a16="http://schemas.microsoft.com/office/drawing/2014/main" id="{62539237-F136-4715-962B-77CFD373F99F}"/>
              </a:ext>
            </a:extLst>
          </p:cNvPr>
          <p:cNvPicPr>
            <a:picLocks noGrp="1"/>
          </p:cNvPicPr>
          <p:nvPr>
            <p:ph idx="1"/>
          </p:nvPr>
        </p:nvPicPr>
        <p:blipFill>
          <a:blip r:embed="rId2"/>
          <a:stretch>
            <a:fillRect/>
          </a:stretch>
        </p:blipFill>
        <p:spPr>
          <a:xfrm>
            <a:off x="898070" y="1306286"/>
            <a:ext cx="11103429" cy="5388428"/>
          </a:xfrm>
          <a:prstGeom prst="rect">
            <a:avLst/>
          </a:prstGeom>
        </p:spPr>
      </p:pic>
    </p:spTree>
    <p:extLst>
      <p:ext uri="{BB962C8B-B14F-4D97-AF65-F5344CB8AC3E}">
        <p14:creationId xmlns:p14="http://schemas.microsoft.com/office/powerpoint/2010/main" val="3671504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6904-78B1-4F5D-93B0-E410A2B76BF4}"/>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0A636621-A579-4A0D-B480-1F333DA20C09}"/>
              </a:ext>
            </a:extLst>
          </p:cNvPr>
          <p:cNvSpPr>
            <a:spLocks noGrp="1"/>
          </p:cNvSpPr>
          <p:nvPr>
            <p:ph idx="1"/>
          </p:nvPr>
        </p:nvSpPr>
        <p:spPr/>
        <p:txBody>
          <a:bodyPr/>
          <a:lstStyle/>
          <a:p>
            <a:r>
              <a:rPr lang="en-US" dirty="0"/>
              <a:t>our ML model manage to predict severity of car accident with 76% accuracy, with the most important feature is Collision type with parked car this is make sense because when there is accident with another parked car most likely it will be a property damage collision.</a:t>
            </a:r>
          </a:p>
          <a:p>
            <a:r>
              <a:rPr lang="en-US" dirty="0"/>
              <a:t>some feature that I </a:t>
            </a:r>
            <a:r>
              <a:rPr lang="en-US" dirty="0" err="1"/>
              <a:t>dont</a:t>
            </a:r>
            <a:r>
              <a:rPr lang="en-US" dirty="0"/>
              <a:t> use such as INCDATE,INCDTTM could be used to predict whether the accident more likely happen at night, day, weekend, weekdays, etc. We could also group up Person Count when the number reach more than 5, and if the target feature has more than 2 variable it probably more useful in real life (such as 3 = fatality, 2 = serious injury, 1 = injury, 0 = property damage).</a:t>
            </a:r>
          </a:p>
          <a:p>
            <a:endParaRPr lang="en-US" dirty="0"/>
          </a:p>
        </p:txBody>
      </p:sp>
    </p:spTree>
    <p:extLst>
      <p:ext uri="{BB962C8B-B14F-4D97-AF65-F5344CB8AC3E}">
        <p14:creationId xmlns:p14="http://schemas.microsoft.com/office/powerpoint/2010/main" val="56323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B850-986D-49AB-A77C-DA128B29F16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62B0C1C-4CC2-4682-BECD-8AE50F4EBE14}"/>
              </a:ext>
            </a:extLst>
          </p:cNvPr>
          <p:cNvSpPr>
            <a:spLocks noGrp="1"/>
          </p:cNvSpPr>
          <p:nvPr>
            <p:ph idx="1"/>
          </p:nvPr>
        </p:nvSpPr>
        <p:spPr/>
        <p:txBody>
          <a:bodyPr/>
          <a:lstStyle/>
          <a:p>
            <a:r>
              <a:rPr lang="en-US" dirty="0"/>
              <a:t>Purpose of this project was to predict severity of car accident from sample data that I get from Coursera Capstone, This project is targeted to police officer or any interested stakeholder, Algorithm that I used was </a:t>
            </a:r>
            <a:r>
              <a:rPr lang="en-US" dirty="0" err="1"/>
              <a:t>CatBoost</a:t>
            </a:r>
            <a:r>
              <a:rPr lang="en-US" dirty="0"/>
              <a:t> Algorithm which give our model accuracy of 76%, top 3 feature that is important is Collision </a:t>
            </a:r>
            <a:r>
              <a:rPr lang="en-US" dirty="0" err="1"/>
              <a:t>Type,State</a:t>
            </a:r>
            <a:r>
              <a:rPr lang="en-US" dirty="0"/>
              <a:t> Collision Code and Person Count.</a:t>
            </a:r>
          </a:p>
        </p:txBody>
      </p:sp>
    </p:spTree>
    <p:extLst>
      <p:ext uri="{BB962C8B-B14F-4D97-AF65-F5344CB8AC3E}">
        <p14:creationId xmlns:p14="http://schemas.microsoft.com/office/powerpoint/2010/main" val="805781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EE901-81FE-43AF-B57A-A10932279D2B}"/>
              </a:ext>
            </a:extLst>
          </p:cNvPr>
          <p:cNvSpPr>
            <a:spLocks noGrp="1"/>
          </p:cNvSpPr>
          <p:nvPr>
            <p:ph type="title"/>
          </p:nvPr>
        </p:nvSpPr>
        <p:spPr>
          <a:xfrm>
            <a:off x="299216" y="1309910"/>
            <a:ext cx="8911687" cy="1280890"/>
          </a:xfrm>
        </p:spPr>
        <p:txBody>
          <a:bodyPr/>
          <a:lstStyle/>
          <a:p>
            <a:r>
              <a:rPr lang="en-US" dirty="0"/>
              <a:t>Business Problem</a:t>
            </a:r>
            <a:br>
              <a:rPr lang="en-US" dirty="0"/>
            </a:br>
            <a:endParaRPr lang="en-US" dirty="0"/>
          </a:p>
        </p:txBody>
      </p:sp>
      <p:sp>
        <p:nvSpPr>
          <p:cNvPr id="4" name="Title 1">
            <a:extLst>
              <a:ext uri="{FF2B5EF4-FFF2-40B4-BE49-F238E27FC236}">
                <a16:creationId xmlns:a16="http://schemas.microsoft.com/office/drawing/2014/main" id="{C35EBEA4-3795-4867-947D-10181C49F758}"/>
              </a:ext>
            </a:extLst>
          </p:cNvPr>
          <p:cNvSpPr txBox="1">
            <a:spLocks/>
          </p:cNvSpPr>
          <p:nvPr/>
        </p:nvSpPr>
        <p:spPr>
          <a:xfrm>
            <a:off x="6819758" y="13099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a:t>
            </a:r>
          </a:p>
        </p:txBody>
      </p:sp>
      <p:sp>
        <p:nvSpPr>
          <p:cNvPr id="5" name="Title 1">
            <a:extLst>
              <a:ext uri="{FF2B5EF4-FFF2-40B4-BE49-F238E27FC236}">
                <a16:creationId xmlns:a16="http://schemas.microsoft.com/office/drawing/2014/main" id="{2F547339-A4A9-48F3-AE88-04062FBE9A5C}"/>
              </a:ext>
            </a:extLst>
          </p:cNvPr>
          <p:cNvSpPr>
            <a:spLocks noGrp="1"/>
          </p:cNvSpPr>
          <p:nvPr>
            <p:ph idx="1"/>
          </p:nvPr>
        </p:nvSpPr>
        <p:spPr>
          <a:xfrm>
            <a:off x="299216" y="2133600"/>
            <a:ext cx="4695740" cy="3778250"/>
          </a:xfrm>
        </p:spPr>
        <p:txBody>
          <a:bodyPr/>
          <a:lstStyle/>
          <a:p>
            <a:r>
              <a:rPr lang="en-US" dirty="0"/>
              <a:t>In this project we will predict accident severity based on different features. This report will be targeted to Police officer to make them more wary for these particular places.</a:t>
            </a:r>
          </a:p>
          <a:p>
            <a:endParaRPr lang="en-US" dirty="0"/>
          </a:p>
        </p:txBody>
      </p:sp>
      <p:sp>
        <p:nvSpPr>
          <p:cNvPr id="6" name="Title 1">
            <a:extLst>
              <a:ext uri="{FF2B5EF4-FFF2-40B4-BE49-F238E27FC236}">
                <a16:creationId xmlns:a16="http://schemas.microsoft.com/office/drawing/2014/main" id="{E722CB30-E717-4CAB-BB6D-93247BC0F78C}"/>
              </a:ext>
            </a:extLst>
          </p:cNvPr>
          <p:cNvSpPr txBox="1">
            <a:spLocks/>
          </p:cNvSpPr>
          <p:nvPr/>
        </p:nvSpPr>
        <p:spPr>
          <a:xfrm>
            <a:off x="6395018" y="2133600"/>
            <a:ext cx="5631770" cy="37782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In this project we will use sample dataset "Data-Collision" to solve the problem.</a:t>
            </a:r>
          </a:p>
        </p:txBody>
      </p:sp>
    </p:spTree>
    <p:extLst>
      <p:ext uri="{BB962C8B-B14F-4D97-AF65-F5344CB8AC3E}">
        <p14:creationId xmlns:p14="http://schemas.microsoft.com/office/powerpoint/2010/main" val="226386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A2BAE-0851-49AF-B19B-875D7868DD5D}"/>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8A79F1F2-2C54-4E3E-BFD5-9A2FC5E8DDE3}"/>
              </a:ext>
            </a:extLst>
          </p:cNvPr>
          <p:cNvSpPr>
            <a:spLocks noGrp="1"/>
          </p:cNvSpPr>
          <p:nvPr>
            <p:ph idx="1"/>
          </p:nvPr>
        </p:nvSpPr>
        <p:spPr>
          <a:xfrm>
            <a:off x="687388" y="1540189"/>
            <a:ext cx="10817224" cy="4958582"/>
          </a:xfrm>
        </p:spPr>
        <p:txBody>
          <a:bodyPr/>
          <a:lstStyle/>
          <a:p>
            <a:pPr marL="0" indent="0">
              <a:buNone/>
            </a:pPr>
            <a:r>
              <a:rPr lang="en-US" dirty="0"/>
              <a:t>We will drop these columns : </a:t>
            </a:r>
          </a:p>
          <a:p>
            <a:pPr lvl="0"/>
            <a:r>
              <a:rPr lang="en-US" dirty="0"/>
              <a:t>INCKEY, COLDETKEY, STATUS : I </a:t>
            </a:r>
            <a:r>
              <a:rPr lang="en-US" dirty="0" err="1"/>
              <a:t>dont</a:t>
            </a:r>
            <a:r>
              <a:rPr lang="en-US" dirty="0"/>
              <a:t> know the importance of matching unique key and secondary key, would be appreciated if someone could tell me as I can't find it on internet.</a:t>
            </a:r>
          </a:p>
          <a:p>
            <a:pPr lvl="0"/>
            <a:r>
              <a:rPr lang="en-US" dirty="0"/>
              <a:t>OBJECT ID, REPORTNO, INTKEY, EXCEPTRSNCODE, EXCEPTRSNDESC, SDOTCOLNUM : Not relevant to predict Severity</a:t>
            </a:r>
          </a:p>
          <a:p>
            <a:pPr lvl="0"/>
            <a:r>
              <a:rPr lang="en-US" dirty="0"/>
              <a:t>SEVERITYCODE.1 : Duplicate of SEVERITYCODE</a:t>
            </a:r>
          </a:p>
          <a:p>
            <a:pPr lvl="0"/>
            <a:r>
              <a:rPr lang="en-US" dirty="0"/>
              <a:t>SEVERITYDESC, SDOT_COLDESC,ST_COLDESC: Description from another columns</a:t>
            </a:r>
          </a:p>
          <a:p>
            <a:pPr lvl="0"/>
            <a:r>
              <a:rPr lang="en-US" dirty="0"/>
              <a:t>INCDATE,INCDTTM : For simplicity</a:t>
            </a:r>
          </a:p>
          <a:p>
            <a:pPr lvl="0"/>
            <a:r>
              <a:rPr lang="en-US" dirty="0"/>
              <a:t>SEGLANEKEY, CROSSWALKKEY : Too many unique Value</a:t>
            </a:r>
          </a:p>
          <a:p>
            <a:endParaRPr lang="en-US" dirty="0"/>
          </a:p>
        </p:txBody>
      </p:sp>
    </p:spTree>
    <p:extLst>
      <p:ext uri="{BB962C8B-B14F-4D97-AF65-F5344CB8AC3E}">
        <p14:creationId xmlns:p14="http://schemas.microsoft.com/office/powerpoint/2010/main" val="34888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B51B-AC4E-44AE-A0A7-D3451FFE4075}"/>
              </a:ext>
            </a:extLst>
          </p:cNvPr>
          <p:cNvSpPr>
            <a:spLocks noGrp="1"/>
          </p:cNvSpPr>
          <p:nvPr>
            <p:ph type="title"/>
          </p:nvPr>
        </p:nvSpPr>
        <p:spPr/>
        <p:txBody>
          <a:bodyPr/>
          <a:lstStyle/>
          <a:p>
            <a:r>
              <a:rPr lang="en-US" dirty="0"/>
              <a:t>Feature Selection</a:t>
            </a:r>
            <a:br>
              <a:rPr lang="en-US" dirty="0"/>
            </a:br>
            <a:endParaRPr lang="en-US" dirty="0"/>
          </a:p>
        </p:txBody>
      </p:sp>
      <p:sp>
        <p:nvSpPr>
          <p:cNvPr id="3" name="Content Placeholder 2">
            <a:extLst>
              <a:ext uri="{FF2B5EF4-FFF2-40B4-BE49-F238E27FC236}">
                <a16:creationId xmlns:a16="http://schemas.microsoft.com/office/drawing/2014/main" id="{D73444DD-A248-4A6E-B16D-3252D5DB96F8}"/>
              </a:ext>
            </a:extLst>
          </p:cNvPr>
          <p:cNvSpPr>
            <a:spLocks noGrp="1"/>
          </p:cNvSpPr>
          <p:nvPr>
            <p:ph idx="1"/>
          </p:nvPr>
        </p:nvSpPr>
        <p:spPr/>
        <p:txBody>
          <a:bodyPr/>
          <a:lstStyle/>
          <a:p>
            <a:r>
              <a:rPr lang="en-US" dirty="0"/>
              <a:t>We assume Location where collision happen will be the most important feature to predict accident severity. Followed by Road Condition, Light Condition, Weather and Description of collision. Based on our assumption We will focusing on location (Junction type, Collision Type)</a:t>
            </a:r>
          </a:p>
          <a:p>
            <a:endParaRPr lang="en-US" dirty="0"/>
          </a:p>
        </p:txBody>
      </p:sp>
    </p:spTree>
    <p:extLst>
      <p:ext uri="{BB962C8B-B14F-4D97-AF65-F5344CB8AC3E}">
        <p14:creationId xmlns:p14="http://schemas.microsoft.com/office/powerpoint/2010/main" val="190464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59FD-7A44-443B-B0DA-8B330CF2B2B3}"/>
              </a:ext>
            </a:extLst>
          </p:cNvPr>
          <p:cNvSpPr>
            <a:spLocks noGrp="1"/>
          </p:cNvSpPr>
          <p:nvPr>
            <p:ph type="title"/>
          </p:nvPr>
        </p:nvSpPr>
        <p:spPr/>
        <p:txBody>
          <a:bodyPr/>
          <a:lstStyle/>
          <a:p>
            <a:r>
              <a:rPr lang="en-US" dirty="0"/>
              <a:t>Target Feature : Severity</a:t>
            </a:r>
            <a:br>
              <a:rPr lang="en-US" dirty="0"/>
            </a:br>
            <a:endParaRPr lang="en-US" dirty="0"/>
          </a:p>
        </p:txBody>
      </p:sp>
      <p:pic>
        <p:nvPicPr>
          <p:cNvPr id="4" name="Content Placeholder 3">
            <a:extLst>
              <a:ext uri="{FF2B5EF4-FFF2-40B4-BE49-F238E27FC236}">
                <a16:creationId xmlns:a16="http://schemas.microsoft.com/office/drawing/2014/main" id="{F28FDB03-9DF2-4F87-83D3-CB2C676EA306}"/>
              </a:ext>
            </a:extLst>
          </p:cNvPr>
          <p:cNvPicPr>
            <a:picLocks noGrp="1"/>
          </p:cNvPicPr>
          <p:nvPr>
            <p:ph idx="1"/>
          </p:nvPr>
        </p:nvPicPr>
        <p:blipFill>
          <a:blip r:embed="rId2"/>
          <a:stretch>
            <a:fillRect/>
          </a:stretch>
        </p:blipFill>
        <p:spPr>
          <a:xfrm>
            <a:off x="1779814" y="2383971"/>
            <a:ext cx="9724798" cy="2297883"/>
          </a:xfrm>
          <a:prstGeom prst="rect">
            <a:avLst/>
          </a:prstGeom>
        </p:spPr>
      </p:pic>
    </p:spTree>
    <p:extLst>
      <p:ext uri="{BB962C8B-B14F-4D97-AF65-F5344CB8AC3E}">
        <p14:creationId xmlns:p14="http://schemas.microsoft.com/office/powerpoint/2010/main" val="231556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2229AA-A605-4D2B-AB5B-1256A16286C5}"/>
              </a:ext>
            </a:extLst>
          </p:cNvPr>
          <p:cNvSpPr>
            <a:spLocks noGrp="1"/>
          </p:cNvSpPr>
          <p:nvPr>
            <p:ph type="title"/>
          </p:nvPr>
        </p:nvSpPr>
        <p:spPr/>
        <p:txBody>
          <a:bodyPr/>
          <a:lstStyle/>
          <a:p>
            <a:r>
              <a:rPr lang="en-US" dirty="0"/>
              <a:t>Address Type vs Severity</a:t>
            </a:r>
          </a:p>
        </p:txBody>
      </p:sp>
      <p:pic>
        <p:nvPicPr>
          <p:cNvPr id="6" name="Content Placeholder 5">
            <a:extLst>
              <a:ext uri="{FF2B5EF4-FFF2-40B4-BE49-F238E27FC236}">
                <a16:creationId xmlns:a16="http://schemas.microsoft.com/office/drawing/2014/main" id="{D6B787A5-B93C-498E-9323-DDD387F1C4D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33788" y="1539874"/>
            <a:ext cx="8911687" cy="4694015"/>
          </a:xfrm>
          <a:prstGeom prst="rect">
            <a:avLst/>
          </a:prstGeom>
        </p:spPr>
      </p:pic>
    </p:spTree>
    <p:extLst>
      <p:ext uri="{BB962C8B-B14F-4D97-AF65-F5344CB8AC3E}">
        <p14:creationId xmlns:p14="http://schemas.microsoft.com/office/powerpoint/2010/main" val="83790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8997-8DA9-4A1F-8059-51DDA1D501AB}"/>
              </a:ext>
            </a:extLst>
          </p:cNvPr>
          <p:cNvSpPr>
            <a:spLocks noGrp="1"/>
          </p:cNvSpPr>
          <p:nvPr>
            <p:ph type="title"/>
          </p:nvPr>
        </p:nvSpPr>
        <p:spPr/>
        <p:txBody>
          <a:bodyPr/>
          <a:lstStyle/>
          <a:p>
            <a:r>
              <a:rPr lang="en-US" dirty="0"/>
              <a:t>Vehicle Count vs Severity</a:t>
            </a:r>
          </a:p>
        </p:txBody>
      </p:sp>
      <p:pic>
        <p:nvPicPr>
          <p:cNvPr id="4" name="Content Placeholder 3">
            <a:extLst>
              <a:ext uri="{FF2B5EF4-FFF2-40B4-BE49-F238E27FC236}">
                <a16:creationId xmlns:a16="http://schemas.microsoft.com/office/drawing/2014/main" id="{08E48425-02D0-4EA2-A4BD-9AAAC021DC6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72054" y="1905000"/>
            <a:ext cx="8247891" cy="4067633"/>
          </a:xfrm>
          <a:prstGeom prst="rect">
            <a:avLst/>
          </a:prstGeom>
        </p:spPr>
      </p:pic>
    </p:spTree>
    <p:extLst>
      <p:ext uri="{BB962C8B-B14F-4D97-AF65-F5344CB8AC3E}">
        <p14:creationId xmlns:p14="http://schemas.microsoft.com/office/powerpoint/2010/main" val="3531078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9EF76-3287-459E-AF3C-8EF8ECD5E2CA}"/>
              </a:ext>
            </a:extLst>
          </p:cNvPr>
          <p:cNvSpPr>
            <a:spLocks noGrp="1"/>
          </p:cNvSpPr>
          <p:nvPr>
            <p:ph type="title"/>
          </p:nvPr>
        </p:nvSpPr>
        <p:spPr/>
        <p:txBody>
          <a:bodyPr/>
          <a:lstStyle/>
          <a:p>
            <a:r>
              <a:rPr lang="en-US" dirty="0"/>
              <a:t>In Attention Vs Severity</a:t>
            </a:r>
          </a:p>
        </p:txBody>
      </p:sp>
      <p:pic>
        <p:nvPicPr>
          <p:cNvPr id="4" name="Content Placeholder 3">
            <a:extLst>
              <a:ext uri="{FF2B5EF4-FFF2-40B4-BE49-F238E27FC236}">
                <a16:creationId xmlns:a16="http://schemas.microsoft.com/office/drawing/2014/main" id="{1507CC6C-99D8-4C77-AC37-F0D21E7BA0F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26125" y="1787076"/>
            <a:ext cx="8339749" cy="4446814"/>
          </a:xfrm>
          <a:prstGeom prst="rect">
            <a:avLst/>
          </a:prstGeom>
        </p:spPr>
      </p:pic>
    </p:spTree>
    <p:extLst>
      <p:ext uri="{BB962C8B-B14F-4D97-AF65-F5344CB8AC3E}">
        <p14:creationId xmlns:p14="http://schemas.microsoft.com/office/powerpoint/2010/main" val="291682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0EA1-A21E-43A8-9BCD-1A8BFB883F34}"/>
              </a:ext>
            </a:extLst>
          </p:cNvPr>
          <p:cNvSpPr>
            <a:spLocks noGrp="1"/>
          </p:cNvSpPr>
          <p:nvPr>
            <p:ph type="title"/>
          </p:nvPr>
        </p:nvSpPr>
        <p:spPr/>
        <p:txBody>
          <a:bodyPr/>
          <a:lstStyle/>
          <a:p>
            <a:r>
              <a:rPr lang="en-US" dirty="0"/>
              <a:t>Under Influence vs Severity</a:t>
            </a:r>
          </a:p>
        </p:txBody>
      </p:sp>
      <p:pic>
        <p:nvPicPr>
          <p:cNvPr id="4" name="Content Placeholder 3">
            <a:extLst>
              <a:ext uri="{FF2B5EF4-FFF2-40B4-BE49-F238E27FC236}">
                <a16:creationId xmlns:a16="http://schemas.microsoft.com/office/drawing/2014/main" id="{7AE3D183-6896-4C5D-A594-35AA7C5B324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76110" y="1905000"/>
            <a:ext cx="8239779" cy="4006850"/>
          </a:xfrm>
          <a:prstGeom prst="rect">
            <a:avLst/>
          </a:prstGeom>
        </p:spPr>
      </p:pic>
    </p:spTree>
    <p:extLst>
      <p:ext uri="{BB962C8B-B14F-4D97-AF65-F5344CB8AC3E}">
        <p14:creationId xmlns:p14="http://schemas.microsoft.com/office/powerpoint/2010/main" val="16471300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TotalTime>
  <Words>463</Words>
  <Application>Microsoft Office PowerPoint</Application>
  <PresentationFormat>Widescreen</PresentationFormat>
  <Paragraphs>32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Predicting the Accident Severity from Sample Dataset </vt:lpstr>
      <vt:lpstr>Business Problem </vt:lpstr>
      <vt:lpstr>Data Cleaning</vt:lpstr>
      <vt:lpstr>Feature Selection </vt:lpstr>
      <vt:lpstr>Target Feature : Severity </vt:lpstr>
      <vt:lpstr>Address Type vs Severity</vt:lpstr>
      <vt:lpstr>Vehicle Count vs Severity</vt:lpstr>
      <vt:lpstr>In Attention Vs Severity</vt:lpstr>
      <vt:lpstr>Under Influence vs Severity</vt:lpstr>
      <vt:lpstr>Pedestrian Right of Way Vs Severity</vt:lpstr>
      <vt:lpstr>Collision Description Vs Severity</vt:lpstr>
      <vt:lpstr>Hit Parked Car vs Severity</vt:lpstr>
      <vt:lpstr>Predictive Modelling Accuracy (10 folds cross validation)</vt:lpstr>
      <vt:lpstr>Most Important features in the dataset</vt:lpstr>
      <vt:lpstr>Result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Accident Severity from Sample Dataset</dc:title>
  <dc:creator>Farrel grd</dc:creator>
  <cp:lastModifiedBy>Farrel grd</cp:lastModifiedBy>
  <cp:revision>2</cp:revision>
  <dcterms:created xsi:type="dcterms:W3CDTF">2020-08-22T12:03:38Z</dcterms:created>
  <dcterms:modified xsi:type="dcterms:W3CDTF">2020-08-22T12:16:37Z</dcterms:modified>
</cp:coreProperties>
</file>