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74298" autoAdjust="0"/>
  </p:normalViewPr>
  <p:slideViewPr>
    <p:cSldViewPr snapToGrid="0" snapToObjects="1">
      <p:cViewPr varScale="1">
        <p:scale>
          <a:sx n="121" d="100"/>
          <a:sy n="121" d="100"/>
        </p:scale>
        <p:origin x="-183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36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" name="Straight Connector 6"/>
          <p:cNvCxnSpPr/>
          <p:nvPr/>
        </p:nvCxnSpPr>
        <p:spPr>
          <a:xfrm>
            <a:off x="5132439" y="540774"/>
            <a:ext cx="0" cy="81804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create your first DSE Search index,</a:t>
            </a:r>
            <a:r>
              <a:rPr lang="en-US" baseline="0" dirty="0" smtClean="0"/>
              <a:t> one that eventually delivers case insensitive, synonym processing.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Runtime requirements are detailed in the slide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CQL syntax to harvest from: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DROP KEYSPACE ks_7443;</a:t>
            </a:r>
          </a:p>
          <a:p>
            <a:endParaRPr lang="en-US" dirty="0" smtClean="0"/>
          </a:p>
          <a:p>
            <a:r>
              <a:rPr lang="en-US" dirty="0" smtClean="0"/>
              <a:t>CREATE KEYSPACE ks_7443 WITH REPLICATION =</a:t>
            </a:r>
          </a:p>
          <a:p>
            <a:r>
              <a:rPr lang="en-US" dirty="0" smtClean="0"/>
              <a:t>   {'class': '</a:t>
            </a:r>
            <a:r>
              <a:rPr lang="en-US" dirty="0" err="1" smtClean="0"/>
              <a:t>SimpleStrategy</a:t>
            </a:r>
            <a:r>
              <a:rPr lang="en-US" dirty="0" smtClean="0"/>
              <a:t>', '</a:t>
            </a:r>
            <a:r>
              <a:rPr lang="en-US" dirty="0" err="1" smtClean="0"/>
              <a:t>replication_factor</a:t>
            </a:r>
            <a:r>
              <a:rPr lang="en-US" dirty="0" smtClean="0"/>
              <a:t>': 1};</a:t>
            </a:r>
          </a:p>
          <a:p>
            <a:r>
              <a:rPr lang="en-US" dirty="0" smtClean="0"/>
              <a:t>USE ks_7443;</a:t>
            </a:r>
          </a:p>
          <a:p>
            <a:endParaRPr lang="en-US" dirty="0" smtClean="0"/>
          </a:p>
          <a:p>
            <a:r>
              <a:rPr lang="en-US" dirty="0" smtClean="0"/>
              <a:t>CREATE TABLE t1</a:t>
            </a:r>
          </a:p>
          <a:p>
            <a:r>
              <a:rPr lang="en-US" dirty="0" smtClean="0"/>
              <a:t>   (</a:t>
            </a:r>
          </a:p>
          <a:p>
            <a:r>
              <a:rPr lang="en-US" dirty="0" smtClean="0"/>
              <a:t>   col1               TEXT,</a:t>
            </a:r>
          </a:p>
          <a:p>
            <a:r>
              <a:rPr lang="en-US" dirty="0" smtClean="0"/>
              <a:t>   col2               TEXT,</a:t>
            </a:r>
          </a:p>
          <a:p>
            <a:r>
              <a:rPr lang="en-US" dirty="0" smtClean="0"/>
              <a:t>   col3               TEXT,</a:t>
            </a:r>
          </a:p>
          <a:p>
            <a:r>
              <a:rPr lang="en-US" dirty="0" smtClean="0"/>
              <a:t>   col4               TEXT,</a:t>
            </a:r>
          </a:p>
          <a:p>
            <a:r>
              <a:rPr lang="en-US" dirty="0" smtClean="0"/>
              <a:t>   col5               TEXT,</a:t>
            </a:r>
          </a:p>
          <a:p>
            <a:r>
              <a:rPr lang="en-US" dirty="0" smtClean="0"/>
              <a:t>   col6               TEXT,</a:t>
            </a:r>
          </a:p>
          <a:p>
            <a:r>
              <a:rPr lang="en-US" dirty="0" smtClean="0"/>
              <a:t>   col7               TEXT,</a:t>
            </a:r>
          </a:p>
          <a:p>
            <a:r>
              <a:rPr lang="en-US" dirty="0" smtClean="0"/>
              <a:t>   col8               TEXT,</a:t>
            </a:r>
          </a:p>
          <a:p>
            <a:r>
              <a:rPr lang="en-US" dirty="0" smtClean="0"/>
              <a:t>   PRIMARY KEY ((col1, col2)) );</a:t>
            </a:r>
          </a:p>
          <a:p>
            <a:endParaRPr lang="en-US" dirty="0" smtClean="0"/>
          </a:p>
          <a:p>
            <a:r>
              <a:rPr lang="en-US" dirty="0" smtClean="0"/>
              <a:t>INSERT INTO t1</a:t>
            </a:r>
          </a:p>
          <a:p>
            <a:r>
              <a:rPr lang="en-US" dirty="0" smtClean="0"/>
              <a:t>   (col1, col2, col3, col4,</a:t>
            </a:r>
          </a:p>
          <a:p>
            <a:r>
              <a:rPr lang="en-US" dirty="0" smtClean="0"/>
              <a:t>      col5, col6, col7, col8)</a:t>
            </a:r>
          </a:p>
          <a:p>
            <a:r>
              <a:rPr lang="en-US" dirty="0" smtClean="0"/>
              <a:t>   VALUES ('</a:t>
            </a:r>
            <a:r>
              <a:rPr lang="en-US" dirty="0" err="1" smtClean="0"/>
              <a:t>aaa</a:t>
            </a:r>
            <a:r>
              <a:rPr lang="en-US" dirty="0" smtClean="0"/>
              <a:t>', '</a:t>
            </a:r>
            <a:r>
              <a:rPr lang="en-US" dirty="0" err="1" smtClean="0"/>
              <a:t>aaa</a:t>
            </a:r>
            <a:r>
              <a:rPr lang="en-US" dirty="0" smtClean="0"/>
              <a:t>', 'Davie'    ,</a:t>
            </a:r>
          </a:p>
          <a:p>
            <a:r>
              <a:rPr lang="en-US" dirty="0" smtClean="0"/>
              <a:t>     '</a:t>
            </a:r>
            <a:r>
              <a:rPr lang="en-US" dirty="0" err="1" smtClean="0"/>
              <a:t>aaa</a:t>
            </a:r>
            <a:r>
              <a:rPr lang="en-US" dirty="0" smtClean="0"/>
              <a:t>', '</a:t>
            </a:r>
            <a:r>
              <a:rPr lang="en-US" dirty="0" err="1" smtClean="0"/>
              <a:t>aaa</a:t>
            </a:r>
            <a:r>
              <a:rPr lang="en-US" dirty="0" smtClean="0"/>
              <a:t>', '</a:t>
            </a:r>
            <a:r>
              <a:rPr lang="en-US" dirty="0" err="1" smtClean="0"/>
              <a:t>aaa</a:t>
            </a:r>
            <a:r>
              <a:rPr lang="en-US" dirty="0" smtClean="0"/>
              <a:t>', '</a:t>
            </a:r>
            <a:r>
              <a:rPr lang="en-US" dirty="0" err="1" smtClean="0"/>
              <a:t>aaa</a:t>
            </a:r>
            <a:r>
              <a:rPr lang="en-US" dirty="0" smtClean="0"/>
              <a:t>', '</a:t>
            </a:r>
            <a:r>
              <a:rPr lang="en-US" dirty="0" err="1" smtClean="0"/>
              <a:t>aaa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INSERT INTO t1</a:t>
            </a:r>
          </a:p>
          <a:p>
            <a:r>
              <a:rPr lang="en-US" dirty="0" smtClean="0"/>
              <a:t>   (col1, col2, col3, col4,</a:t>
            </a:r>
          </a:p>
          <a:p>
            <a:r>
              <a:rPr lang="en-US" dirty="0" smtClean="0"/>
              <a:t>      col5, col6, col7, col8)</a:t>
            </a:r>
          </a:p>
          <a:p>
            <a:r>
              <a:rPr lang="en-US" dirty="0" smtClean="0"/>
              <a:t>   VALUES ('</a:t>
            </a:r>
            <a:r>
              <a:rPr lang="en-US" dirty="0" err="1" smtClean="0"/>
              <a:t>bbb</a:t>
            </a:r>
            <a:r>
              <a:rPr lang="en-US" dirty="0" smtClean="0"/>
              <a:t>', '</a:t>
            </a:r>
            <a:r>
              <a:rPr lang="en-US" dirty="0" err="1" smtClean="0"/>
              <a:t>bbb</a:t>
            </a:r>
            <a:r>
              <a:rPr lang="en-US" dirty="0" smtClean="0"/>
              <a:t>', 'Elizabeth',</a:t>
            </a:r>
          </a:p>
          <a:p>
            <a:r>
              <a:rPr lang="en-US" dirty="0" smtClean="0"/>
              <a:t>      '</a:t>
            </a:r>
            <a:r>
              <a:rPr lang="en-US" dirty="0" err="1" smtClean="0"/>
              <a:t>bbb</a:t>
            </a:r>
            <a:r>
              <a:rPr lang="en-US" dirty="0" smtClean="0"/>
              <a:t>', '</a:t>
            </a:r>
            <a:r>
              <a:rPr lang="en-US" dirty="0" err="1" smtClean="0"/>
              <a:t>bbb</a:t>
            </a:r>
            <a:r>
              <a:rPr lang="en-US" dirty="0" smtClean="0"/>
              <a:t>', '</a:t>
            </a:r>
            <a:r>
              <a:rPr lang="en-US" dirty="0" err="1" smtClean="0"/>
              <a:t>bbb</a:t>
            </a:r>
            <a:r>
              <a:rPr lang="en-US" dirty="0" smtClean="0"/>
              <a:t>', '</a:t>
            </a:r>
            <a:r>
              <a:rPr lang="en-US" dirty="0" err="1" smtClean="0"/>
              <a:t>bbb</a:t>
            </a:r>
            <a:r>
              <a:rPr lang="en-US" dirty="0" smtClean="0"/>
              <a:t>', '</a:t>
            </a:r>
            <a:r>
              <a:rPr lang="en-US" dirty="0" err="1" smtClean="0"/>
              <a:t>bbb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 smtClean="0"/>
              <a:t>CREATE SEARCH INDEX ON t1 WITH COLUMNS col1,</a:t>
            </a:r>
          </a:p>
          <a:p>
            <a:r>
              <a:rPr lang="en-US" dirty="0" smtClean="0"/>
              <a:t>   * { excluded : true };</a:t>
            </a:r>
          </a:p>
          <a:p>
            <a:endParaRPr lang="en-US" dirty="0" smtClean="0"/>
          </a:p>
          <a:p>
            <a:r>
              <a:rPr lang="en-US" dirty="0" smtClean="0"/>
              <a:t>DESCRIBE TABLE t1;</a:t>
            </a:r>
          </a:p>
          <a:p>
            <a:endParaRPr lang="en-US" dirty="0" smtClean="0"/>
          </a:p>
          <a:p>
            <a:r>
              <a:rPr lang="en-US" dirty="0" smtClean="0"/>
              <a:t>DESCRIBE PENDING  SEARCH INDEX SCHEMA ON t1;</a:t>
            </a:r>
          </a:p>
          <a:p>
            <a:endParaRPr lang="en-US" dirty="0" smtClean="0"/>
          </a:p>
          <a:p>
            <a:r>
              <a:rPr lang="en-US" dirty="0" smtClean="0"/>
              <a:t>//  Create a text file titled, 7443_my_synonyms.txt,</a:t>
            </a:r>
            <a:r>
              <a:rPr lang="en-US" baseline="0" dirty="0" smtClean="0"/>
              <a:t> </a:t>
            </a:r>
            <a:r>
              <a:rPr lang="en-US" dirty="0" smtClean="0"/>
              <a:t>with contents,</a:t>
            </a:r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#  My synonyms file !!</a:t>
            </a:r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Robert, Bob, Bobbie</a:t>
            </a:r>
          </a:p>
          <a:p>
            <a:r>
              <a:rPr lang="en-US" dirty="0" smtClean="0"/>
              <a:t>Dave, David, Davie, </a:t>
            </a:r>
            <a:r>
              <a:rPr lang="en-US" dirty="0" err="1" smtClean="0"/>
              <a:t>Dava</a:t>
            </a:r>
            <a:r>
              <a:rPr lang="en-US" dirty="0" smtClean="0"/>
              <a:t> </a:t>
            </a:r>
            <a:r>
              <a:rPr lang="en-US" dirty="0" err="1" smtClean="0"/>
              <a:t>Roonie</a:t>
            </a:r>
            <a:endParaRPr lang="en-US" dirty="0" smtClean="0"/>
          </a:p>
          <a:p>
            <a:r>
              <a:rPr lang="en-US" dirty="0" smtClean="0"/>
              <a:t>Charles, Chuck, Charlie, Barkley</a:t>
            </a:r>
          </a:p>
          <a:p>
            <a:r>
              <a:rPr lang="en-US" dirty="0" smtClean="0"/>
              <a:t>Elizabeth, Beth, Liz, Lizzie, Tina</a:t>
            </a:r>
          </a:p>
          <a:p>
            <a:endParaRPr lang="en-US" dirty="0" smtClean="0"/>
          </a:p>
          <a:p>
            <a:r>
              <a:rPr lang="en-US" dirty="0" smtClean="0"/>
              <a:t>//  Then run,</a:t>
            </a:r>
          </a:p>
          <a:p>
            <a:r>
              <a:rPr lang="en-US" dirty="0" smtClean="0"/>
              <a:t>//      </a:t>
            </a:r>
            <a:r>
              <a:rPr lang="en-US" dirty="0" err="1" smtClean="0"/>
              <a:t>dsetool</a:t>
            </a:r>
            <a:r>
              <a:rPr lang="en-US" dirty="0" smtClean="0"/>
              <a:t> </a:t>
            </a:r>
            <a:r>
              <a:rPr lang="en-US" dirty="0" err="1" smtClean="0"/>
              <a:t>write_resource</a:t>
            </a:r>
            <a:r>
              <a:rPr lang="en-US" dirty="0" smtClean="0"/>
              <a:t> ks_7443.t1 name=7443_my_synonyms.txt file=7443_my_synonyms.txt</a:t>
            </a:r>
          </a:p>
          <a:p>
            <a:endParaRPr lang="en-US" dirty="0" smtClean="0"/>
          </a:p>
          <a:p>
            <a:r>
              <a:rPr lang="en-US" dirty="0" smtClean="0"/>
              <a:t>ALTER SEARCH INDEX SCHEMA ON t1 ADD </a:t>
            </a:r>
            <a:r>
              <a:rPr lang="en-US" dirty="0" err="1" smtClean="0"/>
              <a:t>types.fieldType</a:t>
            </a:r>
            <a:r>
              <a:rPr lang="en-US" dirty="0" smtClean="0"/>
              <a:t>[@name='TextField_7',@class='solr.</a:t>
            </a:r>
            <a:r>
              <a:rPr lang="en-US" dirty="0" err="1" smtClean="0"/>
              <a:t>TextField</a:t>
            </a:r>
            <a:r>
              <a:rPr lang="en-US" dirty="0" smtClean="0"/>
              <a:t>',@</a:t>
            </a:r>
            <a:r>
              <a:rPr lang="en-US" dirty="0" err="1" smtClean="0"/>
              <a:t>termVectors</a:t>
            </a:r>
            <a:r>
              <a:rPr lang="en-US" dirty="0" smtClean="0"/>
              <a:t>='false',@</a:t>
            </a:r>
            <a:r>
              <a:rPr lang="en-US" dirty="0" err="1" smtClean="0"/>
              <a:t>termPositions</a:t>
            </a:r>
            <a:r>
              <a:rPr lang="en-US" dirty="0" smtClean="0"/>
              <a:t>='false',@</a:t>
            </a:r>
            <a:r>
              <a:rPr lang="en-US" dirty="0" err="1" smtClean="0"/>
              <a:t>termOffsets</a:t>
            </a:r>
            <a:r>
              <a:rPr lang="en-US" dirty="0" smtClean="0"/>
              <a:t>='false',@</a:t>
            </a:r>
            <a:r>
              <a:rPr lang="en-US" dirty="0" err="1" smtClean="0"/>
              <a:t>omitNorms</a:t>
            </a:r>
            <a:r>
              <a:rPr lang="en-US" dirty="0" smtClean="0"/>
              <a:t>='true'] with '{"analyzer":{"</a:t>
            </a:r>
            <a:r>
              <a:rPr lang="en-US" dirty="0" err="1" smtClean="0"/>
              <a:t>tokenizer</a:t>
            </a:r>
            <a:r>
              <a:rPr lang="en-US" dirty="0" smtClean="0"/>
              <a:t>":{"class":"</a:t>
            </a:r>
            <a:r>
              <a:rPr lang="en-US" dirty="0" err="1" smtClean="0"/>
              <a:t>solr.StandardTokenizerFactory</a:t>
            </a:r>
            <a:r>
              <a:rPr lang="en-US" dirty="0" smtClean="0"/>
              <a:t>"},"filter":{"class":"solr.SynonymFilterFactory","synonyms":"7443_my_synonyms.txt"}}}';</a:t>
            </a:r>
          </a:p>
          <a:p>
            <a:endParaRPr lang="en-US" dirty="0" smtClean="0"/>
          </a:p>
          <a:p>
            <a:r>
              <a:rPr lang="en-US" dirty="0" smtClean="0"/>
              <a:t>ALTER SEARCH INDEX SCHEMA ON t1 ADD </a:t>
            </a:r>
            <a:r>
              <a:rPr lang="en-US" dirty="0" err="1" smtClean="0"/>
              <a:t>fields.field</a:t>
            </a:r>
            <a:r>
              <a:rPr lang="en-US" dirty="0" smtClean="0"/>
              <a:t>[@name='col3', @type='TextField_7', @indexed='true', @</a:t>
            </a:r>
            <a:r>
              <a:rPr lang="en-US" dirty="0" err="1" smtClean="0"/>
              <a:t>multiValued</a:t>
            </a:r>
            <a:r>
              <a:rPr lang="en-US" dirty="0" smtClean="0"/>
              <a:t>='false', @stored='true'];</a:t>
            </a:r>
          </a:p>
          <a:p>
            <a:endParaRPr lang="en-US" dirty="0" smtClean="0"/>
          </a:p>
          <a:p>
            <a:r>
              <a:rPr lang="en-US" dirty="0" smtClean="0"/>
              <a:t>RELOAD  SEARCH INDEX ON t1;</a:t>
            </a:r>
          </a:p>
          <a:p>
            <a:r>
              <a:rPr lang="en-US" dirty="0" smtClean="0"/>
              <a:t>REBUILD SEARCH INDEX ON t1;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SELECT col1, col2, col3 FROM t1 WHERE </a:t>
            </a:r>
            <a:r>
              <a:rPr lang="en-US" dirty="0" err="1" smtClean="0"/>
              <a:t>solr_query</a:t>
            </a:r>
            <a:r>
              <a:rPr lang="en-US" dirty="0" smtClean="0"/>
              <a:t> = '{ "q" : "col3:Dave" }' ;</a:t>
            </a:r>
          </a:p>
          <a:p>
            <a:endParaRPr lang="en-US" dirty="0" smtClean="0"/>
          </a:p>
          <a:p>
            <a:r>
              <a:rPr lang="en-US" dirty="0" smtClean="0"/>
              <a:t>SELECT col1, col2, col3 FROM t1 WHERE </a:t>
            </a:r>
            <a:r>
              <a:rPr lang="en-US" dirty="0" err="1" smtClean="0"/>
              <a:t>solr_query</a:t>
            </a:r>
            <a:r>
              <a:rPr lang="en-US" dirty="0" smtClean="0"/>
              <a:t> = '{ "q" : "col3:(</a:t>
            </a:r>
            <a:r>
              <a:rPr lang="en-US" dirty="0" err="1" smtClean="0"/>
              <a:t>Dava</a:t>
            </a:r>
            <a:r>
              <a:rPr lang="en-US" dirty="0" smtClean="0"/>
              <a:t> Rooney)" }' ;</a:t>
            </a:r>
          </a:p>
          <a:p>
            <a:endParaRPr lang="en-US" dirty="0" smtClean="0"/>
          </a:p>
          <a:p>
            <a:r>
              <a:rPr lang="en-US" dirty="0" smtClean="0"/>
              <a:t>SELECT col1, col2, col3 FROM t1 WHERE </a:t>
            </a:r>
            <a:r>
              <a:rPr lang="en-US" dirty="0" err="1" smtClean="0"/>
              <a:t>solr_query</a:t>
            </a:r>
            <a:r>
              <a:rPr lang="en-US" dirty="0" smtClean="0"/>
              <a:t> = '{ "q" : "col3:dave" }'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8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farther in </a:t>
            </a:r>
            <a:r>
              <a:rPr lang="en-US" baseline="0" smtClean="0"/>
              <a:t>this Practice </a:t>
            </a:r>
            <a:r>
              <a:rPr lang="en-US" baseline="0" dirty="0" smtClean="0"/>
              <a:t>L</a:t>
            </a:r>
            <a:r>
              <a:rPr lang="en-US" baseline="0" smtClean="0"/>
              <a:t>ab</a:t>
            </a:r>
            <a:r>
              <a:rPr lang="en-US" baseline="0" dirty="0" smtClean="0"/>
              <a:t>: given sample syntax, build something new.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3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syntax above to harvest ideas from, and apply to</a:t>
            </a:r>
            <a:r>
              <a:rPr lang="en-US" baseline="0" dirty="0" smtClean="0"/>
              <a:t> the goals outlined on the page that follows.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resources:DSE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Search 6.0 is based on Apache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Solr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Solr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version 6.x. You can discover this from the DSE release notes and on line documentation.</a:t>
            </a:r>
          </a:p>
          <a:p>
            <a:endParaRPr lang="en-US" sz="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of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Solr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Character (Char) Filters is available here,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https://lucene.apache.org/solr/guide/6_6/charfilterfactories.html</a:t>
            </a:r>
          </a:p>
          <a:p>
            <a:endParaRPr lang="en-US" sz="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of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Solr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Tokenizers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available here,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https://lucene.apache.org/solr/guide/6_6/tokenizers.html</a:t>
            </a:r>
          </a:p>
          <a:p>
            <a:endParaRPr lang="en-US" sz="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of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Solr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Filters is available here,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https://lucene.apache.org/solr/guide/6_6/filter-descriptions.html</a:t>
            </a:r>
          </a:p>
          <a:p>
            <a:endParaRPr lang="en-US" sz="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of </a:t>
            </a:r>
            <a:r>
              <a:rPr lang="en-US" sz="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Solr</a:t>
            </a:r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unchained analyzers is here,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http://www.solr-start.com/info/analyzers/</a:t>
            </a:r>
          </a:p>
          <a:p>
            <a:endParaRPr lang="en-US" sz="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Type attributes/properties (8+) :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https://lucene.apache.org/solr/guide/6_6/field-type-definitions-and-properties.html</a:t>
            </a:r>
          </a:p>
          <a:p>
            <a:endParaRPr lang="en-US" sz="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attributes/properties (10+) :   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https://lucene.apache.org/solr/guide/6_6/field-properties-by-use-case.html</a:t>
            </a:r>
          </a:p>
          <a:p>
            <a:r>
              <a:rPr 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https://lucene.apache.org/solr/guide/6_6/defining-fields.html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837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what worked well, poorly, from the Practice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Practice Lab-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ontent Placeholder 2"/>
          <p:cNvSpPr>
            <a:spLocks noGrp="1"/>
          </p:cNvSpPr>
          <p:nvPr>
            <p:ph sz="quarter" idx="16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8229600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Light banner,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3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Lef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Righ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90145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 flipH="1">
            <a:off x="4261390" y="-1"/>
            <a:ext cx="4882610" cy="4291781"/>
          </a:xfrm>
          <a:custGeom>
            <a:avLst/>
            <a:gdLst>
              <a:gd name="connsiteX0" fmla="*/ 4877692 w 4882610"/>
              <a:gd name="connsiteY0" fmla="*/ 0 h 4305302"/>
              <a:gd name="connsiteX1" fmla="*/ 0 w 4882610"/>
              <a:gd name="connsiteY1" fmla="*/ 0 h 4305302"/>
              <a:gd name="connsiteX2" fmla="*/ 0 w 4882610"/>
              <a:gd name="connsiteY2" fmla="*/ 1558799 h 4305302"/>
              <a:gd name="connsiteX3" fmla="*/ 1560 w 4882610"/>
              <a:gd name="connsiteY3" fmla="*/ 1766430 h 4305302"/>
              <a:gd name="connsiteX4" fmla="*/ 5811 w 4882610"/>
              <a:gd name="connsiteY4" fmla="*/ 2834111 h 4305302"/>
              <a:gd name="connsiteX5" fmla="*/ 1475417 w 4882610"/>
              <a:gd name="connsiteY5" fmla="*/ 4305302 h 4305302"/>
              <a:gd name="connsiteX6" fmla="*/ 4882610 w 4882610"/>
              <a:gd name="connsiteY6" fmla="*/ 4300781 h 4305302"/>
              <a:gd name="connsiteX7" fmla="*/ 4882610 w 4882610"/>
              <a:gd name="connsiteY7" fmla="*/ 19 h 430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2610" h="4305302">
                <a:moveTo>
                  <a:pt x="4877692" y="0"/>
                </a:moveTo>
                <a:lnTo>
                  <a:pt x="0" y="0"/>
                </a:lnTo>
                <a:lnTo>
                  <a:pt x="0" y="1558799"/>
                </a:lnTo>
                <a:lnTo>
                  <a:pt x="1560" y="1766430"/>
                </a:lnTo>
                <a:cubicBezTo>
                  <a:pt x="4254" y="2124944"/>
                  <a:pt x="6310" y="2482148"/>
                  <a:pt x="5811" y="2834111"/>
                </a:cubicBezTo>
                <a:cubicBezTo>
                  <a:pt x="5811" y="3646628"/>
                  <a:pt x="663775" y="4305302"/>
                  <a:pt x="1475417" y="4305302"/>
                </a:cubicBezTo>
                <a:lnTo>
                  <a:pt x="4882610" y="4300781"/>
                </a:lnTo>
                <a:lnTo>
                  <a:pt x="4882610" y="1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 End of Module: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695" r:id="rId3"/>
    <p:sldLayoutId id="2147483694" r:id="rId4"/>
    <p:sldLayoutId id="2147483712" r:id="rId5"/>
    <p:sldLayoutId id="2147483714" r:id="rId6"/>
    <p:sldLayoutId id="2147483717" r:id="rId7"/>
    <p:sldLayoutId id="2147483710" r:id="rId8"/>
    <p:sldLayoutId id="2147483716" r:id="rId9"/>
    <p:sldLayoutId id="2147483715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4111328" y="443968"/>
            <a:ext cx="4575472" cy="3941290"/>
          </a:xfrm>
        </p:spPr>
        <p:txBody>
          <a:bodyPr/>
          <a:lstStyle/>
          <a:p>
            <a:r>
              <a:rPr lang="en-US" sz="1800" dirty="0" smtClean="0"/>
              <a:t>This Practice </a:t>
            </a:r>
            <a:r>
              <a:rPr lang="en-US" sz="1800" dirty="0"/>
              <a:t>L</a:t>
            </a:r>
            <a:r>
              <a:rPr lang="en-US" sz="1800" dirty="0" smtClean="0"/>
              <a:t>ab is dependent on Discussion </a:t>
            </a:r>
            <a:r>
              <a:rPr lang="en-US" sz="1800" dirty="0"/>
              <a:t>M</a:t>
            </a:r>
            <a:r>
              <a:rPr lang="en-US" sz="1800" dirty="0" smtClean="0"/>
              <a:t>odule 7443, where most of the objects we create in this lab were introduced.</a:t>
            </a:r>
          </a:p>
          <a:p>
            <a:r>
              <a:rPr lang="en-US" sz="1800" dirty="0" smtClean="0"/>
              <a:t>This Practice </a:t>
            </a:r>
            <a:r>
              <a:rPr lang="en-US" sz="1800" dirty="0"/>
              <a:t>L</a:t>
            </a:r>
            <a:r>
              <a:rPr lang="en-US" sz="1800" dirty="0" smtClean="0"/>
              <a:t>ab requires a working DSE system, with DSE Search enabled, and with ability to execute CQL DDL.</a:t>
            </a:r>
          </a:p>
          <a:p>
            <a:r>
              <a:rPr lang="en-US" sz="1800" dirty="0" smtClean="0"/>
              <a:t>Because of the dependency on the </a:t>
            </a:r>
            <a:r>
              <a:rPr lang="en-US" sz="1800" dirty="0" err="1" smtClean="0"/>
              <a:t>dsetool</a:t>
            </a:r>
            <a:r>
              <a:rPr lang="en-US" sz="1800" dirty="0" smtClean="0"/>
              <a:t> utility, this Practice </a:t>
            </a:r>
            <a:r>
              <a:rPr lang="en-US" sz="1800" dirty="0"/>
              <a:t>L</a:t>
            </a:r>
            <a:r>
              <a:rPr lang="en-US" sz="1800" dirty="0" smtClean="0"/>
              <a:t>ab requires a </a:t>
            </a:r>
            <a:r>
              <a:rPr lang="en-US" sz="1800" dirty="0" err="1" smtClean="0"/>
              <a:t>ssh</a:t>
            </a:r>
            <a:r>
              <a:rPr lang="en-US" sz="1800" dirty="0" smtClean="0"/>
              <a:t>(C) prompt on at least one node operating DSE Search. All other commands are run from CQLSH, or DSE Studio.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5860"/>
            <a:ext cx="3089305" cy="680970"/>
          </a:xfrm>
        </p:spPr>
        <p:txBody>
          <a:bodyPr/>
          <a:lstStyle/>
          <a:p>
            <a:r>
              <a:rPr lang="en-US" sz="2000" dirty="0" smtClean="0"/>
              <a:t>DSE Search, Create Synonym, Case Insensitive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83363"/>
            <a:ext cx="3089305" cy="828360"/>
          </a:xfrm>
        </p:spPr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Execute all of the following below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4281055" cy="3477087"/>
          </a:xfrm>
        </p:spPr>
        <p:txBody>
          <a:bodyPr/>
          <a:lstStyle/>
          <a:p>
            <a:r>
              <a:rPr lang="en-US" sz="1800" dirty="0" smtClean="0"/>
              <a:t>Discussion Module 7443 details each of the commands entered on the notes page below.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 err="1" smtClean="0"/>
              <a:t>dsetool</a:t>
            </a:r>
            <a:r>
              <a:rPr lang="en-US" sz="1800" dirty="0" smtClean="0"/>
              <a:t> command must be run directly on one of the DSE nodes running DSE Search, in an </a:t>
            </a:r>
            <a:r>
              <a:rPr lang="en-US" sz="1800" dirty="0" err="1" smtClean="0"/>
              <a:t>ssh</a:t>
            </a:r>
            <a:r>
              <a:rPr lang="en-US" sz="1800" dirty="0" smtClean="0"/>
              <a:t>(C) command window. All other commands may be run in CQLSH, or DSE Studio.</a:t>
            </a:r>
          </a:p>
          <a:p>
            <a:r>
              <a:rPr lang="en-US" sz="1800" dirty="0" smtClean="0"/>
              <a:t>Execute all of the instructions on the notes page below-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30" y="924443"/>
            <a:ext cx="2562745" cy="337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2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Test via CQL SELECT / DSE Studio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3780970" y="1718484"/>
            <a:ext cx="4905829" cy="1895574"/>
          </a:xfrm>
        </p:spPr>
        <p:txBody>
          <a:bodyPr/>
          <a:lstStyle/>
          <a:p>
            <a:r>
              <a:rPr lang="en-US" sz="1800" dirty="0" smtClean="0"/>
              <a:t>Test your results using the three CQL SELECT statements entered on the notes page below.</a:t>
            </a:r>
            <a:endParaRPr lang="en-US" sz="1800" dirty="0"/>
          </a:p>
          <a:p>
            <a:r>
              <a:rPr lang="en-US" sz="1800" dirty="0" smtClean="0"/>
              <a:t>The first two queries return data, the last query does not. 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8" y="1386215"/>
            <a:ext cx="3183087" cy="230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6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Farther:</a:t>
            </a:r>
            <a:br>
              <a:rPr lang="en-US" dirty="0" smtClean="0"/>
            </a:b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12" y="343120"/>
            <a:ext cx="2211687" cy="309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9314" y="3628571"/>
            <a:ext cx="360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Vasco da Gama (1460-1524)  First European to reach India by </a:t>
            </a:r>
            <a:r>
              <a:rPr lang="en-US" sz="1000" dirty="0" smtClean="0"/>
              <a:t>sea.</a:t>
            </a:r>
          </a:p>
          <a:p>
            <a:endParaRPr lang="en-US" sz="1000" dirty="0" smtClean="0"/>
          </a:p>
          <a:p>
            <a:r>
              <a:rPr lang="en-US" sz="1000" dirty="0" smtClean="0"/>
              <a:t>Source</a:t>
            </a:r>
            <a:r>
              <a:rPr lang="en-US" sz="1000" dirty="0"/>
              <a:t>: http://totallyhistory.com/biography/famous-explorers/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7166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(Optional): Syntax to harvest from-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6"/>
          </p:nvPr>
        </p:nvSpPr>
        <p:spPr>
          <a:xfrm>
            <a:off x="274321" y="1037398"/>
            <a:ext cx="5444308" cy="3542916"/>
          </a:xfrm>
        </p:spPr>
        <p:txBody>
          <a:bodyPr/>
          <a:lstStyle/>
          <a:p>
            <a:pPr marL="6350" indent="0">
              <a:buNone/>
            </a:pPr>
            <a:r>
              <a:rPr lang="en-US" sz="1400" dirty="0"/>
              <a:t>ALTER SEARCH INDEX SCHEMA ON t2 </a:t>
            </a:r>
            <a:endParaRPr lang="en-US" sz="1400" dirty="0" smtClean="0"/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ADD </a:t>
            </a:r>
            <a:r>
              <a:rPr lang="en-US" sz="1400" dirty="0"/>
              <a:t>fieldType[@name='TextField44',class=</a:t>
            </a:r>
            <a:r>
              <a:rPr lang="en-US" sz="1400" dirty="0" smtClean="0"/>
              <a:t>'</a:t>
            </a:r>
            <a:r>
              <a:rPr lang="en-US" sz="1400" dirty="0" err="1" smtClean="0"/>
              <a:t>solr.TextField</a:t>
            </a:r>
            <a:r>
              <a:rPr lang="en-US" sz="1400" dirty="0" smtClean="0"/>
              <a:t>‘]</a:t>
            </a:r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WITH </a:t>
            </a:r>
            <a:r>
              <a:rPr lang="en-US" sz="1400" dirty="0"/>
              <a:t>'{"analyzer":{"tokenizer":{"class":"solr.StandardTokenizerFactory"}, </a:t>
            </a:r>
            <a:endParaRPr lang="en-US" sz="1400" dirty="0" smtClean="0"/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"</a:t>
            </a:r>
            <a:r>
              <a:rPr lang="en-US" sz="1400" dirty="0"/>
              <a:t>filter":{"class":"</a:t>
            </a:r>
            <a:r>
              <a:rPr lang="en-US" sz="1400" dirty="0" err="1"/>
              <a:t>solr.LowerCaseFilterFactory</a:t>
            </a:r>
            <a:r>
              <a:rPr lang="en-US" sz="1400" dirty="0" smtClean="0"/>
              <a:t>"}}}';</a:t>
            </a:r>
          </a:p>
          <a:p>
            <a:pPr marL="6350" indent="0" defTabSz="233363">
              <a:buNone/>
            </a:pPr>
            <a:endParaRPr lang="en-US" sz="1400" dirty="0" smtClean="0"/>
          </a:p>
          <a:p>
            <a:pPr marL="6350" indent="0" defTabSz="233363">
              <a:buNone/>
            </a:pPr>
            <a:r>
              <a:rPr lang="en-US" sz="1400" dirty="0" smtClean="0"/>
              <a:t>ALTER </a:t>
            </a:r>
            <a:r>
              <a:rPr lang="en-US" sz="1400" dirty="0"/>
              <a:t>SEARCH INDEX SCHEMA ON t2 </a:t>
            </a:r>
            <a:endParaRPr lang="en-US" sz="1400" dirty="0" smtClean="0"/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ADD </a:t>
            </a:r>
            <a:r>
              <a:rPr lang="en-US" sz="1400" dirty="0"/>
              <a:t>fieldType[@name='TextField41',class='solr.TextField'] </a:t>
            </a:r>
            <a:endParaRPr lang="en-US" sz="1400" dirty="0" smtClean="0"/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WITH </a:t>
            </a:r>
            <a:r>
              <a:rPr lang="en-US" sz="1400" dirty="0"/>
              <a:t>'{"analyzer":{"tokenizer":{"class":"</a:t>
            </a:r>
            <a:r>
              <a:rPr lang="en-US" sz="1400" dirty="0" err="1"/>
              <a:t>solr.StandardTokenizerFactory</a:t>
            </a:r>
            <a:r>
              <a:rPr lang="en-US" sz="1400" dirty="0" smtClean="0"/>
              <a:t>"},</a:t>
            </a:r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"</a:t>
            </a:r>
            <a:r>
              <a:rPr lang="en-US" sz="1400" dirty="0"/>
              <a:t>filter":[{"class":"</a:t>
            </a:r>
            <a:r>
              <a:rPr lang="en-US" sz="1400" dirty="0" err="1"/>
              <a:t>solr.LowerCaseFilterFactory</a:t>
            </a:r>
            <a:r>
              <a:rPr lang="en-US" sz="1400" dirty="0" smtClean="0"/>
              <a:t>"},</a:t>
            </a:r>
          </a:p>
          <a:p>
            <a:pPr marL="6350" indent="0" defTabSz="233363">
              <a:buNone/>
            </a:pPr>
            <a:r>
              <a:rPr lang="en-US" sz="1400" dirty="0"/>
              <a:t>	</a:t>
            </a:r>
            <a:r>
              <a:rPr lang="en-US" sz="1400" dirty="0" smtClean="0"/>
              <a:t>{"</a:t>
            </a:r>
            <a:r>
              <a:rPr lang="en-US" sz="1400" dirty="0"/>
              <a:t>class":"solr.EnglishMinimalStemFilterFactory"}]}}';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58" y="731810"/>
            <a:ext cx="12922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943600" y="1864300"/>
            <a:ext cx="2864118" cy="538358"/>
          </a:xfrm>
          <a:prstGeom prst="rect">
            <a:avLst/>
          </a:prstGeom>
        </p:spPr>
        <p:txBody>
          <a:bodyPr l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3363" marR="0" lvl="0" indent="-227013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23177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lvl="2" indent="-22542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lvl="3" indent="-23177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lvl="4" indent="-22542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 indent="0">
              <a:buFont typeface="Arial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Case insensitive example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943600" y="3111984"/>
            <a:ext cx="2864118" cy="538358"/>
          </a:xfrm>
          <a:prstGeom prst="rect">
            <a:avLst/>
          </a:prstGeom>
        </p:spPr>
        <p:txBody>
          <a:bodyPr l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3363" marR="0" lvl="0" indent="-227013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lvl="1" indent="-23177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lvl="2" indent="-22542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lvl="3" indent="-23177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lvl="4" indent="-225425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 indent="0">
              <a:buFont typeface="Arial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Stemming example, two filter example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5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(Optional): 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000-DTSE-Search-7444-60-PL-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3759200" y="1015092"/>
            <a:ext cx="4978400" cy="3477087"/>
          </a:xfrm>
        </p:spPr>
        <p:txBody>
          <a:bodyPr/>
          <a:lstStyle/>
          <a:p>
            <a:r>
              <a:rPr lang="en-US" dirty="0" smtClean="0"/>
              <a:t>Leave col1, col2, and col3 alone. Alter col4, col5, .. as needed.</a:t>
            </a:r>
          </a:p>
          <a:p>
            <a:r>
              <a:rPr lang="en-US" dirty="0" smtClean="0"/>
              <a:t>Create col4, just case insensitive.</a:t>
            </a:r>
          </a:p>
          <a:p>
            <a:r>
              <a:rPr lang="en-US" dirty="0" smtClean="0"/>
              <a:t>Create col5, case insensitive, and stemming.</a:t>
            </a:r>
          </a:p>
          <a:p>
            <a:r>
              <a:rPr lang="en-US" dirty="0" smtClean="0"/>
              <a:t>Create col6, case insensitive, synonym.</a:t>
            </a:r>
          </a:p>
          <a:p>
            <a:endParaRPr lang="en-US" dirty="0"/>
          </a:p>
          <a:p>
            <a:r>
              <a:rPr lang="en-US" dirty="0"/>
              <a:t>Experiment </a:t>
            </a:r>
            <a:r>
              <a:rPr lang="en-US" dirty="0" smtClean="0"/>
              <a:t>with forms of, </a:t>
            </a:r>
          </a:p>
          <a:p>
            <a:pPr marL="6350" indent="0" defTabSz="231775">
              <a:buNone/>
              <a:tabLst>
                <a:tab pos="231775" algn="l"/>
              </a:tabLst>
            </a:pPr>
            <a:r>
              <a:rPr lang="en-US" dirty="0"/>
              <a:t>	</a:t>
            </a:r>
            <a:r>
              <a:rPr lang="en-US" dirty="0" smtClean="0"/>
              <a:t>		SELECT </a:t>
            </a:r>
            <a:r>
              <a:rPr lang="en-US" dirty="0"/>
              <a:t>* </a:t>
            </a:r>
            <a:r>
              <a:rPr lang="en-US" dirty="0" smtClean="0"/>
              <a:t>FROM t1 WHERE </a:t>
            </a:r>
            <a:r>
              <a:rPr lang="en-US" dirty="0"/>
              <a:t>col3 LIKE 'D%' 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9" y="1197656"/>
            <a:ext cx="2601331" cy="206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370" y="3534228"/>
            <a:ext cx="30915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Leif Ericson (970-1020)  Considered the first European to reach North America</a:t>
            </a:r>
            <a:r>
              <a:rPr lang="en-US" sz="1000" dirty="0" smtClean="0"/>
              <a:t>.</a:t>
            </a:r>
          </a:p>
          <a:p>
            <a:endParaRPr lang="en-US" sz="1000" dirty="0" smtClean="0"/>
          </a:p>
          <a:p>
            <a:r>
              <a:rPr lang="en-US" sz="1000" dirty="0" smtClean="0"/>
              <a:t>Source</a:t>
            </a:r>
            <a:r>
              <a:rPr lang="en-US" sz="1000" dirty="0"/>
              <a:t>: http://totallyhistory.com/biography/famous-explorers/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7195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000-DTSE-Search-7444-60-DM-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08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000-DTSE-Search-7444-60-DM-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</p:spPr>
        <p:txBody>
          <a:bodyPr/>
          <a:lstStyle/>
          <a:p>
            <a:r>
              <a:rPr lang="en-US" dirty="0" smtClean="0"/>
              <a:t>End of Module: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908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577</TotalTime>
  <Words>1027</Words>
  <Application>Microsoft Office PowerPoint</Application>
  <PresentationFormat>On-screen Show (16:9)</PresentationFormat>
  <Paragraphs>150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DataStax_Template_Widescreen</vt:lpstr>
      <vt:lpstr>Practice Lab:</vt:lpstr>
      <vt:lpstr>Challenge 1: Execute all of the following below</vt:lpstr>
      <vt:lpstr>Challenge 1: Test via CQL SELECT / DSE Studio</vt:lpstr>
      <vt:lpstr>Go Farther: (Optional)</vt:lpstr>
      <vt:lpstr>Challenge 2 (Optional): Syntax to harvest from-</vt:lpstr>
      <vt:lpstr>Challenge 2 (Optional): Goals</vt:lpstr>
      <vt:lpstr>Practice Lab:</vt:lpstr>
      <vt:lpstr>End of Module: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34</cp:revision>
  <dcterms:created xsi:type="dcterms:W3CDTF">2018-03-30T00:33:11Z</dcterms:created>
  <dcterms:modified xsi:type="dcterms:W3CDTF">2018-06-24T14:57:23Z</dcterms:modified>
  <cp:category/>
</cp:coreProperties>
</file>