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70" r:id="rId4"/>
    <p:sldId id="271" r:id="rId5"/>
    <p:sldId id="272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74298" autoAdjust="0"/>
  </p:normalViewPr>
  <p:slideViewPr>
    <p:cSldViewPr snapToGrid="0" snapToObjects="1">
      <p:cViewPr varScale="1">
        <p:scale>
          <a:sx n="121" d="100"/>
          <a:sy n="121" d="100"/>
        </p:scale>
        <p:origin x="-1836" y="-102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36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7" name="Straight Connector 6"/>
          <p:cNvCxnSpPr/>
          <p:nvPr/>
        </p:nvCxnSpPr>
        <p:spPr>
          <a:xfrm>
            <a:off x="5132439" y="540774"/>
            <a:ext cx="0" cy="81804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use implement</a:t>
            </a:r>
            <a:r>
              <a:rPr lang="en-US" baseline="0" dirty="0" smtClean="0"/>
              <a:t> and test the ideas </a:t>
            </a:r>
            <a:r>
              <a:rPr lang="en-US" dirty="0" smtClean="0"/>
              <a:t>introduced in Discussion</a:t>
            </a:r>
            <a:r>
              <a:rPr lang="en-US" baseline="0" dirty="0" smtClean="0"/>
              <a:t> Module 7449.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Runtime requirements are detailed in the slide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3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syntax above to harvest ideas from in this module and module 7449, apply to</a:t>
            </a:r>
            <a:r>
              <a:rPr lang="en-US" baseline="0" dirty="0" smtClean="0"/>
              <a:t> the goals outlined above.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3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Solr</a:t>
            </a:r>
            <a:r>
              <a:rPr lang="en-US" dirty="0" smtClean="0"/>
              <a:t> Admin UI, produce the score, and the </a:t>
            </a:r>
            <a:r>
              <a:rPr lang="en-US" dirty="0" err="1" smtClean="0"/>
              <a:t>Tf-Idf</a:t>
            </a:r>
            <a:r>
              <a:rPr lang="en-US" dirty="0" smtClean="0"/>
              <a:t> values that produce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Harvest ideas from in this module and module 7449, apply to</a:t>
            </a:r>
            <a:r>
              <a:rPr lang="en-US" baseline="0" dirty="0" smtClean="0"/>
              <a:t> the goals outlined above.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8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Harvest ideas from in this module and module 7449, apply to</a:t>
            </a:r>
            <a:r>
              <a:rPr lang="en-US" baseline="0" dirty="0" smtClean="0"/>
              <a:t> the goals outlined above.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7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what worked well, poorly, from the Practice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Practice </a:t>
            </a:r>
            <a:r>
              <a:rPr lang="en-US" dirty="0" smtClean="0"/>
              <a:t>L</a:t>
            </a:r>
            <a:r>
              <a:rPr lang="en-US" smtClean="0"/>
              <a:t>ab-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ontent Placeholder 2"/>
          <p:cNvSpPr>
            <a:spLocks noGrp="1"/>
          </p:cNvSpPr>
          <p:nvPr>
            <p:ph sz="quarter" idx="16"/>
          </p:nvPr>
        </p:nvSpPr>
        <p:spPr>
          <a:xfrm>
            <a:off x="4111328" y="659747"/>
            <a:ext cx="4575472" cy="394129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20" name="Date Placeholder 4"/>
          <p:cNvSpPr>
            <a:spLocks noGrp="1"/>
          </p:cNvSpPr>
          <p:nvPr>
            <p:ph type="dt" sz="half" idx="18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8229600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Light banner,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3" cstate="screen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4003675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4691671" y="1123949"/>
            <a:ext cx="4003675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20" name="Date Placeholder 4"/>
          <p:cNvSpPr>
            <a:spLocks noGrp="1"/>
          </p:cNvSpPr>
          <p:nvPr>
            <p:ph type="dt" sz="half" idx="18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Left pictur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542339" y="1120777"/>
            <a:ext cx="5144460" cy="348026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57201" y="1120776"/>
            <a:ext cx="2799806" cy="3517900"/>
          </a:xfrm>
          <a:prstGeom prst="round1Rect">
            <a:avLst>
              <a:gd name="adj" fmla="val 34218"/>
            </a:avLst>
          </a:prstGeom>
          <a:noFill/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Right pictur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74791" y="1120777"/>
            <a:ext cx="5144460" cy="348026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51666" y="1083137"/>
            <a:ext cx="2799806" cy="3517900"/>
          </a:xfrm>
          <a:prstGeom prst="round1Rect">
            <a:avLst>
              <a:gd name="adj" fmla="val 34218"/>
            </a:avLst>
          </a:prstGeom>
          <a:noFill/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90145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00099" y="1123949"/>
            <a:ext cx="6450676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 flipH="1">
            <a:off x="4261390" y="-1"/>
            <a:ext cx="4882610" cy="4291781"/>
          </a:xfrm>
          <a:custGeom>
            <a:avLst/>
            <a:gdLst>
              <a:gd name="connsiteX0" fmla="*/ 4877692 w 4882610"/>
              <a:gd name="connsiteY0" fmla="*/ 0 h 4305302"/>
              <a:gd name="connsiteX1" fmla="*/ 0 w 4882610"/>
              <a:gd name="connsiteY1" fmla="*/ 0 h 4305302"/>
              <a:gd name="connsiteX2" fmla="*/ 0 w 4882610"/>
              <a:gd name="connsiteY2" fmla="*/ 1558799 h 4305302"/>
              <a:gd name="connsiteX3" fmla="*/ 1560 w 4882610"/>
              <a:gd name="connsiteY3" fmla="*/ 1766430 h 4305302"/>
              <a:gd name="connsiteX4" fmla="*/ 5811 w 4882610"/>
              <a:gd name="connsiteY4" fmla="*/ 2834111 h 4305302"/>
              <a:gd name="connsiteX5" fmla="*/ 1475417 w 4882610"/>
              <a:gd name="connsiteY5" fmla="*/ 4305302 h 4305302"/>
              <a:gd name="connsiteX6" fmla="*/ 4882610 w 4882610"/>
              <a:gd name="connsiteY6" fmla="*/ 4300781 h 4305302"/>
              <a:gd name="connsiteX7" fmla="*/ 4882610 w 4882610"/>
              <a:gd name="connsiteY7" fmla="*/ 19 h 430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2610" h="4305302">
                <a:moveTo>
                  <a:pt x="4877692" y="0"/>
                </a:moveTo>
                <a:lnTo>
                  <a:pt x="0" y="0"/>
                </a:lnTo>
                <a:lnTo>
                  <a:pt x="0" y="1558799"/>
                </a:lnTo>
                <a:lnTo>
                  <a:pt x="1560" y="1766430"/>
                </a:lnTo>
                <a:cubicBezTo>
                  <a:pt x="4254" y="2124944"/>
                  <a:pt x="6310" y="2482148"/>
                  <a:pt x="5811" y="2834111"/>
                </a:cubicBezTo>
                <a:cubicBezTo>
                  <a:pt x="5811" y="3646628"/>
                  <a:pt x="663775" y="4305302"/>
                  <a:pt x="1475417" y="4305302"/>
                </a:cubicBezTo>
                <a:lnTo>
                  <a:pt x="4882610" y="4300781"/>
                </a:lnTo>
                <a:lnTo>
                  <a:pt x="4882610" y="1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 End of Module: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695" r:id="rId3"/>
    <p:sldLayoutId id="2147483694" r:id="rId4"/>
    <p:sldLayoutId id="2147483712" r:id="rId5"/>
    <p:sldLayoutId id="2147483714" r:id="rId6"/>
    <p:sldLayoutId id="2147483717" r:id="rId7"/>
    <p:sldLayoutId id="2147483710" r:id="rId8"/>
    <p:sldLayoutId id="2147483716" r:id="rId9"/>
    <p:sldLayoutId id="2147483715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4111328" y="443968"/>
            <a:ext cx="4575472" cy="3941290"/>
          </a:xfrm>
        </p:spPr>
        <p:txBody>
          <a:bodyPr/>
          <a:lstStyle/>
          <a:p>
            <a:r>
              <a:rPr lang="en-US" sz="1800" dirty="0" smtClean="0"/>
              <a:t>This Practice </a:t>
            </a:r>
            <a:r>
              <a:rPr lang="en-US" sz="1800" dirty="0"/>
              <a:t>L</a:t>
            </a:r>
            <a:r>
              <a:rPr lang="en-US" sz="1800" dirty="0" smtClean="0"/>
              <a:t>ab is dependent on Discussion </a:t>
            </a:r>
            <a:r>
              <a:rPr lang="en-US" sz="1800" dirty="0"/>
              <a:t>M</a:t>
            </a:r>
            <a:r>
              <a:rPr lang="en-US" sz="1800" dirty="0" smtClean="0"/>
              <a:t>odule 7449, where most of the objects we create in this lab were introduced.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P</a:t>
            </a:r>
            <a:r>
              <a:rPr lang="en-US" sz="1800" dirty="0" smtClean="0"/>
              <a:t>ractice Lab requires a working DSE system, with DSE Search enabled, and with ability to execute CQL DDL.</a:t>
            </a:r>
          </a:p>
          <a:p>
            <a:r>
              <a:rPr lang="en-US" sz="1800" dirty="0" smtClean="0"/>
              <a:t>All other commands are run from CQLSH, DSE Studio, or the </a:t>
            </a:r>
            <a:r>
              <a:rPr lang="en-US" sz="1800" dirty="0" err="1" smtClean="0"/>
              <a:t>Solr</a:t>
            </a:r>
            <a:r>
              <a:rPr lang="en-US" sz="1800" dirty="0" smtClean="0"/>
              <a:t> Admin UI.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5860"/>
            <a:ext cx="3089305" cy="680970"/>
          </a:xfrm>
        </p:spPr>
        <p:txBody>
          <a:bodyPr/>
          <a:lstStyle/>
          <a:p>
            <a:r>
              <a:rPr lang="en-US" sz="2000" dirty="0" smtClean="0"/>
              <a:t>DSE Search, Text Part 2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83363"/>
            <a:ext cx="3089305" cy="828360"/>
          </a:xfrm>
        </p:spPr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Score using </a:t>
            </a:r>
            <a:r>
              <a:rPr lang="en-US" dirty="0" err="1" smtClean="0"/>
              <a:t>Solr</a:t>
            </a:r>
            <a:r>
              <a:rPr lang="en-US" dirty="0" smtClean="0"/>
              <a:t> Admin UI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262849" y="929646"/>
            <a:ext cx="4695405" cy="1296209"/>
          </a:xfrm>
        </p:spPr>
        <p:txBody>
          <a:bodyPr/>
          <a:lstStyle/>
          <a:p>
            <a:pPr marL="6350" indent="0" defTabSz="23336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.. VALUES (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  <a:r>
              <a:rPr lang="en-US" sz="1400" dirty="0" err="1">
                <a:solidFill>
                  <a:schemeClr val="tx1"/>
                </a:solidFill>
              </a:rPr>
              <a:t>aaa</a:t>
            </a:r>
            <a:r>
              <a:rPr lang="en-US" sz="1400" dirty="0">
                <a:solidFill>
                  <a:schemeClr val="tx1"/>
                </a:solidFill>
              </a:rPr>
              <a:t>', </a:t>
            </a:r>
            <a:r>
              <a:rPr lang="en-US" sz="1400" dirty="0">
                <a:solidFill>
                  <a:srgbClr val="00B0F0"/>
                </a:solidFill>
              </a:rPr>
              <a:t>'test </a:t>
            </a:r>
            <a:r>
              <a:rPr lang="en-US" sz="1400" dirty="0" smtClean="0">
                <a:solidFill>
                  <a:srgbClr val="00B0F0"/>
                </a:solidFill>
              </a:rPr>
              <a:t>space</a:t>
            </a:r>
            <a:r>
              <a:rPr lang="en-US" sz="1400" dirty="0" smtClean="0">
                <a:solidFill>
                  <a:schemeClr val="tx1"/>
                </a:solidFill>
              </a:rPr>
              <a:t>‘						, </a:t>
            </a:r>
            <a:r>
              <a:rPr lang="en-US" sz="1400" dirty="0">
                <a:solidFill>
                  <a:schemeClr val="tx1"/>
                </a:solidFill>
              </a:rPr>
              <a:t>'test</a:t>
            </a:r>
            <a:r>
              <a:rPr lang="en-US" sz="1400" dirty="0" smtClean="0">
                <a:solidFill>
                  <a:schemeClr val="tx1"/>
                </a:solidFill>
              </a:rPr>
              <a:t>');</a:t>
            </a:r>
          </a:p>
          <a:p>
            <a:pPr marL="6350" indent="0" defTabSz="23336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.. VALUES (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  <a:r>
              <a:rPr lang="en-US" sz="1400" dirty="0" err="1">
                <a:solidFill>
                  <a:schemeClr val="tx1"/>
                </a:solidFill>
              </a:rPr>
              <a:t>bbb</a:t>
            </a:r>
            <a:r>
              <a:rPr lang="en-US" sz="1400" dirty="0">
                <a:solidFill>
                  <a:schemeClr val="tx1"/>
                </a:solidFill>
              </a:rPr>
              <a:t>', </a:t>
            </a:r>
            <a:r>
              <a:rPr lang="en-US" sz="1400" dirty="0">
                <a:solidFill>
                  <a:srgbClr val="00B0F0"/>
                </a:solidFill>
              </a:rPr>
              <a:t>'space </a:t>
            </a:r>
            <a:r>
              <a:rPr lang="en-US" sz="1400" dirty="0" smtClean="0">
                <a:solidFill>
                  <a:srgbClr val="00B0F0"/>
                </a:solidFill>
              </a:rPr>
              <a:t>test</a:t>
            </a:r>
            <a:r>
              <a:rPr lang="en-US" sz="1400" dirty="0" smtClean="0">
                <a:solidFill>
                  <a:schemeClr val="tx1"/>
                </a:solidFill>
              </a:rPr>
              <a:t>‘						, </a:t>
            </a:r>
            <a:r>
              <a:rPr lang="en-US" sz="1400" dirty="0">
                <a:solidFill>
                  <a:schemeClr val="tx1"/>
                </a:solidFill>
              </a:rPr>
              <a:t>'test');</a:t>
            </a:r>
          </a:p>
          <a:p>
            <a:pPr marL="6350" indent="0" defTabSz="23336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.. VALUES (</a:t>
            </a:r>
            <a:r>
              <a:rPr lang="en-US" sz="1400" dirty="0">
                <a:solidFill>
                  <a:schemeClr val="tx1"/>
                </a:solidFill>
              </a:rPr>
              <a:t>'ccc', </a:t>
            </a:r>
            <a:r>
              <a:rPr lang="en-US" sz="1400" dirty="0">
                <a:solidFill>
                  <a:srgbClr val="00B0F0"/>
                </a:solidFill>
              </a:rPr>
              <a:t>'test one two </a:t>
            </a:r>
            <a:r>
              <a:rPr lang="en-US" sz="1400" dirty="0" smtClean="0">
                <a:solidFill>
                  <a:srgbClr val="00B0F0"/>
                </a:solidFill>
              </a:rPr>
              <a:t>space</a:t>
            </a:r>
            <a:r>
              <a:rPr lang="en-US" sz="1400" dirty="0" smtClean="0">
                <a:solidFill>
                  <a:schemeClr val="tx1"/>
                </a:solidFill>
              </a:rPr>
              <a:t>‘				, </a:t>
            </a:r>
            <a:r>
              <a:rPr lang="en-US" sz="1400" dirty="0">
                <a:solidFill>
                  <a:schemeClr val="tx1"/>
                </a:solidFill>
              </a:rPr>
              <a:t>'test');</a:t>
            </a:r>
          </a:p>
          <a:p>
            <a:pPr marL="6350" indent="0" defTabSz="23336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.. VALUES (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  <a:r>
              <a:rPr lang="en-US" sz="1400" dirty="0" err="1">
                <a:solidFill>
                  <a:schemeClr val="tx1"/>
                </a:solidFill>
              </a:rPr>
              <a:t>ddd</a:t>
            </a:r>
            <a:r>
              <a:rPr lang="en-US" sz="1400" dirty="0">
                <a:solidFill>
                  <a:schemeClr val="tx1"/>
                </a:solidFill>
              </a:rPr>
              <a:t>', </a:t>
            </a:r>
            <a:r>
              <a:rPr lang="en-US" sz="1400" dirty="0">
                <a:solidFill>
                  <a:srgbClr val="00B0F0"/>
                </a:solidFill>
              </a:rPr>
              <a:t>'test one two three </a:t>
            </a:r>
            <a:r>
              <a:rPr lang="en-US" sz="1400" dirty="0" smtClean="0">
                <a:solidFill>
                  <a:srgbClr val="00B0F0"/>
                </a:solidFill>
              </a:rPr>
              <a:t>space</a:t>
            </a:r>
            <a:r>
              <a:rPr lang="en-US" sz="1400" dirty="0" smtClean="0">
                <a:solidFill>
                  <a:schemeClr val="tx1"/>
                </a:solidFill>
              </a:rPr>
              <a:t>‘		, </a:t>
            </a:r>
            <a:r>
              <a:rPr lang="en-US" sz="1400" dirty="0">
                <a:solidFill>
                  <a:schemeClr val="tx1"/>
                </a:solidFill>
              </a:rPr>
              <a:t>'test');</a:t>
            </a:r>
          </a:p>
          <a:p>
            <a:pPr marL="6350" indent="0" defTabSz="23336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.. VALUES (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  <a:r>
              <a:rPr lang="en-US" sz="1400" dirty="0" err="1">
                <a:solidFill>
                  <a:schemeClr val="tx1"/>
                </a:solidFill>
              </a:rPr>
              <a:t>eee</a:t>
            </a:r>
            <a:r>
              <a:rPr lang="en-US" sz="1400" dirty="0">
                <a:solidFill>
                  <a:schemeClr val="tx1"/>
                </a:solidFill>
              </a:rPr>
              <a:t>', </a:t>
            </a:r>
            <a:r>
              <a:rPr lang="en-US" sz="1400" dirty="0">
                <a:solidFill>
                  <a:srgbClr val="00B0F0"/>
                </a:solidFill>
              </a:rPr>
              <a:t>'test one two three four </a:t>
            </a:r>
            <a:r>
              <a:rPr lang="en-US" sz="1400" dirty="0" smtClean="0">
                <a:solidFill>
                  <a:srgbClr val="00B0F0"/>
                </a:solidFill>
              </a:rPr>
              <a:t>space</a:t>
            </a:r>
            <a:r>
              <a:rPr lang="en-US" sz="1400" dirty="0" smtClean="0">
                <a:solidFill>
                  <a:schemeClr val="tx1"/>
                </a:solidFill>
              </a:rPr>
              <a:t>‘	, </a:t>
            </a:r>
            <a:r>
              <a:rPr lang="en-US" sz="1400" dirty="0">
                <a:solidFill>
                  <a:schemeClr val="tx1"/>
                </a:solidFill>
              </a:rPr>
              <a:t>'test</a:t>
            </a:r>
            <a:r>
              <a:rPr lang="en-US" sz="1400" dirty="0" smtClean="0">
                <a:solidFill>
                  <a:schemeClr val="tx1"/>
                </a:solidFill>
              </a:rPr>
              <a:t>');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0731" y="1526628"/>
            <a:ext cx="385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Use CQL to CREATE TABLE, CREATE | ALTER SEARCH INDEX, INSERT (data)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 err="1" smtClean="0"/>
              <a:t>Solr</a:t>
            </a:r>
            <a:r>
              <a:rPr lang="en-US" sz="1800" dirty="0" smtClean="0"/>
              <a:t> Admin UI to observe </a:t>
            </a:r>
            <a:r>
              <a:rPr lang="en-US" sz="1800" dirty="0" err="1" smtClean="0"/>
              <a:t>Tf-Idf</a:t>
            </a:r>
            <a:r>
              <a:rPr lang="en-US" sz="1800" dirty="0" smtClean="0"/>
              <a:t> scoring as outlined in module 7449.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8254" y="1122946"/>
            <a:ext cx="0" cy="30961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78" y="2161686"/>
            <a:ext cx="1965035" cy="246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15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Score using </a:t>
            </a:r>
            <a:r>
              <a:rPr lang="en-US" dirty="0" err="1"/>
              <a:t>Solr</a:t>
            </a:r>
            <a:r>
              <a:rPr lang="en-US" dirty="0"/>
              <a:t> Admin UI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60131" y="1715814"/>
            <a:ext cx="2435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You are done when you have produced screens similar to these, and understand score, and </a:t>
            </a:r>
            <a:r>
              <a:rPr lang="en-US" sz="1800" dirty="0" err="1" smtClean="0"/>
              <a:t>Tf-Idf</a:t>
            </a:r>
            <a:r>
              <a:rPr lang="en-US" sz="1800" dirty="0" smtClean="0"/>
              <a:t> values-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20" y="818520"/>
            <a:ext cx="1245371" cy="407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48" y="942652"/>
            <a:ext cx="2258114" cy="207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43010" y="3118276"/>
            <a:ext cx="5273565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233363"/>
            <a:r>
              <a:rPr lang="en-US" sz="900" dirty="0"/>
              <a:t>"</a:t>
            </a:r>
            <a:r>
              <a:rPr lang="en-US" sz="900" dirty="0" err="1"/>
              <a:t>ddd</a:t>
            </a:r>
            <a:r>
              <a:rPr lang="en-US" sz="900" dirty="0"/>
              <a:t>": "0.7590632 = weight(col2:three in 4) [], result of:  0.7590632 = score   </a:t>
            </a:r>
            <a:endParaRPr lang="en-US" sz="900" dirty="0" smtClean="0"/>
          </a:p>
          <a:p>
            <a:pPr defTabSz="233363"/>
            <a:r>
              <a:rPr lang="en-US" sz="900" dirty="0" smtClean="0"/>
              <a:t>	(</a:t>
            </a:r>
            <a:r>
              <a:rPr lang="en-US" sz="900" dirty="0"/>
              <a:t>doc=4,freq=1.0 = </a:t>
            </a:r>
            <a:r>
              <a:rPr lang="en-US" sz="900" dirty="0" err="1"/>
              <a:t>termFreq</a:t>
            </a:r>
            <a:r>
              <a:rPr lang="en-US" sz="900" dirty="0"/>
              <a:t>=1.0), product of:    0.87546873 = </a:t>
            </a:r>
            <a:r>
              <a:rPr lang="en-US" sz="900" dirty="0" err="1"/>
              <a:t>idf</a:t>
            </a:r>
            <a:r>
              <a:rPr lang="en-US" sz="900" dirty="0"/>
              <a:t>(</a:t>
            </a:r>
            <a:r>
              <a:rPr lang="en-US" sz="900" dirty="0" err="1"/>
              <a:t>docFreq</a:t>
            </a:r>
            <a:r>
              <a:rPr lang="en-US" sz="900" dirty="0"/>
              <a:t>=2, </a:t>
            </a:r>
            <a:r>
              <a:rPr lang="en-US" sz="900" dirty="0" err="1" smtClean="0"/>
              <a:t>docCount</a:t>
            </a:r>
            <a:r>
              <a:rPr lang="en-US" sz="900" dirty="0" smtClean="0"/>
              <a:t>=5)</a:t>
            </a:r>
          </a:p>
          <a:p>
            <a:pPr defTabSz="233363"/>
            <a:r>
              <a:rPr lang="en-US" sz="900" dirty="0"/>
              <a:t>	</a:t>
            </a:r>
            <a:r>
              <a:rPr lang="en-US" sz="900" dirty="0" smtClean="0"/>
              <a:t>0.86703634 </a:t>
            </a:r>
            <a:r>
              <a:rPr lang="en-US" sz="900" dirty="0"/>
              <a:t>= </a:t>
            </a:r>
            <a:r>
              <a:rPr lang="en-US" sz="900" dirty="0" err="1"/>
              <a:t>tfNorm</a:t>
            </a:r>
            <a:r>
              <a:rPr lang="en-US" sz="900" dirty="0"/>
              <a:t>, computed from:      1.0 = </a:t>
            </a:r>
            <a:r>
              <a:rPr lang="en-US" sz="900" dirty="0" err="1"/>
              <a:t>termFreq</a:t>
            </a:r>
            <a:r>
              <a:rPr lang="en-US" sz="900" dirty="0"/>
              <a:t>=1.0      1.2 = parameter k1         </a:t>
            </a:r>
            <a:endParaRPr lang="en-US" sz="900" dirty="0" smtClean="0"/>
          </a:p>
          <a:p>
            <a:pPr defTabSz="233363"/>
            <a:r>
              <a:rPr lang="en-US" sz="900" dirty="0"/>
              <a:t>	</a:t>
            </a:r>
            <a:r>
              <a:rPr lang="en-US" sz="900" dirty="0" smtClean="0"/>
              <a:t>0.75 </a:t>
            </a:r>
            <a:r>
              <a:rPr lang="en-US" sz="900" dirty="0"/>
              <a:t>= parameter b      3.8 = </a:t>
            </a:r>
            <a:r>
              <a:rPr lang="en-US" sz="900" dirty="0" err="1"/>
              <a:t>avgFieldLength</a:t>
            </a:r>
            <a:r>
              <a:rPr lang="en-US" sz="900" dirty="0"/>
              <a:t>      5.2244897 = </a:t>
            </a:r>
            <a:r>
              <a:rPr lang="en-US" sz="900" dirty="0" err="1" smtClean="0"/>
              <a:t>fieldLength</a:t>
            </a:r>
            <a:r>
              <a:rPr lang="en-US" sz="900" dirty="0" smtClean="0"/>
              <a:t>“</a:t>
            </a:r>
          </a:p>
          <a:p>
            <a:pPr defTabSz="233363"/>
            <a:endParaRPr lang="en-US" sz="900" dirty="0"/>
          </a:p>
          <a:p>
            <a:pPr defTabSz="233363"/>
            <a:r>
              <a:rPr lang="en-US" sz="900" dirty="0" smtClean="0"/>
              <a:t>"</a:t>
            </a:r>
            <a:r>
              <a:rPr lang="en-US" sz="900" dirty="0" err="1"/>
              <a:t>eee</a:t>
            </a:r>
            <a:r>
              <a:rPr lang="en-US" sz="900" dirty="0"/>
              <a:t>": "0.6454073 = weight(col2:three in 0) [], result of:  0.6454073 = score   </a:t>
            </a:r>
            <a:endParaRPr lang="en-US" sz="900" dirty="0" smtClean="0"/>
          </a:p>
          <a:p>
            <a:pPr defTabSz="233363"/>
            <a:r>
              <a:rPr lang="en-US" sz="900" dirty="0"/>
              <a:t>	</a:t>
            </a:r>
            <a:r>
              <a:rPr lang="en-US" sz="900" dirty="0" smtClean="0"/>
              <a:t>(</a:t>
            </a:r>
            <a:r>
              <a:rPr lang="en-US" sz="900" dirty="0"/>
              <a:t>doc=0,freq=1.0 = </a:t>
            </a:r>
            <a:r>
              <a:rPr lang="en-US" sz="900" dirty="0" err="1"/>
              <a:t>termFreq</a:t>
            </a:r>
            <a:r>
              <a:rPr lang="en-US" sz="900" dirty="0"/>
              <a:t>=1.0), product of:    0.87546873 = </a:t>
            </a:r>
            <a:r>
              <a:rPr lang="en-US" sz="900" dirty="0" err="1"/>
              <a:t>idf</a:t>
            </a:r>
            <a:r>
              <a:rPr lang="en-US" sz="900" dirty="0"/>
              <a:t>(</a:t>
            </a:r>
            <a:r>
              <a:rPr lang="en-US" sz="900" dirty="0" err="1"/>
              <a:t>docFreq</a:t>
            </a:r>
            <a:r>
              <a:rPr lang="en-US" sz="900" dirty="0"/>
              <a:t>=2, </a:t>
            </a:r>
            <a:r>
              <a:rPr lang="en-US" sz="900" dirty="0" err="1"/>
              <a:t>docCount</a:t>
            </a:r>
            <a:r>
              <a:rPr lang="en-US" sz="900" dirty="0"/>
              <a:t>=5)       </a:t>
            </a:r>
            <a:endParaRPr lang="en-US" sz="900" dirty="0" smtClean="0"/>
          </a:p>
          <a:p>
            <a:pPr defTabSz="233363"/>
            <a:r>
              <a:rPr lang="en-US" sz="900" dirty="0"/>
              <a:t>	</a:t>
            </a:r>
            <a:r>
              <a:rPr lang="en-US" sz="900" dirty="0" smtClean="0"/>
              <a:t>0.73721343 </a:t>
            </a:r>
            <a:r>
              <a:rPr lang="en-US" sz="900" dirty="0"/>
              <a:t>= </a:t>
            </a:r>
            <a:r>
              <a:rPr lang="en-US" sz="900" dirty="0" err="1"/>
              <a:t>tfNorm</a:t>
            </a:r>
            <a:r>
              <a:rPr lang="en-US" sz="900" dirty="0"/>
              <a:t>, computed from:      1.0 = </a:t>
            </a:r>
            <a:r>
              <a:rPr lang="en-US" sz="900" dirty="0" err="1"/>
              <a:t>termFreq</a:t>
            </a:r>
            <a:r>
              <a:rPr lang="en-US" sz="900" dirty="0"/>
              <a:t>=1.0      1.2 = parameter k1         </a:t>
            </a:r>
            <a:endParaRPr lang="en-US" sz="900" dirty="0" smtClean="0"/>
          </a:p>
          <a:p>
            <a:pPr defTabSz="233363"/>
            <a:r>
              <a:rPr lang="en-US" sz="900" dirty="0"/>
              <a:t>	</a:t>
            </a:r>
            <a:r>
              <a:rPr lang="en-US" sz="900" dirty="0" smtClean="0"/>
              <a:t>0.75 </a:t>
            </a:r>
            <a:r>
              <a:rPr lang="en-US" sz="900" dirty="0"/>
              <a:t>= parameter b      3.8 = </a:t>
            </a:r>
            <a:r>
              <a:rPr lang="en-US" sz="900" dirty="0" err="1"/>
              <a:t>avgFieldLength</a:t>
            </a:r>
            <a:r>
              <a:rPr lang="en-US" sz="900" dirty="0"/>
              <a:t>      7.111111 = </a:t>
            </a:r>
            <a:r>
              <a:rPr lang="en-US" sz="900" dirty="0" err="1"/>
              <a:t>fieldLength</a:t>
            </a:r>
            <a:r>
              <a:rPr lang="en-US" sz="900" dirty="0"/>
              <a:t>"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58823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Boosting Query-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44365" y="1345325"/>
            <a:ext cx="385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Create two columns; one straight index, one sounds like.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Create an OR query with the straight index boosted higher than the sounds like.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Test to ensure exact match columns return higher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31" y="1249089"/>
            <a:ext cx="3745887" cy="268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76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Experiment with Fuzzy Search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258450"/>
            <a:ext cx="2319665" cy="267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7101" y="946217"/>
            <a:ext cx="37165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dirty="0"/>
              <a:t>two columns; </a:t>
            </a:r>
            <a:r>
              <a:rPr lang="en-US" sz="1800" dirty="0" smtClean="0"/>
              <a:t>both </a:t>
            </a:r>
            <a:r>
              <a:rPr lang="en-US" sz="1800" dirty="0"/>
              <a:t>straight </a:t>
            </a:r>
            <a:r>
              <a:rPr lang="en-US" sz="1800" dirty="0" smtClean="0"/>
              <a:t>index</a:t>
            </a: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Create an OR query with the straight index boosted higher than the </a:t>
            </a:r>
            <a:r>
              <a:rPr lang="en-US" sz="1800" dirty="0" smtClean="0"/>
              <a:t>fuzzy search.</a:t>
            </a: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Test to ensure exact match columns return higher</a:t>
            </a:r>
          </a:p>
          <a:p>
            <a:pPr defTabSz="233363"/>
            <a:endParaRPr lang="en-US" sz="1800" dirty="0"/>
          </a:p>
          <a:p>
            <a:pPr defTabSz="233363"/>
            <a:r>
              <a:rPr lang="en-US" sz="1800" dirty="0" smtClean="0">
                <a:solidFill>
                  <a:srgbClr val="00B0F0"/>
                </a:solidFill>
              </a:rPr>
              <a:t>SELECT </a:t>
            </a:r>
            <a:r>
              <a:rPr lang="en-US" sz="1800" dirty="0">
                <a:solidFill>
                  <a:srgbClr val="00B0F0"/>
                </a:solidFill>
              </a:rPr>
              <a:t>* FROM t6 </a:t>
            </a:r>
            <a:endParaRPr lang="en-US" sz="1800" dirty="0" smtClean="0">
              <a:solidFill>
                <a:srgbClr val="00B0F0"/>
              </a:solidFill>
            </a:endParaRPr>
          </a:p>
          <a:p>
            <a:pPr defTabSz="233363"/>
            <a:r>
              <a:rPr lang="en-US" sz="1800" dirty="0" smtClean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solr_query</a:t>
            </a:r>
            <a:r>
              <a:rPr lang="en-US" sz="1800" dirty="0">
                <a:solidFill>
                  <a:srgbClr val="00B0F0"/>
                </a:solidFill>
              </a:rPr>
              <a:t> =    </a:t>
            </a:r>
            <a:endParaRPr lang="en-US" sz="1800" dirty="0" smtClean="0">
              <a:solidFill>
                <a:srgbClr val="00B0F0"/>
              </a:solidFill>
            </a:endParaRPr>
          </a:p>
          <a:p>
            <a:pPr defTabSz="233363"/>
            <a:r>
              <a:rPr lang="en-US" sz="1800" dirty="0">
                <a:solidFill>
                  <a:srgbClr val="00B0F0"/>
                </a:solidFill>
              </a:rPr>
              <a:t>	</a:t>
            </a:r>
            <a:r>
              <a:rPr lang="en-US" sz="1800" dirty="0" smtClean="0">
                <a:solidFill>
                  <a:srgbClr val="00B0F0"/>
                </a:solidFill>
              </a:rPr>
              <a:t>'{ </a:t>
            </a:r>
            <a:r>
              <a:rPr lang="en-US" sz="1800" dirty="0">
                <a:solidFill>
                  <a:srgbClr val="00B0F0"/>
                </a:solidFill>
              </a:rPr>
              <a:t>"q" : "(col73:%huck^8 </a:t>
            </a:r>
            <a:r>
              <a:rPr lang="en-US" sz="1800" dirty="0" smtClean="0">
                <a:solidFill>
                  <a:srgbClr val="00B0F0"/>
                </a:solidFill>
              </a:rPr>
              <a:t> OR  </a:t>
            </a:r>
          </a:p>
          <a:p>
            <a:pPr defTabSz="233363"/>
            <a:r>
              <a:rPr lang="en-US" sz="1800" dirty="0">
                <a:solidFill>
                  <a:srgbClr val="00B0F0"/>
                </a:solidFill>
              </a:rPr>
              <a:t>	</a:t>
            </a:r>
            <a:r>
              <a:rPr lang="en-US" sz="1800" dirty="0" smtClean="0">
                <a:solidFill>
                  <a:srgbClr val="00B0F0"/>
                </a:solidFill>
              </a:rPr>
              <a:t>col74:chuck~1</a:t>
            </a:r>
            <a:r>
              <a:rPr lang="en-US" sz="1800" dirty="0">
                <a:solidFill>
                  <a:srgbClr val="00B0F0"/>
                </a:solidFill>
              </a:rPr>
              <a:t>)" </a:t>
            </a:r>
            <a:r>
              <a:rPr lang="en-US" sz="1800" dirty="0" smtClean="0">
                <a:solidFill>
                  <a:srgbClr val="00B0F0"/>
                </a:solidFill>
              </a:rPr>
              <a:t> }' </a:t>
            </a:r>
            <a:r>
              <a:rPr lang="en-US" sz="1800" dirty="0">
                <a:solidFill>
                  <a:srgbClr val="00B0F0"/>
                </a:solidFill>
              </a:rPr>
              <a:t>;</a:t>
            </a:r>
            <a:endParaRPr lang="en-US" sz="1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7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08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000-DTSE-Search-7450-60-PL-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</p:spPr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Module: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908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744</TotalTime>
  <Words>449</Words>
  <Application>Microsoft Office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DataStax_Template_Widescreen</vt:lpstr>
      <vt:lpstr>Practice Lab:</vt:lpstr>
      <vt:lpstr>Challenge 1: Score using Solr Admin UI</vt:lpstr>
      <vt:lpstr>Challenge 1: Score using Solr Admin UI</vt:lpstr>
      <vt:lpstr>Challenge 2: Boosting Query-</vt:lpstr>
      <vt:lpstr>Challenge 3: Experiment with Fuzzy Search</vt:lpstr>
      <vt:lpstr>Discussion Lab:</vt:lpstr>
      <vt:lpstr>End of Module: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38</cp:revision>
  <dcterms:created xsi:type="dcterms:W3CDTF">2018-03-30T00:33:11Z</dcterms:created>
  <dcterms:modified xsi:type="dcterms:W3CDTF">2018-07-26T22:40:12Z</dcterms:modified>
  <cp:category/>
</cp:coreProperties>
</file>